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85"/>
  </p:notesMasterIdLst>
  <p:handoutMasterIdLst>
    <p:handoutMasterId r:id="rId86"/>
  </p:handoutMasterIdLst>
  <p:sldIdLst>
    <p:sldId id="2076137042" r:id="rId2"/>
    <p:sldId id="2144212627" r:id="rId3"/>
    <p:sldId id="1607" r:id="rId4"/>
    <p:sldId id="2144212719" r:id="rId5"/>
    <p:sldId id="2144212729" r:id="rId6"/>
    <p:sldId id="2144212738" r:id="rId7"/>
    <p:sldId id="2144212737" r:id="rId8"/>
    <p:sldId id="2144212722" r:id="rId9"/>
    <p:sldId id="2144212723" r:id="rId10"/>
    <p:sldId id="2144212724" r:id="rId11"/>
    <p:sldId id="2144212736" r:id="rId12"/>
    <p:sldId id="2144212730" r:id="rId13"/>
    <p:sldId id="2076137060" r:id="rId14"/>
    <p:sldId id="2076137061" r:id="rId15"/>
    <p:sldId id="376" r:id="rId16"/>
    <p:sldId id="2076136808" r:id="rId17"/>
    <p:sldId id="987" r:id="rId18"/>
    <p:sldId id="1600" r:id="rId19"/>
    <p:sldId id="2144212700" r:id="rId20"/>
    <p:sldId id="2144212683" r:id="rId21"/>
    <p:sldId id="2144212703" r:id="rId22"/>
    <p:sldId id="2144212680" r:id="rId23"/>
    <p:sldId id="2144212735" r:id="rId24"/>
    <p:sldId id="1579" r:id="rId25"/>
    <p:sldId id="1602" r:id="rId26"/>
    <p:sldId id="2144212727" r:id="rId27"/>
    <p:sldId id="2144212717" r:id="rId28"/>
    <p:sldId id="2076137025" r:id="rId29"/>
    <p:sldId id="1577" r:id="rId30"/>
    <p:sldId id="293" r:id="rId31"/>
    <p:sldId id="1581" r:id="rId32"/>
    <p:sldId id="1623" r:id="rId33"/>
    <p:sldId id="1622" r:id="rId34"/>
    <p:sldId id="1580" r:id="rId35"/>
    <p:sldId id="2144212713" r:id="rId36"/>
    <p:sldId id="728" r:id="rId37"/>
    <p:sldId id="1601" r:id="rId38"/>
    <p:sldId id="1605" r:id="rId39"/>
    <p:sldId id="2144212718" r:id="rId40"/>
    <p:sldId id="2144212678" r:id="rId41"/>
    <p:sldId id="734" r:id="rId42"/>
    <p:sldId id="2144212715" r:id="rId43"/>
    <p:sldId id="1606" r:id="rId44"/>
    <p:sldId id="2076137038" r:id="rId45"/>
    <p:sldId id="1621" r:id="rId46"/>
    <p:sldId id="2144212679" r:id="rId47"/>
    <p:sldId id="2144212714" r:id="rId48"/>
    <p:sldId id="2144212677" r:id="rId49"/>
    <p:sldId id="752" r:id="rId50"/>
    <p:sldId id="753" r:id="rId51"/>
    <p:sldId id="754" r:id="rId52"/>
    <p:sldId id="387" r:id="rId53"/>
    <p:sldId id="2144212728" r:id="rId54"/>
    <p:sldId id="746" r:id="rId55"/>
    <p:sldId id="386" r:id="rId56"/>
    <p:sldId id="745" r:id="rId57"/>
    <p:sldId id="736" r:id="rId58"/>
    <p:sldId id="2531" r:id="rId59"/>
    <p:sldId id="367" r:id="rId60"/>
    <p:sldId id="368" r:id="rId61"/>
    <p:sldId id="2144212228" r:id="rId62"/>
    <p:sldId id="2144212734" r:id="rId63"/>
    <p:sldId id="722" r:id="rId64"/>
    <p:sldId id="2144212670" r:id="rId65"/>
    <p:sldId id="389" r:id="rId66"/>
    <p:sldId id="2144212731" r:id="rId67"/>
    <p:sldId id="500" r:id="rId68"/>
    <p:sldId id="1587" r:id="rId69"/>
    <p:sldId id="1616" r:id="rId70"/>
    <p:sldId id="2144212674" r:id="rId71"/>
    <p:sldId id="1612" r:id="rId72"/>
    <p:sldId id="1613" r:id="rId73"/>
    <p:sldId id="2144212692" r:id="rId74"/>
    <p:sldId id="2144212732" r:id="rId75"/>
    <p:sldId id="1584" r:id="rId76"/>
    <p:sldId id="1585" r:id="rId77"/>
    <p:sldId id="1624" r:id="rId78"/>
    <p:sldId id="2144212708" r:id="rId79"/>
    <p:sldId id="2076137088" r:id="rId80"/>
    <p:sldId id="2076137089" r:id="rId81"/>
    <p:sldId id="517" r:id="rId82"/>
    <p:sldId id="440" r:id="rId83"/>
    <p:sldId id="516" r:id="rId84"/>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AE9542-719F-97EA-3A39-27857B8D6D35}" name="Russ Lowenthal" initials="RL" userId="Russ Lowenthal" providerId="None"/>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4634"/>
    <a:srgbClr val="FCFBFA"/>
    <a:srgbClr val="FFFFFF"/>
    <a:srgbClr val="F1EFED"/>
    <a:srgbClr val="FDA542"/>
    <a:srgbClr val="FDA644"/>
    <a:srgbClr val="D83829"/>
    <a:srgbClr val="FACD62"/>
    <a:srgbClr val="47423E"/>
    <a:srgbClr val="94AF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84" autoAdjust="0"/>
    <p:restoredTop sz="96327" autoAdjust="0"/>
  </p:normalViewPr>
  <p:slideViewPr>
    <p:cSldViewPr snapToGrid="0" showGuides="1">
      <p:cViewPr varScale="1">
        <p:scale>
          <a:sx n="158" d="100"/>
          <a:sy n="158" d="100"/>
        </p:scale>
        <p:origin x="2472" y="132"/>
      </p:cViewPr>
      <p:guideLst>
        <p:guide orient="horz" pos="158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6" d="100"/>
        <a:sy n="166" d="100"/>
      </p:scale>
      <p:origin x="0" y="0"/>
    </p:cViewPr>
  </p:sorterViewPr>
  <p:notesViewPr>
    <p:cSldViewPr snapToGrid="0" showGuides="1">
      <p:cViewPr varScale="1">
        <p:scale>
          <a:sx n="86" d="100"/>
          <a:sy n="86" d="100"/>
        </p:scale>
        <p:origin x="5552" y="216"/>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C792AB-27AD-4EBB-AE30-01A3084B49F4}" type="doc">
      <dgm:prSet loTypeId="urn:microsoft.com/office/officeart/2005/8/layout/hProcess4" loCatId="process" qsTypeId="urn:microsoft.com/office/officeart/2005/8/quickstyle/simple1" qsCatId="simple" csTypeId="urn:microsoft.com/office/officeart/2005/8/colors/accent4_2" csCatId="accent4" phldr="1"/>
      <dgm:spPr/>
      <dgm:t>
        <a:bodyPr/>
        <a:lstStyle/>
        <a:p>
          <a:endParaRPr lang="en-US"/>
        </a:p>
      </dgm:t>
    </dgm:pt>
    <dgm:pt modelId="{CDABCD08-E340-40D3-BF2A-4D0269DB6352}">
      <dgm:prSet phldrT="[Text]" custT="1"/>
      <dgm:spPr>
        <a:solidFill>
          <a:srgbClr val="00739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43815" tIns="29210" rIns="43815" bIns="29210" numCol="1" spcCol="1270" anchor="ctr" anchorCtr="0"/>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Create</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Data Model</a:t>
          </a:r>
        </a:p>
      </dgm:t>
    </dgm:pt>
    <dgm:pt modelId="{EE7725FB-381F-41EA-AFCB-D215F8199B28}" type="parTrans" cxnId="{297B99B9-A95B-4DFB-872E-DE74EA13A338}">
      <dgm:prSet/>
      <dgm:spPr/>
      <dgm:t>
        <a:bodyPr/>
        <a:lstStyle/>
        <a:p>
          <a:endParaRPr lang="en-US"/>
        </a:p>
      </dgm:t>
    </dgm:pt>
    <dgm:pt modelId="{FC1E516F-8D97-451F-A38C-B13B2F5D97B2}" type="sibTrans" cxnId="{297B99B9-A95B-4DFB-872E-DE74EA13A338}">
      <dgm:prSet/>
      <dgm:spPr/>
      <dgm:t>
        <a:bodyPr/>
        <a:lstStyle/>
        <a:p>
          <a:endParaRPr lang="en-US" dirty="0"/>
        </a:p>
      </dgm:t>
    </dgm:pt>
    <dgm:pt modelId="{B89485F2-5CFA-4424-9D58-831A3780CEF5}">
      <dgm:prSet phldrT="[Text]"/>
      <dgm:spPr/>
      <dgm:t>
        <a:bodyPr/>
        <a:lstStyle/>
        <a:p>
          <a:r>
            <a:rPr lang="en-US" dirty="0"/>
            <a:t>Discover Sensitive Data</a:t>
          </a:r>
        </a:p>
      </dgm:t>
    </dgm:pt>
    <dgm:pt modelId="{0DE626C2-F40B-45E8-A532-0283D41953A2}" type="parTrans" cxnId="{8805E120-D445-4F6B-9413-288B79352D93}">
      <dgm:prSet/>
      <dgm:spPr/>
      <dgm:t>
        <a:bodyPr/>
        <a:lstStyle/>
        <a:p>
          <a:endParaRPr lang="en-US"/>
        </a:p>
      </dgm:t>
    </dgm:pt>
    <dgm:pt modelId="{338A504B-32A5-4D5F-BFC7-898D4753F997}" type="sibTrans" cxnId="{8805E120-D445-4F6B-9413-288B79352D93}">
      <dgm:prSet/>
      <dgm:spPr/>
      <dgm:t>
        <a:bodyPr/>
        <a:lstStyle/>
        <a:p>
          <a:endParaRPr lang="en-US"/>
        </a:p>
      </dgm:t>
    </dgm:pt>
    <dgm:pt modelId="{C3B687D4-F2E5-49EA-83D9-51B02EF6F3AF}">
      <dgm:prSet phldrT="[Text]"/>
      <dgm:spPr/>
      <dgm:t>
        <a:bodyPr/>
        <a:lstStyle/>
        <a:p>
          <a:r>
            <a:rPr lang="en-US" dirty="0"/>
            <a:t>Discover Data Relationships</a:t>
          </a:r>
        </a:p>
      </dgm:t>
    </dgm:pt>
    <dgm:pt modelId="{8D84F16C-18E1-4B9A-929A-CFCBBDB03144}" type="parTrans" cxnId="{19CE46D6-23D1-43BA-B280-0B7D2A0FFF3A}">
      <dgm:prSet/>
      <dgm:spPr/>
      <dgm:t>
        <a:bodyPr/>
        <a:lstStyle/>
        <a:p>
          <a:endParaRPr lang="en-US"/>
        </a:p>
      </dgm:t>
    </dgm:pt>
    <dgm:pt modelId="{9BC74117-BEC4-43F1-9BEC-CB787D5FC9FF}" type="sibTrans" cxnId="{19CE46D6-23D1-43BA-B280-0B7D2A0FFF3A}">
      <dgm:prSet/>
      <dgm:spPr/>
      <dgm:t>
        <a:bodyPr/>
        <a:lstStyle/>
        <a:p>
          <a:endParaRPr lang="en-US"/>
        </a:p>
      </dgm:t>
    </dgm:pt>
    <dgm:pt modelId="{7B5DBC03-3930-40C9-9E8D-B0E5B08B6802}">
      <dgm:prSet phldrT="[Text]" custT="1"/>
      <dgm:spPr>
        <a:solidFill>
          <a:srgbClr val="00739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43815" tIns="29210" rIns="43815" bIns="29210" numCol="1" spcCol="1270" anchor="ctr" anchorCtr="0"/>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Select</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Formats &amp; Criteria</a:t>
          </a:r>
        </a:p>
      </dgm:t>
    </dgm:pt>
    <dgm:pt modelId="{FAEC45C6-4B49-47DB-BA54-B698C865D48B}" type="parTrans" cxnId="{A459AC60-1E8E-4562-9C51-1F8001A69655}">
      <dgm:prSet/>
      <dgm:spPr/>
      <dgm:t>
        <a:bodyPr/>
        <a:lstStyle/>
        <a:p>
          <a:endParaRPr lang="en-US"/>
        </a:p>
      </dgm:t>
    </dgm:pt>
    <dgm:pt modelId="{584E5B48-2FA1-42B1-9C9B-659EEAA8467C}" type="sibTrans" cxnId="{A459AC60-1E8E-4562-9C51-1F8001A69655}">
      <dgm:prSet/>
      <dgm:spPr/>
      <dgm:t>
        <a:bodyPr/>
        <a:lstStyle/>
        <a:p>
          <a:endParaRPr lang="en-US" dirty="0"/>
        </a:p>
      </dgm:t>
    </dgm:pt>
    <dgm:pt modelId="{BAE33EAD-62A0-4181-8E06-8F0E8FD062B7}">
      <dgm:prSet phldrT="[Text]"/>
      <dgm:spPr/>
      <dgm:t>
        <a:bodyPr/>
        <a:lstStyle/>
        <a:p>
          <a:r>
            <a:rPr lang="en-US" dirty="0"/>
            <a:t>Masking formats and templates</a:t>
          </a:r>
        </a:p>
      </dgm:t>
    </dgm:pt>
    <dgm:pt modelId="{F08DA3B0-2284-494A-BD26-C444964F0F2A}" type="parTrans" cxnId="{19268797-115A-4FEE-9DC0-49702F5954AE}">
      <dgm:prSet/>
      <dgm:spPr/>
      <dgm:t>
        <a:bodyPr/>
        <a:lstStyle/>
        <a:p>
          <a:endParaRPr lang="en-US"/>
        </a:p>
      </dgm:t>
    </dgm:pt>
    <dgm:pt modelId="{7B08BD10-E3A3-4271-9969-D545128D6EB0}" type="sibTrans" cxnId="{19268797-115A-4FEE-9DC0-49702F5954AE}">
      <dgm:prSet/>
      <dgm:spPr/>
      <dgm:t>
        <a:bodyPr/>
        <a:lstStyle/>
        <a:p>
          <a:endParaRPr lang="en-US"/>
        </a:p>
      </dgm:t>
    </dgm:pt>
    <dgm:pt modelId="{F50148C6-FE6B-4A5B-9B1B-6EF249F68A7F}">
      <dgm:prSet phldrT="[Text]"/>
      <dgm:spPr/>
      <dgm:t>
        <a:bodyPr/>
        <a:lstStyle/>
        <a:p>
          <a:r>
            <a:rPr lang="en-US" dirty="0"/>
            <a:t>Goals &amp; conditions for Subsetting</a:t>
          </a:r>
        </a:p>
      </dgm:t>
    </dgm:pt>
    <dgm:pt modelId="{0BBD2B07-EA97-4B7C-B9A7-6CEF496C7EA7}" type="parTrans" cxnId="{B9077180-FE7E-4318-8BFE-E869328C7FFC}">
      <dgm:prSet/>
      <dgm:spPr/>
      <dgm:t>
        <a:bodyPr/>
        <a:lstStyle/>
        <a:p>
          <a:endParaRPr lang="en-US"/>
        </a:p>
      </dgm:t>
    </dgm:pt>
    <dgm:pt modelId="{98755987-F8AB-477F-9938-F25C4CB8CEF4}" type="sibTrans" cxnId="{B9077180-FE7E-4318-8BFE-E869328C7FFC}">
      <dgm:prSet/>
      <dgm:spPr/>
      <dgm:t>
        <a:bodyPr/>
        <a:lstStyle/>
        <a:p>
          <a:endParaRPr lang="en-US"/>
        </a:p>
      </dgm:t>
    </dgm:pt>
    <dgm:pt modelId="{C78E2F7F-5B6F-42F4-939A-75B943053B50}">
      <dgm:prSet phldrT="[Text]" custT="1"/>
      <dgm:spPr>
        <a:solidFill>
          <a:srgbClr val="00739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43815" tIns="29210" rIns="43815" bIns="29210" numCol="1" spcCol="1270" anchor="ctr" anchorCtr="0"/>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Preview</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&amp; Validate</a:t>
          </a:r>
        </a:p>
      </dgm:t>
    </dgm:pt>
    <dgm:pt modelId="{BCCD1B96-5230-4561-9F75-4044E19C94C4}" type="parTrans" cxnId="{3AF71114-88CD-4B3E-BD65-8665C57450BE}">
      <dgm:prSet/>
      <dgm:spPr/>
      <dgm:t>
        <a:bodyPr/>
        <a:lstStyle/>
        <a:p>
          <a:endParaRPr lang="en-US"/>
        </a:p>
      </dgm:t>
    </dgm:pt>
    <dgm:pt modelId="{723EA55E-05A2-45C4-B304-6669797EDC07}" type="sibTrans" cxnId="{3AF71114-88CD-4B3E-BD65-8665C57450BE}">
      <dgm:prSet/>
      <dgm:spPr/>
      <dgm:t>
        <a:bodyPr/>
        <a:lstStyle/>
        <a:p>
          <a:endParaRPr lang="en-US" dirty="0"/>
        </a:p>
      </dgm:t>
    </dgm:pt>
    <dgm:pt modelId="{933B83D7-A5A9-4A40-B738-75217AADD2A7}">
      <dgm:prSet phldrT="[Text]"/>
      <dgm:spPr/>
      <dgm:t>
        <a:bodyPr/>
        <a:lstStyle/>
        <a:p>
          <a:r>
            <a:rPr lang="en-US" dirty="0"/>
            <a:t>Preview masking algorithm results</a:t>
          </a:r>
        </a:p>
      </dgm:t>
    </dgm:pt>
    <dgm:pt modelId="{24C68F48-A529-4978-8D58-49FB3B2D05E1}" type="parTrans" cxnId="{2E8363B0-74BA-42AF-A6F9-CFFC6E40CF3A}">
      <dgm:prSet/>
      <dgm:spPr/>
      <dgm:t>
        <a:bodyPr/>
        <a:lstStyle/>
        <a:p>
          <a:endParaRPr lang="en-US"/>
        </a:p>
      </dgm:t>
    </dgm:pt>
    <dgm:pt modelId="{ECCBE324-4097-4271-ACD1-338515E84A59}" type="sibTrans" cxnId="{2E8363B0-74BA-42AF-A6F9-CFFC6E40CF3A}">
      <dgm:prSet/>
      <dgm:spPr/>
      <dgm:t>
        <a:bodyPr/>
        <a:lstStyle/>
        <a:p>
          <a:endParaRPr lang="en-US"/>
        </a:p>
      </dgm:t>
    </dgm:pt>
    <dgm:pt modelId="{B814A96E-8DE1-481E-B826-B4DE61E38E23}">
      <dgm:prSet phldrT="[Text]"/>
      <dgm:spPr/>
      <dgm:t>
        <a:bodyPr/>
        <a:lstStyle/>
        <a:p>
          <a:r>
            <a:rPr lang="en-US" dirty="0"/>
            <a:t>Preview subset reduction results</a:t>
          </a:r>
        </a:p>
      </dgm:t>
    </dgm:pt>
    <dgm:pt modelId="{F978EC14-2330-4BE9-97C2-C808B9140C0F}" type="parTrans" cxnId="{5961E78C-18F5-4C57-9AC5-894A02E2B42B}">
      <dgm:prSet/>
      <dgm:spPr/>
      <dgm:t>
        <a:bodyPr/>
        <a:lstStyle/>
        <a:p>
          <a:endParaRPr lang="en-US"/>
        </a:p>
      </dgm:t>
    </dgm:pt>
    <dgm:pt modelId="{A50DEDD9-83D3-44D2-9F47-D8FC9A4C2016}" type="sibTrans" cxnId="{5961E78C-18F5-4C57-9AC5-894A02E2B42B}">
      <dgm:prSet/>
      <dgm:spPr/>
      <dgm:t>
        <a:bodyPr/>
        <a:lstStyle/>
        <a:p>
          <a:endParaRPr lang="en-US"/>
        </a:p>
      </dgm:t>
    </dgm:pt>
    <dgm:pt modelId="{931DD0BE-608A-481F-9020-3733A643C09A}">
      <dgm:prSet phldrT="[Text]" custT="1"/>
      <dgm:spPr>
        <a:solidFill>
          <a:srgbClr val="00739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43815" tIns="29210" rIns="43815" bIns="29210" numCol="1" spcCol="1270" anchor="ctr" anchorCtr="0"/>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Execute Transformation</a:t>
          </a:r>
        </a:p>
      </dgm:t>
    </dgm:pt>
    <dgm:pt modelId="{64CCEDD7-8247-422A-A694-0BA1418372DD}" type="parTrans" cxnId="{55D48190-E47B-4DC7-B408-746B829F4C70}">
      <dgm:prSet/>
      <dgm:spPr/>
      <dgm:t>
        <a:bodyPr/>
        <a:lstStyle/>
        <a:p>
          <a:endParaRPr lang="en-US"/>
        </a:p>
      </dgm:t>
    </dgm:pt>
    <dgm:pt modelId="{529AA53C-5B1B-48D7-A501-4269A01DF3CF}" type="sibTrans" cxnId="{55D48190-E47B-4DC7-B408-746B829F4C70}">
      <dgm:prSet/>
      <dgm:spPr/>
      <dgm:t>
        <a:bodyPr/>
        <a:lstStyle/>
        <a:p>
          <a:endParaRPr lang="en-US"/>
        </a:p>
      </dgm:t>
    </dgm:pt>
    <dgm:pt modelId="{C24A8F0A-A546-44D1-BD97-12D386CC5855}">
      <dgm:prSet phldrT="[Text]"/>
      <dgm:spPr/>
      <dgm:t>
        <a:bodyPr/>
        <a:lstStyle/>
        <a:p>
          <a:r>
            <a:rPr lang="en-US" dirty="0"/>
            <a:t>In-database or</a:t>
          </a:r>
          <a:br>
            <a:rPr lang="en-US" dirty="0"/>
          </a:br>
          <a:r>
            <a:rPr lang="en-US" dirty="0"/>
            <a:t>In-Export</a:t>
          </a:r>
        </a:p>
      </dgm:t>
    </dgm:pt>
    <dgm:pt modelId="{8859121D-CC51-46E6-BA8C-9805FE536081}" type="parTrans" cxnId="{544ADD75-5BF9-4158-A974-D5A5E4721BFC}">
      <dgm:prSet/>
      <dgm:spPr/>
      <dgm:t>
        <a:bodyPr/>
        <a:lstStyle/>
        <a:p>
          <a:endParaRPr lang="en-US"/>
        </a:p>
      </dgm:t>
    </dgm:pt>
    <dgm:pt modelId="{2CC09B9C-28D3-4A5D-BB1B-26C329CEACC6}" type="sibTrans" cxnId="{544ADD75-5BF9-4158-A974-D5A5E4721BFC}">
      <dgm:prSet/>
      <dgm:spPr/>
      <dgm:t>
        <a:bodyPr/>
        <a:lstStyle/>
        <a:p>
          <a:endParaRPr lang="en-US"/>
        </a:p>
      </dgm:t>
    </dgm:pt>
    <dgm:pt modelId="{F00BC0F5-0803-4697-9AFA-EDAFF1E2E179}">
      <dgm:prSet phldrT="[Text]"/>
      <dgm:spPr/>
      <dgm:t>
        <a:bodyPr/>
        <a:lstStyle/>
        <a:p>
          <a:r>
            <a:rPr lang="en-US" dirty="0"/>
            <a:t>Rerun with same data model</a:t>
          </a:r>
        </a:p>
      </dgm:t>
    </dgm:pt>
    <dgm:pt modelId="{596B0F88-097D-46C2-A985-742FE1E7342D}" type="parTrans" cxnId="{4ED2B0CC-FB54-4DBC-BF6D-3053791BFCA4}">
      <dgm:prSet/>
      <dgm:spPr/>
      <dgm:t>
        <a:bodyPr/>
        <a:lstStyle/>
        <a:p>
          <a:endParaRPr lang="en-US"/>
        </a:p>
      </dgm:t>
    </dgm:pt>
    <dgm:pt modelId="{AD7057A1-8B35-4C46-B0A0-BEAD5633019B}" type="sibTrans" cxnId="{4ED2B0CC-FB54-4DBC-BF6D-3053791BFCA4}">
      <dgm:prSet/>
      <dgm:spPr/>
      <dgm:t>
        <a:bodyPr/>
        <a:lstStyle/>
        <a:p>
          <a:endParaRPr lang="en-US"/>
        </a:p>
      </dgm:t>
    </dgm:pt>
    <dgm:pt modelId="{9A0DC9DD-306F-4CDA-BE27-F6689806DBEB}" type="pres">
      <dgm:prSet presAssocID="{EFC792AB-27AD-4EBB-AE30-01A3084B49F4}" presName="Name0" presStyleCnt="0">
        <dgm:presLayoutVars>
          <dgm:dir/>
          <dgm:animLvl val="lvl"/>
          <dgm:resizeHandles val="exact"/>
        </dgm:presLayoutVars>
      </dgm:prSet>
      <dgm:spPr/>
    </dgm:pt>
    <dgm:pt modelId="{09971951-274A-4337-92B6-BC85F292DA71}" type="pres">
      <dgm:prSet presAssocID="{EFC792AB-27AD-4EBB-AE30-01A3084B49F4}" presName="tSp" presStyleCnt="0"/>
      <dgm:spPr/>
    </dgm:pt>
    <dgm:pt modelId="{00E60D48-0BC9-4C7C-B36C-75DCB38639DE}" type="pres">
      <dgm:prSet presAssocID="{EFC792AB-27AD-4EBB-AE30-01A3084B49F4}" presName="bSp" presStyleCnt="0"/>
      <dgm:spPr/>
    </dgm:pt>
    <dgm:pt modelId="{6887D12A-DB4E-457D-A437-0B78E9A56442}" type="pres">
      <dgm:prSet presAssocID="{EFC792AB-27AD-4EBB-AE30-01A3084B49F4}" presName="process" presStyleCnt="0"/>
      <dgm:spPr/>
    </dgm:pt>
    <dgm:pt modelId="{155920E4-2BEE-4BA2-B9E7-16BA313539F0}" type="pres">
      <dgm:prSet presAssocID="{CDABCD08-E340-40D3-BF2A-4D0269DB6352}" presName="composite1" presStyleCnt="0"/>
      <dgm:spPr/>
    </dgm:pt>
    <dgm:pt modelId="{2D8D1AA1-24FE-49A7-8095-569EF4E44204}" type="pres">
      <dgm:prSet presAssocID="{CDABCD08-E340-40D3-BF2A-4D0269DB6352}" presName="dummyNode1" presStyleLbl="node1" presStyleIdx="0" presStyleCnt="4"/>
      <dgm:spPr/>
    </dgm:pt>
    <dgm:pt modelId="{E0385478-B1D7-48FD-BAA5-4DD4E4F6D80D}" type="pres">
      <dgm:prSet presAssocID="{CDABCD08-E340-40D3-BF2A-4D0269DB6352}" presName="childNode1" presStyleLbl="bgAcc1" presStyleIdx="0" presStyleCnt="4">
        <dgm:presLayoutVars>
          <dgm:bulletEnabled val="1"/>
        </dgm:presLayoutVars>
      </dgm:prSet>
      <dgm:spPr/>
    </dgm:pt>
    <dgm:pt modelId="{511435EA-B486-433F-8DDB-FC1D77BA4374}" type="pres">
      <dgm:prSet presAssocID="{CDABCD08-E340-40D3-BF2A-4D0269DB6352}" presName="childNode1tx" presStyleLbl="bgAcc1" presStyleIdx="0" presStyleCnt="4">
        <dgm:presLayoutVars>
          <dgm:bulletEnabled val="1"/>
        </dgm:presLayoutVars>
      </dgm:prSet>
      <dgm:spPr/>
    </dgm:pt>
    <dgm:pt modelId="{6572E3C7-6E17-4E08-94F8-ECA09F2B6CCB}" type="pres">
      <dgm:prSet presAssocID="{CDABCD08-E340-40D3-BF2A-4D0269DB6352}" presName="parentNode1" presStyleLbl="node1" presStyleIdx="0" presStyleCnt="4">
        <dgm:presLayoutVars>
          <dgm:chMax val="1"/>
          <dgm:bulletEnabled val="1"/>
        </dgm:presLayoutVars>
      </dgm:prSet>
      <dgm:spPr>
        <a:xfrm>
          <a:off x="487246" y="2725822"/>
          <a:ext cx="1946438" cy="774034"/>
        </a:xfrm>
        <a:prstGeom prst="roundRect">
          <a:avLst>
            <a:gd name="adj" fmla="val 10000"/>
          </a:avLst>
        </a:prstGeom>
      </dgm:spPr>
    </dgm:pt>
    <dgm:pt modelId="{D172BD4D-67E9-47F0-A4FC-C2BB2D448264}" type="pres">
      <dgm:prSet presAssocID="{CDABCD08-E340-40D3-BF2A-4D0269DB6352}" presName="connSite1" presStyleCnt="0"/>
      <dgm:spPr/>
    </dgm:pt>
    <dgm:pt modelId="{749165B1-40CA-4043-830D-1AAA027CAF76}" type="pres">
      <dgm:prSet presAssocID="{FC1E516F-8D97-451F-A38C-B13B2F5D97B2}" presName="Name9" presStyleLbl="sibTrans2D1" presStyleIdx="0" presStyleCnt="3"/>
      <dgm:spPr/>
    </dgm:pt>
    <dgm:pt modelId="{0076546E-0882-4FBE-817B-B6F5605559EE}" type="pres">
      <dgm:prSet presAssocID="{7B5DBC03-3930-40C9-9E8D-B0E5B08B6802}" presName="composite2" presStyleCnt="0"/>
      <dgm:spPr/>
    </dgm:pt>
    <dgm:pt modelId="{F9F510C4-F817-41FA-AD2A-466043FD4F94}" type="pres">
      <dgm:prSet presAssocID="{7B5DBC03-3930-40C9-9E8D-B0E5B08B6802}" presName="dummyNode2" presStyleLbl="node1" presStyleIdx="0" presStyleCnt="4"/>
      <dgm:spPr/>
    </dgm:pt>
    <dgm:pt modelId="{3BAF776E-CD1D-41DC-8FFD-DD0223011BD1}" type="pres">
      <dgm:prSet presAssocID="{7B5DBC03-3930-40C9-9E8D-B0E5B08B6802}" presName="childNode2" presStyleLbl="bgAcc1" presStyleIdx="1" presStyleCnt="4">
        <dgm:presLayoutVars>
          <dgm:bulletEnabled val="1"/>
        </dgm:presLayoutVars>
      </dgm:prSet>
      <dgm:spPr/>
    </dgm:pt>
    <dgm:pt modelId="{125A375A-6FDB-4594-B9E6-EDB62602E828}" type="pres">
      <dgm:prSet presAssocID="{7B5DBC03-3930-40C9-9E8D-B0E5B08B6802}" presName="childNode2tx" presStyleLbl="bgAcc1" presStyleIdx="1" presStyleCnt="4">
        <dgm:presLayoutVars>
          <dgm:bulletEnabled val="1"/>
        </dgm:presLayoutVars>
      </dgm:prSet>
      <dgm:spPr/>
    </dgm:pt>
    <dgm:pt modelId="{33A19235-6402-493A-BFC7-7410E688B007}" type="pres">
      <dgm:prSet presAssocID="{7B5DBC03-3930-40C9-9E8D-B0E5B08B6802}" presName="parentNode2" presStyleLbl="node1" presStyleIdx="1" presStyleCnt="4">
        <dgm:presLayoutVars>
          <dgm:chMax val="0"/>
          <dgm:bulletEnabled val="1"/>
        </dgm:presLayoutVars>
      </dgm:prSet>
      <dgm:spPr>
        <a:xfrm>
          <a:off x="3384205" y="919742"/>
          <a:ext cx="1946438" cy="774034"/>
        </a:xfrm>
        <a:prstGeom prst="roundRect">
          <a:avLst>
            <a:gd name="adj" fmla="val 10000"/>
          </a:avLst>
        </a:prstGeom>
      </dgm:spPr>
    </dgm:pt>
    <dgm:pt modelId="{548A7581-17EE-4C56-9CDF-02665E792E67}" type="pres">
      <dgm:prSet presAssocID="{7B5DBC03-3930-40C9-9E8D-B0E5B08B6802}" presName="connSite2" presStyleCnt="0"/>
      <dgm:spPr/>
    </dgm:pt>
    <dgm:pt modelId="{F58EAFFB-885A-49AD-9C65-6E1C5500479A}" type="pres">
      <dgm:prSet presAssocID="{584E5B48-2FA1-42B1-9C9B-659EEAA8467C}" presName="Name18" presStyleLbl="sibTrans2D1" presStyleIdx="1" presStyleCnt="3"/>
      <dgm:spPr/>
    </dgm:pt>
    <dgm:pt modelId="{9A6241D0-E227-49EB-95A4-80691C034C4C}" type="pres">
      <dgm:prSet presAssocID="{C78E2F7F-5B6F-42F4-939A-75B943053B50}" presName="composite1" presStyleCnt="0"/>
      <dgm:spPr/>
    </dgm:pt>
    <dgm:pt modelId="{6A8DF4AF-00D7-4496-B011-3DEC1566F3AF}" type="pres">
      <dgm:prSet presAssocID="{C78E2F7F-5B6F-42F4-939A-75B943053B50}" presName="dummyNode1" presStyleLbl="node1" presStyleIdx="1" presStyleCnt="4"/>
      <dgm:spPr/>
    </dgm:pt>
    <dgm:pt modelId="{DF9AC2FE-8984-4245-8011-ED35D80D1BF3}" type="pres">
      <dgm:prSet presAssocID="{C78E2F7F-5B6F-42F4-939A-75B943053B50}" presName="childNode1" presStyleLbl="bgAcc1" presStyleIdx="2" presStyleCnt="4">
        <dgm:presLayoutVars>
          <dgm:bulletEnabled val="1"/>
        </dgm:presLayoutVars>
      </dgm:prSet>
      <dgm:spPr/>
    </dgm:pt>
    <dgm:pt modelId="{0871F6E8-3C6D-4C76-A155-651BFD72F853}" type="pres">
      <dgm:prSet presAssocID="{C78E2F7F-5B6F-42F4-939A-75B943053B50}" presName="childNode1tx" presStyleLbl="bgAcc1" presStyleIdx="2" presStyleCnt="4">
        <dgm:presLayoutVars>
          <dgm:bulletEnabled val="1"/>
        </dgm:presLayoutVars>
      </dgm:prSet>
      <dgm:spPr/>
    </dgm:pt>
    <dgm:pt modelId="{2D985BB8-A2D9-4CA2-B369-4C86B408782E}" type="pres">
      <dgm:prSet presAssocID="{C78E2F7F-5B6F-42F4-939A-75B943053B50}" presName="parentNode1" presStyleLbl="node1" presStyleIdx="2" presStyleCnt="4">
        <dgm:presLayoutVars>
          <dgm:chMax val="1"/>
          <dgm:bulletEnabled val="1"/>
        </dgm:presLayoutVars>
      </dgm:prSet>
      <dgm:spPr>
        <a:xfrm>
          <a:off x="6281165" y="2725822"/>
          <a:ext cx="1946438" cy="774034"/>
        </a:xfrm>
        <a:prstGeom prst="roundRect">
          <a:avLst>
            <a:gd name="adj" fmla="val 10000"/>
          </a:avLst>
        </a:prstGeom>
      </dgm:spPr>
    </dgm:pt>
    <dgm:pt modelId="{DC082EE5-CA22-4DEC-B4EA-CBC4C6A61E65}" type="pres">
      <dgm:prSet presAssocID="{C78E2F7F-5B6F-42F4-939A-75B943053B50}" presName="connSite1" presStyleCnt="0"/>
      <dgm:spPr/>
    </dgm:pt>
    <dgm:pt modelId="{2141A6D0-EDEE-4BC2-BB59-B416FFD52FDA}" type="pres">
      <dgm:prSet presAssocID="{723EA55E-05A2-45C4-B304-6669797EDC07}" presName="Name9" presStyleLbl="sibTrans2D1" presStyleIdx="2" presStyleCnt="3"/>
      <dgm:spPr/>
    </dgm:pt>
    <dgm:pt modelId="{EEB8B131-2EE5-484C-BA20-C85287F21DDA}" type="pres">
      <dgm:prSet presAssocID="{931DD0BE-608A-481F-9020-3733A643C09A}" presName="composite2" presStyleCnt="0"/>
      <dgm:spPr/>
    </dgm:pt>
    <dgm:pt modelId="{B257FC42-9778-4459-83C9-28506EBD7DB6}" type="pres">
      <dgm:prSet presAssocID="{931DD0BE-608A-481F-9020-3733A643C09A}" presName="dummyNode2" presStyleLbl="node1" presStyleIdx="2" presStyleCnt="4"/>
      <dgm:spPr/>
    </dgm:pt>
    <dgm:pt modelId="{B1E82824-0F6A-4347-B8BF-6FD628251FF2}" type="pres">
      <dgm:prSet presAssocID="{931DD0BE-608A-481F-9020-3733A643C09A}" presName="childNode2" presStyleLbl="bgAcc1" presStyleIdx="3" presStyleCnt="4">
        <dgm:presLayoutVars>
          <dgm:bulletEnabled val="1"/>
        </dgm:presLayoutVars>
      </dgm:prSet>
      <dgm:spPr/>
    </dgm:pt>
    <dgm:pt modelId="{51DDE6F4-35B0-42C4-BF26-06774A2B98C9}" type="pres">
      <dgm:prSet presAssocID="{931DD0BE-608A-481F-9020-3733A643C09A}" presName="childNode2tx" presStyleLbl="bgAcc1" presStyleIdx="3" presStyleCnt="4">
        <dgm:presLayoutVars>
          <dgm:bulletEnabled val="1"/>
        </dgm:presLayoutVars>
      </dgm:prSet>
      <dgm:spPr/>
    </dgm:pt>
    <dgm:pt modelId="{606004BE-DC8C-4783-B976-865D951C41E3}" type="pres">
      <dgm:prSet presAssocID="{931DD0BE-608A-481F-9020-3733A643C09A}" presName="parentNode2" presStyleLbl="node1" presStyleIdx="3" presStyleCnt="4">
        <dgm:presLayoutVars>
          <dgm:chMax val="0"/>
          <dgm:bulletEnabled val="1"/>
        </dgm:presLayoutVars>
      </dgm:prSet>
      <dgm:spPr>
        <a:xfrm>
          <a:off x="9178125" y="919742"/>
          <a:ext cx="1946438" cy="774034"/>
        </a:xfrm>
        <a:prstGeom prst="roundRect">
          <a:avLst>
            <a:gd name="adj" fmla="val 10000"/>
          </a:avLst>
        </a:prstGeom>
      </dgm:spPr>
    </dgm:pt>
    <dgm:pt modelId="{E140CB21-64A9-482A-AF41-051E27CD2E9E}" type="pres">
      <dgm:prSet presAssocID="{931DD0BE-608A-481F-9020-3733A643C09A}" presName="connSite2" presStyleCnt="0"/>
      <dgm:spPr/>
    </dgm:pt>
  </dgm:ptLst>
  <dgm:cxnLst>
    <dgm:cxn modelId="{3AF71114-88CD-4B3E-BD65-8665C57450BE}" srcId="{EFC792AB-27AD-4EBB-AE30-01A3084B49F4}" destId="{C78E2F7F-5B6F-42F4-939A-75B943053B50}" srcOrd="2" destOrd="0" parTransId="{BCCD1B96-5230-4561-9F75-4044E19C94C4}" sibTransId="{723EA55E-05A2-45C4-B304-6669797EDC07}"/>
    <dgm:cxn modelId="{4C34BE16-6C5F-45EA-8DD6-8048A039281C}" type="presOf" srcId="{B814A96E-8DE1-481E-B826-B4DE61E38E23}" destId="{DF9AC2FE-8984-4245-8011-ED35D80D1BF3}" srcOrd="0" destOrd="1" presId="urn:microsoft.com/office/officeart/2005/8/layout/hProcess4"/>
    <dgm:cxn modelId="{940AF817-C1E9-43CF-84EF-EF97EF8440DF}" type="presOf" srcId="{CDABCD08-E340-40D3-BF2A-4D0269DB6352}" destId="{6572E3C7-6E17-4E08-94F8-ECA09F2B6CCB}" srcOrd="0" destOrd="0" presId="urn:microsoft.com/office/officeart/2005/8/layout/hProcess4"/>
    <dgm:cxn modelId="{8805E120-D445-4F6B-9413-288B79352D93}" srcId="{CDABCD08-E340-40D3-BF2A-4D0269DB6352}" destId="{B89485F2-5CFA-4424-9D58-831A3780CEF5}" srcOrd="0" destOrd="0" parTransId="{0DE626C2-F40B-45E8-A532-0283D41953A2}" sibTransId="{338A504B-32A5-4D5F-BFC7-898D4753F997}"/>
    <dgm:cxn modelId="{4DA81C32-C504-4872-AD08-56474653A409}" type="presOf" srcId="{EFC792AB-27AD-4EBB-AE30-01A3084B49F4}" destId="{9A0DC9DD-306F-4CDA-BE27-F6689806DBEB}" srcOrd="0" destOrd="0" presId="urn:microsoft.com/office/officeart/2005/8/layout/hProcess4"/>
    <dgm:cxn modelId="{A8F02D3D-79FD-4468-B15F-B99EE32F3517}" type="presOf" srcId="{933B83D7-A5A9-4A40-B738-75217AADD2A7}" destId="{0871F6E8-3C6D-4C76-A155-651BFD72F853}" srcOrd="1" destOrd="0" presId="urn:microsoft.com/office/officeart/2005/8/layout/hProcess4"/>
    <dgm:cxn modelId="{9D488B60-5F4D-4DA6-B619-F0DB0F6AE97D}" type="presOf" srcId="{933B83D7-A5A9-4A40-B738-75217AADD2A7}" destId="{DF9AC2FE-8984-4245-8011-ED35D80D1BF3}" srcOrd="0" destOrd="0" presId="urn:microsoft.com/office/officeart/2005/8/layout/hProcess4"/>
    <dgm:cxn modelId="{A459AC60-1E8E-4562-9C51-1F8001A69655}" srcId="{EFC792AB-27AD-4EBB-AE30-01A3084B49F4}" destId="{7B5DBC03-3930-40C9-9E8D-B0E5B08B6802}" srcOrd="1" destOrd="0" parTransId="{FAEC45C6-4B49-47DB-BA54-B698C865D48B}" sibTransId="{584E5B48-2FA1-42B1-9C9B-659EEAA8467C}"/>
    <dgm:cxn modelId="{299D5946-B246-470E-ABB5-F0F996C1861E}" type="presOf" srcId="{F50148C6-FE6B-4A5B-9B1B-6EF249F68A7F}" destId="{125A375A-6FDB-4594-B9E6-EDB62602E828}" srcOrd="1" destOrd="1" presId="urn:microsoft.com/office/officeart/2005/8/layout/hProcess4"/>
    <dgm:cxn modelId="{C89EF349-CD09-462B-B87F-5749951AEE63}" type="presOf" srcId="{B89485F2-5CFA-4424-9D58-831A3780CEF5}" destId="{E0385478-B1D7-48FD-BAA5-4DD4E4F6D80D}" srcOrd="0" destOrd="0" presId="urn:microsoft.com/office/officeart/2005/8/layout/hProcess4"/>
    <dgm:cxn modelId="{544ADD75-5BF9-4158-A974-D5A5E4721BFC}" srcId="{931DD0BE-608A-481F-9020-3733A643C09A}" destId="{C24A8F0A-A546-44D1-BD97-12D386CC5855}" srcOrd="0" destOrd="0" parTransId="{8859121D-CC51-46E6-BA8C-9805FE536081}" sibTransId="{2CC09B9C-28D3-4A5D-BB1B-26C329CEACC6}"/>
    <dgm:cxn modelId="{27CB0377-6C0F-4804-910E-06F98A1AF954}" type="presOf" srcId="{F00BC0F5-0803-4697-9AFA-EDAFF1E2E179}" destId="{51DDE6F4-35B0-42C4-BF26-06774A2B98C9}" srcOrd="1" destOrd="1" presId="urn:microsoft.com/office/officeart/2005/8/layout/hProcess4"/>
    <dgm:cxn modelId="{14E0787A-779F-436D-BB1E-4149B5CFDB38}" type="presOf" srcId="{B89485F2-5CFA-4424-9D58-831A3780CEF5}" destId="{511435EA-B486-433F-8DDB-FC1D77BA4374}" srcOrd="1" destOrd="0" presId="urn:microsoft.com/office/officeart/2005/8/layout/hProcess4"/>
    <dgm:cxn modelId="{B9077180-FE7E-4318-8BFE-E869328C7FFC}" srcId="{7B5DBC03-3930-40C9-9E8D-B0E5B08B6802}" destId="{F50148C6-FE6B-4A5B-9B1B-6EF249F68A7F}" srcOrd="1" destOrd="0" parTransId="{0BBD2B07-EA97-4B7C-B9A7-6CEF496C7EA7}" sibTransId="{98755987-F8AB-477F-9938-F25C4CB8CEF4}"/>
    <dgm:cxn modelId="{AD8B9285-8276-41C6-A7F2-1006682FFA03}" type="presOf" srcId="{BAE33EAD-62A0-4181-8E06-8F0E8FD062B7}" destId="{3BAF776E-CD1D-41DC-8FFD-DD0223011BD1}" srcOrd="0" destOrd="0" presId="urn:microsoft.com/office/officeart/2005/8/layout/hProcess4"/>
    <dgm:cxn modelId="{76766889-B50E-4423-9ED3-0384DB702C26}" type="presOf" srcId="{FC1E516F-8D97-451F-A38C-B13B2F5D97B2}" destId="{749165B1-40CA-4043-830D-1AAA027CAF76}" srcOrd="0" destOrd="0" presId="urn:microsoft.com/office/officeart/2005/8/layout/hProcess4"/>
    <dgm:cxn modelId="{5961E78C-18F5-4C57-9AC5-894A02E2B42B}" srcId="{C78E2F7F-5B6F-42F4-939A-75B943053B50}" destId="{B814A96E-8DE1-481E-B826-B4DE61E38E23}" srcOrd="1" destOrd="0" parTransId="{F978EC14-2330-4BE9-97C2-C808B9140C0F}" sibTransId="{A50DEDD9-83D3-44D2-9F47-D8FC9A4C2016}"/>
    <dgm:cxn modelId="{55D48190-E47B-4DC7-B408-746B829F4C70}" srcId="{EFC792AB-27AD-4EBB-AE30-01A3084B49F4}" destId="{931DD0BE-608A-481F-9020-3733A643C09A}" srcOrd="3" destOrd="0" parTransId="{64CCEDD7-8247-422A-A694-0BA1418372DD}" sibTransId="{529AA53C-5B1B-48D7-A501-4269A01DF3CF}"/>
    <dgm:cxn modelId="{19268797-115A-4FEE-9DC0-49702F5954AE}" srcId="{7B5DBC03-3930-40C9-9E8D-B0E5B08B6802}" destId="{BAE33EAD-62A0-4181-8E06-8F0E8FD062B7}" srcOrd="0" destOrd="0" parTransId="{F08DA3B0-2284-494A-BD26-C444964F0F2A}" sibTransId="{7B08BD10-E3A3-4271-9969-D545128D6EB0}"/>
    <dgm:cxn modelId="{91567799-FED5-4D81-9797-9BB7B385DBA4}" type="presOf" srcId="{C3B687D4-F2E5-49EA-83D9-51B02EF6F3AF}" destId="{E0385478-B1D7-48FD-BAA5-4DD4E4F6D80D}" srcOrd="0" destOrd="1" presId="urn:microsoft.com/office/officeart/2005/8/layout/hProcess4"/>
    <dgm:cxn modelId="{E77221A2-F44C-409B-A2B2-77487540031E}" type="presOf" srcId="{BAE33EAD-62A0-4181-8E06-8F0E8FD062B7}" destId="{125A375A-6FDB-4594-B9E6-EDB62602E828}" srcOrd="1" destOrd="0" presId="urn:microsoft.com/office/officeart/2005/8/layout/hProcess4"/>
    <dgm:cxn modelId="{B59A73AD-866E-478D-8E0E-8C3D94203A3F}" type="presOf" srcId="{F50148C6-FE6B-4A5B-9B1B-6EF249F68A7F}" destId="{3BAF776E-CD1D-41DC-8FFD-DD0223011BD1}" srcOrd="0" destOrd="1" presId="urn:microsoft.com/office/officeart/2005/8/layout/hProcess4"/>
    <dgm:cxn modelId="{2E8363B0-74BA-42AF-A6F9-CFFC6E40CF3A}" srcId="{C78E2F7F-5B6F-42F4-939A-75B943053B50}" destId="{933B83D7-A5A9-4A40-B738-75217AADD2A7}" srcOrd="0" destOrd="0" parTransId="{24C68F48-A529-4978-8D58-49FB3B2D05E1}" sibTransId="{ECCBE324-4097-4271-ACD1-338515E84A59}"/>
    <dgm:cxn modelId="{297B99B9-A95B-4DFB-872E-DE74EA13A338}" srcId="{EFC792AB-27AD-4EBB-AE30-01A3084B49F4}" destId="{CDABCD08-E340-40D3-BF2A-4D0269DB6352}" srcOrd="0" destOrd="0" parTransId="{EE7725FB-381F-41EA-AFCB-D215F8199B28}" sibTransId="{FC1E516F-8D97-451F-A38C-B13B2F5D97B2}"/>
    <dgm:cxn modelId="{BB7488BA-7123-41B5-9289-BB004E19F831}" type="presOf" srcId="{931DD0BE-608A-481F-9020-3733A643C09A}" destId="{606004BE-DC8C-4783-B976-865D951C41E3}" srcOrd="0" destOrd="0" presId="urn:microsoft.com/office/officeart/2005/8/layout/hProcess4"/>
    <dgm:cxn modelId="{1A2AE5C7-326B-4714-95B4-7E1B978AE14A}" type="presOf" srcId="{F00BC0F5-0803-4697-9AFA-EDAFF1E2E179}" destId="{B1E82824-0F6A-4347-B8BF-6FD628251FF2}" srcOrd="0" destOrd="1" presId="urn:microsoft.com/office/officeart/2005/8/layout/hProcess4"/>
    <dgm:cxn modelId="{4ED2B0CC-FB54-4DBC-BF6D-3053791BFCA4}" srcId="{931DD0BE-608A-481F-9020-3733A643C09A}" destId="{F00BC0F5-0803-4697-9AFA-EDAFF1E2E179}" srcOrd="1" destOrd="0" parTransId="{596B0F88-097D-46C2-A985-742FE1E7342D}" sibTransId="{AD7057A1-8B35-4C46-B0A0-BEAD5633019B}"/>
    <dgm:cxn modelId="{0B7F51CD-90E0-48AA-AEE9-E75ECC2A56E9}" type="presOf" srcId="{584E5B48-2FA1-42B1-9C9B-659EEAA8467C}" destId="{F58EAFFB-885A-49AD-9C65-6E1C5500479A}" srcOrd="0" destOrd="0" presId="urn:microsoft.com/office/officeart/2005/8/layout/hProcess4"/>
    <dgm:cxn modelId="{0F3611D4-64D9-4A40-932E-95656E207B73}" type="presOf" srcId="{C78E2F7F-5B6F-42F4-939A-75B943053B50}" destId="{2D985BB8-A2D9-4CA2-B369-4C86B408782E}" srcOrd="0" destOrd="0" presId="urn:microsoft.com/office/officeart/2005/8/layout/hProcess4"/>
    <dgm:cxn modelId="{19CE46D6-23D1-43BA-B280-0B7D2A0FFF3A}" srcId="{CDABCD08-E340-40D3-BF2A-4D0269DB6352}" destId="{C3B687D4-F2E5-49EA-83D9-51B02EF6F3AF}" srcOrd="1" destOrd="0" parTransId="{8D84F16C-18E1-4B9A-929A-CFCBBDB03144}" sibTransId="{9BC74117-BEC4-43F1-9BEC-CB787D5FC9FF}"/>
    <dgm:cxn modelId="{09A351DB-0925-40E7-A43D-F8EA4992347E}" type="presOf" srcId="{C3B687D4-F2E5-49EA-83D9-51B02EF6F3AF}" destId="{511435EA-B486-433F-8DDB-FC1D77BA4374}" srcOrd="1" destOrd="1" presId="urn:microsoft.com/office/officeart/2005/8/layout/hProcess4"/>
    <dgm:cxn modelId="{7A5868E0-7F90-457C-B7A0-8BB9596A2BDE}" type="presOf" srcId="{7B5DBC03-3930-40C9-9E8D-B0E5B08B6802}" destId="{33A19235-6402-493A-BFC7-7410E688B007}" srcOrd="0" destOrd="0" presId="urn:microsoft.com/office/officeart/2005/8/layout/hProcess4"/>
    <dgm:cxn modelId="{04B8DCE2-254F-4290-949F-B5E670D7799A}" type="presOf" srcId="{B814A96E-8DE1-481E-B826-B4DE61E38E23}" destId="{0871F6E8-3C6D-4C76-A155-651BFD72F853}" srcOrd="1" destOrd="1" presId="urn:microsoft.com/office/officeart/2005/8/layout/hProcess4"/>
    <dgm:cxn modelId="{94C765F0-8364-499B-B495-1DF62B2FE102}" type="presOf" srcId="{C24A8F0A-A546-44D1-BD97-12D386CC5855}" destId="{B1E82824-0F6A-4347-B8BF-6FD628251FF2}" srcOrd="0" destOrd="0" presId="urn:microsoft.com/office/officeart/2005/8/layout/hProcess4"/>
    <dgm:cxn modelId="{77A15BF1-1682-4BB3-B449-362D622BB890}" type="presOf" srcId="{C24A8F0A-A546-44D1-BD97-12D386CC5855}" destId="{51DDE6F4-35B0-42C4-BF26-06774A2B98C9}" srcOrd="1" destOrd="0" presId="urn:microsoft.com/office/officeart/2005/8/layout/hProcess4"/>
    <dgm:cxn modelId="{243B79F4-0982-4FB8-B6FD-C240723DD73E}" type="presOf" srcId="{723EA55E-05A2-45C4-B304-6669797EDC07}" destId="{2141A6D0-EDEE-4BC2-BB59-B416FFD52FDA}" srcOrd="0" destOrd="0" presId="urn:microsoft.com/office/officeart/2005/8/layout/hProcess4"/>
    <dgm:cxn modelId="{09F560F9-7EEA-4944-8ECA-829B83BE3FC5}" type="presParOf" srcId="{9A0DC9DD-306F-4CDA-BE27-F6689806DBEB}" destId="{09971951-274A-4337-92B6-BC85F292DA71}" srcOrd="0" destOrd="0" presId="urn:microsoft.com/office/officeart/2005/8/layout/hProcess4"/>
    <dgm:cxn modelId="{D6FCF813-2316-4BFF-82F7-2CC30AC416B5}" type="presParOf" srcId="{9A0DC9DD-306F-4CDA-BE27-F6689806DBEB}" destId="{00E60D48-0BC9-4C7C-B36C-75DCB38639DE}" srcOrd="1" destOrd="0" presId="urn:microsoft.com/office/officeart/2005/8/layout/hProcess4"/>
    <dgm:cxn modelId="{9E44AF2B-BD3C-4B02-A4DC-03E148DEC50A}" type="presParOf" srcId="{9A0DC9DD-306F-4CDA-BE27-F6689806DBEB}" destId="{6887D12A-DB4E-457D-A437-0B78E9A56442}" srcOrd="2" destOrd="0" presId="urn:microsoft.com/office/officeart/2005/8/layout/hProcess4"/>
    <dgm:cxn modelId="{15FFF471-4E0C-4117-A8B5-290AD346D6F5}" type="presParOf" srcId="{6887D12A-DB4E-457D-A437-0B78E9A56442}" destId="{155920E4-2BEE-4BA2-B9E7-16BA313539F0}" srcOrd="0" destOrd="0" presId="urn:microsoft.com/office/officeart/2005/8/layout/hProcess4"/>
    <dgm:cxn modelId="{05879B80-DB9D-49A5-B5E4-5F34A083CFB2}" type="presParOf" srcId="{155920E4-2BEE-4BA2-B9E7-16BA313539F0}" destId="{2D8D1AA1-24FE-49A7-8095-569EF4E44204}" srcOrd="0" destOrd="0" presId="urn:microsoft.com/office/officeart/2005/8/layout/hProcess4"/>
    <dgm:cxn modelId="{F8CECB67-18D7-461D-B432-A0D7E20FB8E5}" type="presParOf" srcId="{155920E4-2BEE-4BA2-B9E7-16BA313539F0}" destId="{E0385478-B1D7-48FD-BAA5-4DD4E4F6D80D}" srcOrd="1" destOrd="0" presId="urn:microsoft.com/office/officeart/2005/8/layout/hProcess4"/>
    <dgm:cxn modelId="{BA2CC73A-9815-453F-8FBE-289C3259F15D}" type="presParOf" srcId="{155920E4-2BEE-4BA2-B9E7-16BA313539F0}" destId="{511435EA-B486-433F-8DDB-FC1D77BA4374}" srcOrd="2" destOrd="0" presId="urn:microsoft.com/office/officeart/2005/8/layout/hProcess4"/>
    <dgm:cxn modelId="{C91175F3-DEA0-4A0B-A678-AD55490A8C9E}" type="presParOf" srcId="{155920E4-2BEE-4BA2-B9E7-16BA313539F0}" destId="{6572E3C7-6E17-4E08-94F8-ECA09F2B6CCB}" srcOrd="3" destOrd="0" presId="urn:microsoft.com/office/officeart/2005/8/layout/hProcess4"/>
    <dgm:cxn modelId="{2B19AAA2-8EB8-45D7-8EE4-8C7CE9142FCF}" type="presParOf" srcId="{155920E4-2BEE-4BA2-B9E7-16BA313539F0}" destId="{D172BD4D-67E9-47F0-A4FC-C2BB2D448264}" srcOrd="4" destOrd="0" presId="urn:microsoft.com/office/officeart/2005/8/layout/hProcess4"/>
    <dgm:cxn modelId="{465E3407-F86E-4DDF-8AE5-51361C58AFBC}" type="presParOf" srcId="{6887D12A-DB4E-457D-A437-0B78E9A56442}" destId="{749165B1-40CA-4043-830D-1AAA027CAF76}" srcOrd="1" destOrd="0" presId="urn:microsoft.com/office/officeart/2005/8/layout/hProcess4"/>
    <dgm:cxn modelId="{F0461BAC-D76D-491B-A317-A5E3D7E6DC7D}" type="presParOf" srcId="{6887D12A-DB4E-457D-A437-0B78E9A56442}" destId="{0076546E-0882-4FBE-817B-B6F5605559EE}" srcOrd="2" destOrd="0" presId="urn:microsoft.com/office/officeart/2005/8/layout/hProcess4"/>
    <dgm:cxn modelId="{12BEB6F3-85FD-47EC-9889-68FBEA326DD1}" type="presParOf" srcId="{0076546E-0882-4FBE-817B-B6F5605559EE}" destId="{F9F510C4-F817-41FA-AD2A-466043FD4F94}" srcOrd="0" destOrd="0" presId="urn:microsoft.com/office/officeart/2005/8/layout/hProcess4"/>
    <dgm:cxn modelId="{45AA0A5F-D186-4CFC-A93C-A4AFB3A79333}" type="presParOf" srcId="{0076546E-0882-4FBE-817B-B6F5605559EE}" destId="{3BAF776E-CD1D-41DC-8FFD-DD0223011BD1}" srcOrd="1" destOrd="0" presId="urn:microsoft.com/office/officeart/2005/8/layout/hProcess4"/>
    <dgm:cxn modelId="{92555B20-1BD7-4BAB-870C-CDF3A40D928E}" type="presParOf" srcId="{0076546E-0882-4FBE-817B-B6F5605559EE}" destId="{125A375A-6FDB-4594-B9E6-EDB62602E828}" srcOrd="2" destOrd="0" presId="urn:microsoft.com/office/officeart/2005/8/layout/hProcess4"/>
    <dgm:cxn modelId="{D1BDD26F-7906-4F2F-A6DE-83DBEA051390}" type="presParOf" srcId="{0076546E-0882-4FBE-817B-B6F5605559EE}" destId="{33A19235-6402-493A-BFC7-7410E688B007}" srcOrd="3" destOrd="0" presId="urn:microsoft.com/office/officeart/2005/8/layout/hProcess4"/>
    <dgm:cxn modelId="{EEAC1DD2-2D16-4DAE-A5F9-7BC21BA5C8A5}" type="presParOf" srcId="{0076546E-0882-4FBE-817B-B6F5605559EE}" destId="{548A7581-17EE-4C56-9CDF-02665E792E67}" srcOrd="4" destOrd="0" presId="urn:microsoft.com/office/officeart/2005/8/layout/hProcess4"/>
    <dgm:cxn modelId="{532483DB-1E9B-4E9C-AAEC-8505A1F3D7F8}" type="presParOf" srcId="{6887D12A-DB4E-457D-A437-0B78E9A56442}" destId="{F58EAFFB-885A-49AD-9C65-6E1C5500479A}" srcOrd="3" destOrd="0" presId="urn:microsoft.com/office/officeart/2005/8/layout/hProcess4"/>
    <dgm:cxn modelId="{FFA9F3D3-6197-48BB-A371-A4F627E385DB}" type="presParOf" srcId="{6887D12A-DB4E-457D-A437-0B78E9A56442}" destId="{9A6241D0-E227-49EB-95A4-80691C034C4C}" srcOrd="4" destOrd="0" presId="urn:microsoft.com/office/officeart/2005/8/layout/hProcess4"/>
    <dgm:cxn modelId="{D4398C23-FCA1-4CFD-B00E-A2F37B5C1B46}" type="presParOf" srcId="{9A6241D0-E227-49EB-95A4-80691C034C4C}" destId="{6A8DF4AF-00D7-4496-B011-3DEC1566F3AF}" srcOrd="0" destOrd="0" presId="urn:microsoft.com/office/officeart/2005/8/layout/hProcess4"/>
    <dgm:cxn modelId="{FC5D8511-079C-423C-8B86-3CFAAA630646}" type="presParOf" srcId="{9A6241D0-E227-49EB-95A4-80691C034C4C}" destId="{DF9AC2FE-8984-4245-8011-ED35D80D1BF3}" srcOrd="1" destOrd="0" presId="urn:microsoft.com/office/officeart/2005/8/layout/hProcess4"/>
    <dgm:cxn modelId="{B4556251-808B-462F-950D-8DC641C10FDA}" type="presParOf" srcId="{9A6241D0-E227-49EB-95A4-80691C034C4C}" destId="{0871F6E8-3C6D-4C76-A155-651BFD72F853}" srcOrd="2" destOrd="0" presId="urn:microsoft.com/office/officeart/2005/8/layout/hProcess4"/>
    <dgm:cxn modelId="{2093682D-3B21-4380-BD1F-0A4F4528670F}" type="presParOf" srcId="{9A6241D0-E227-49EB-95A4-80691C034C4C}" destId="{2D985BB8-A2D9-4CA2-B369-4C86B408782E}" srcOrd="3" destOrd="0" presId="urn:microsoft.com/office/officeart/2005/8/layout/hProcess4"/>
    <dgm:cxn modelId="{9013A0AE-F2B5-40E6-84C1-0110DC655D90}" type="presParOf" srcId="{9A6241D0-E227-49EB-95A4-80691C034C4C}" destId="{DC082EE5-CA22-4DEC-B4EA-CBC4C6A61E65}" srcOrd="4" destOrd="0" presId="urn:microsoft.com/office/officeart/2005/8/layout/hProcess4"/>
    <dgm:cxn modelId="{2A057AF3-CB77-4A8F-9F44-985CDCF54ECF}" type="presParOf" srcId="{6887D12A-DB4E-457D-A437-0B78E9A56442}" destId="{2141A6D0-EDEE-4BC2-BB59-B416FFD52FDA}" srcOrd="5" destOrd="0" presId="urn:microsoft.com/office/officeart/2005/8/layout/hProcess4"/>
    <dgm:cxn modelId="{AE810F14-825C-44E3-8603-E91D711CB969}" type="presParOf" srcId="{6887D12A-DB4E-457D-A437-0B78E9A56442}" destId="{EEB8B131-2EE5-484C-BA20-C85287F21DDA}" srcOrd="6" destOrd="0" presId="urn:microsoft.com/office/officeart/2005/8/layout/hProcess4"/>
    <dgm:cxn modelId="{568DCFA3-9A2D-4768-8196-33E34345898A}" type="presParOf" srcId="{EEB8B131-2EE5-484C-BA20-C85287F21DDA}" destId="{B257FC42-9778-4459-83C9-28506EBD7DB6}" srcOrd="0" destOrd="0" presId="urn:microsoft.com/office/officeart/2005/8/layout/hProcess4"/>
    <dgm:cxn modelId="{3C56F6B5-DFA0-4F52-AA6C-EB4EED4D9133}" type="presParOf" srcId="{EEB8B131-2EE5-484C-BA20-C85287F21DDA}" destId="{B1E82824-0F6A-4347-B8BF-6FD628251FF2}" srcOrd="1" destOrd="0" presId="urn:microsoft.com/office/officeart/2005/8/layout/hProcess4"/>
    <dgm:cxn modelId="{3D8414AE-FCE0-4DFE-8B05-C6FE7D068236}" type="presParOf" srcId="{EEB8B131-2EE5-484C-BA20-C85287F21DDA}" destId="{51DDE6F4-35B0-42C4-BF26-06774A2B98C9}" srcOrd="2" destOrd="0" presId="urn:microsoft.com/office/officeart/2005/8/layout/hProcess4"/>
    <dgm:cxn modelId="{DE6419BE-0C2F-4F2B-955F-34C49CC93739}" type="presParOf" srcId="{EEB8B131-2EE5-484C-BA20-C85287F21DDA}" destId="{606004BE-DC8C-4783-B976-865D951C41E3}" srcOrd="3" destOrd="0" presId="urn:microsoft.com/office/officeart/2005/8/layout/hProcess4"/>
    <dgm:cxn modelId="{7D311CC9-D7D9-4700-9A63-70B9109B4CE8}" type="presParOf" srcId="{EEB8B131-2EE5-484C-BA20-C85287F21DDA}" destId="{E140CB21-64A9-482A-AF41-051E27CD2E9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C792AB-27AD-4EBB-AE30-01A3084B49F4}" type="doc">
      <dgm:prSet loTypeId="urn:microsoft.com/office/officeart/2005/8/layout/hProcess4" loCatId="process" qsTypeId="urn:microsoft.com/office/officeart/2005/8/quickstyle/simple1" qsCatId="simple" csTypeId="urn:microsoft.com/office/officeart/2005/8/colors/accent4_2" csCatId="accent4" phldr="1"/>
      <dgm:spPr/>
      <dgm:t>
        <a:bodyPr/>
        <a:lstStyle/>
        <a:p>
          <a:endParaRPr lang="en-US"/>
        </a:p>
      </dgm:t>
    </dgm:pt>
    <dgm:pt modelId="{CDABCD08-E340-40D3-BF2A-4D0269DB6352}">
      <dgm:prSet phldrT="[Text]" custT="1"/>
      <dgm:spPr>
        <a:solidFill>
          <a:srgbClr val="00739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43815" tIns="29210" rIns="43815" bIns="29210" numCol="1" spcCol="1270" anchor="ctr" anchorCtr="0"/>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Create</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Data Model</a:t>
          </a:r>
        </a:p>
      </dgm:t>
    </dgm:pt>
    <dgm:pt modelId="{EE7725FB-381F-41EA-AFCB-D215F8199B28}" type="parTrans" cxnId="{297B99B9-A95B-4DFB-872E-DE74EA13A338}">
      <dgm:prSet/>
      <dgm:spPr/>
      <dgm:t>
        <a:bodyPr/>
        <a:lstStyle/>
        <a:p>
          <a:endParaRPr lang="en-US"/>
        </a:p>
      </dgm:t>
    </dgm:pt>
    <dgm:pt modelId="{FC1E516F-8D97-451F-A38C-B13B2F5D97B2}" type="sibTrans" cxnId="{297B99B9-A95B-4DFB-872E-DE74EA13A338}">
      <dgm:prSet/>
      <dgm:spPr/>
      <dgm:t>
        <a:bodyPr/>
        <a:lstStyle/>
        <a:p>
          <a:endParaRPr lang="en-US" dirty="0"/>
        </a:p>
      </dgm:t>
    </dgm:pt>
    <dgm:pt modelId="{B89485F2-5CFA-4424-9D58-831A3780CEF5}">
      <dgm:prSet phldrT="[Text]"/>
      <dgm:spPr/>
      <dgm:t>
        <a:bodyPr/>
        <a:lstStyle/>
        <a:p>
          <a:r>
            <a:rPr lang="en-US" dirty="0"/>
            <a:t>Discover Sensitive Data</a:t>
          </a:r>
        </a:p>
      </dgm:t>
    </dgm:pt>
    <dgm:pt modelId="{0DE626C2-F40B-45E8-A532-0283D41953A2}" type="parTrans" cxnId="{8805E120-D445-4F6B-9413-288B79352D93}">
      <dgm:prSet/>
      <dgm:spPr/>
      <dgm:t>
        <a:bodyPr/>
        <a:lstStyle/>
        <a:p>
          <a:endParaRPr lang="en-US"/>
        </a:p>
      </dgm:t>
    </dgm:pt>
    <dgm:pt modelId="{338A504B-32A5-4D5F-BFC7-898D4753F997}" type="sibTrans" cxnId="{8805E120-D445-4F6B-9413-288B79352D93}">
      <dgm:prSet/>
      <dgm:spPr/>
      <dgm:t>
        <a:bodyPr/>
        <a:lstStyle/>
        <a:p>
          <a:endParaRPr lang="en-US"/>
        </a:p>
      </dgm:t>
    </dgm:pt>
    <dgm:pt modelId="{C3B687D4-F2E5-49EA-83D9-51B02EF6F3AF}">
      <dgm:prSet phldrT="[Text]"/>
      <dgm:spPr/>
      <dgm:t>
        <a:bodyPr/>
        <a:lstStyle/>
        <a:p>
          <a:r>
            <a:rPr lang="en-US" dirty="0"/>
            <a:t>Discover Data Relationships</a:t>
          </a:r>
        </a:p>
      </dgm:t>
    </dgm:pt>
    <dgm:pt modelId="{8D84F16C-18E1-4B9A-929A-CFCBBDB03144}" type="parTrans" cxnId="{19CE46D6-23D1-43BA-B280-0B7D2A0FFF3A}">
      <dgm:prSet/>
      <dgm:spPr/>
      <dgm:t>
        <a:bodyPr/>
        <a:lstStyle/>
        <a:p>
          <a:endParaRPr lang="en-US"/>
        </a:p>
      </dgm:t>
    </dgm:pt>
    <dgm:pt modelId="{9BC74117-BEC4-43F1-9BEC-CB787D5FC9FF}" type="sibTrans" cxnId="{19CE46D6-23D1-43BA-B280-0B7D2A0FFF3A}">
      <dgm:prSet/>
      <dgm:spPr/>
      <dgm:t>
        <a:bodyPr/>
        <a:lstStyle/>
        <a:p>
          <a:endParaRPr lang="en-US"/>
        </a:p>
      </dgm:t>
    </dgm:pt>
    <dgm:pt modelId="{7B5DBC03-3930-40C9-9E8D-B0E5B08B6802}">
      <dgm:prSet phldrT="[Text]" custT="1"/>
      <dgm:spPr>
        <a:solidFill>
          <a:srgbClr val="00739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43815" tIns="29210" rIns="43815" bIns="29210" numCol="1" spcCol="1270" anchor="ctr" anchorCtr="0"/>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Select</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Formats &amp; Criteria</a:t>
          </a:r>
        </a:p>
      </dgm:t>
    </dgm:pt>
    <dgm:pt modelId="{FAEC45C6-4B49-47DB-BA54-B698C865D48B}" type="parTrans" cxnId="{A459AC60-1E8E-4562-9C51-1F8001A69655}">
      <dgm:prSet/>
      <dgm:spPr/>
      <dgm:t>
        <a:bodyPr/>
        <a:lstStyle/>
        <a:p>
          <a:endParaRPr lang="en-US"/>
        </a:p>
      </dgm:t>
    </dgm:pt>
    <dgm:pt modelId="{584E5B48-2FA1-42B1-9C9B-659EEAA8467C}" type="sibTrans" cxnId="{A459AC60-1E8E-4562-9C51-1F8001A69655}">
      <dgm:prSet/>
      <dgm:spPr/>
      <dgm:t>
        <a:bodyPr/>
        <a:lstStyle/>
        <a:p>
          <a:endParaRPr lang="en-US" dirty="0"/>
        </a:p>
      </dgm:t>
    </dgm:pt>
    <dgm:pt modelId="{BAE33EAD-62A0-4181-8E06-8F0E8FD062B7}">
      <dgm:prSet phldrT="[Text]"/>
      <dgm:spPr/>
      <dgm:t>
        <a:bodyPr/>
        <a:lstStyle/>
        <a:p>
          <a:r>
            <a:rPr lang="en-US" dirty="0"/>
            <a:t>Masking formats and templates</a:t>
          </a:r>
        </a:p>
      </dgm:t>
    </dgm:pt>
    <dgm:pt modelId="{F08DA3B0-2284-494A-BD26-C444964F0F2A}" type="parTrans" cxnId="{19268797-115A-4FEE-9DC0-49702F5954AE}">
      <dgm:prSet/>
      <dgm:spPr/>
      <dgm:t>
        <a:bodyPr/>
        <a:lstStyle/>
        <a:p>
          <a:endParaRPr lang="en-US"/>
        </a:p>
      </dgm:t>
    </dgm:pt>
    <dgm:pt modelId="{7B08BD10-E3A3-4271-9969-D545128D6EB0}" type="sibTrans" cxnId="{19268797-115A-4FEE-9DC0-49702F5954AE}">
      <dgm:prSet/>
      <dgm:spPr/>
      <dgm:t>
        <a:bodyPr/>
        <a:lstStyle/>
        <a:p>
          <a:endParaRPr lang="en-US"/>
        </a:p>
      </dgm:t>
    </dgm:pt>
    <dgm:pt modelId="{F50148C6-FE6B-4A5B-9B1B-6EF249F68A7F}">
      <dgm:prSet phldrT="[Text]"/>
      <dgm:spPr/>
      <dgm:t>
        <a:bodyPr/>
        <a:lstStyle/>
        <a:p>
          <a:r>
            <a:rPr lang="en-US" dirty="0"/>
            <a:t>Goals &amp; conditions for Subsetting</a:t>
          </a:r>
        </a:p>
      </dgm:t>
    </dgm:pt>
    <dgm:pt modelId="{0BBD2B07-EA97-4B7C-B9A7-6CEF496C7EA7}" type="parTrans" cxnId="{B9077180-FE7E-4318-8BFE-E869328C7FFC}">
      <dgm:prSet/>
      <dgm:spPr/>
      <dgm:t>
        <a:bodyPr/>
        <a:lstStyle/>
        <a:p>
          <a:endParaRPr lang="en-US"/>
        </a:p>
      </dgm:t>
    </dgm:pt>
    <dgm:pt modelId="{98755987-F8AB-477F-9938-F25C4CB8CEF4}" type="sibTrans" cxnId="{B9077180-FE7E-4318-8BFE-E869328C7FFC}">
      <dgm:prSet/>
      <dgm:spPr/>
      <dgm:t>
        <a:bodyPr/>
        <a:lstStyle/>
        <a:p>
          <a:endParaRPr lang="en-US"/>
        </a:p>
      </dgm:t>
    </dgm:pt>
    <dgm:pt modelId="{C78E2F7F-5B6F-42F4-939A-75B943053B50}">
      <dgm:prSet phldrT="[Text]" custT="1"/>
      <dgm:spPr>
        <a:solidFill>
          <a:srgbClr val="00739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43815" tIns="29210" rIns="43815" bIns="29210" numCol="1" spcCol="1270" anchor="ctr" anchorCtr="0"/>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Preview</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&amp; Validate</a:t>
          </a:r>
        </a:p>
      </dgm:t>
    </dgm:pt>
    <dgm:pt modelId="{BCCD1B96-5230-4561-9F75-4044E19C94C4}" type="parTrans" cxnId="{3AF71114-88CD-4B3E-BD65-8665C57450BE}">
      <dgm:prSet/>
      <dgm:spPr/>
      <dgm:t>
        <a:bodyPr/>
        <a:lstStyle/>
        <a:p>
          <a:endParaRPr lang="en-US"/>
        </a:p>
      </dgm:t>
    </dgm:pt>
    <dgm:pt modelId="{723EA55E-05A2-45C4-B304-6669797EDC07}" type="sibTrans" cxnId="{3AF71114-88CD-4B3E-BD65-8665C57450BE}">
      <dgm:prSet/>
      <dgm:spPr/>
      <dgm:t>
        <a:bodyPr/>
        <a:lstStyle/>
        <a:p>
          <a:endParaRPr lang="en-US" dirty="0"/>
        </a:p>
      </dgm:t>
    </dgm:pt>
    <dgm:pt modelId="{933B83D7-A5A9-4A40-B738-75217AADD2A7}">
      <dgm:prSet phldrT="[Text]"/>
      <dgm:spPr/>
      <dgm:t>
        <a:bodyPr/>
        <a:lstStyle/>
        <a:p>
          <a:r>
            <a:rPr lang="en-US" dirty="0"/>
            <a:t>Preview masking algorithm results</a:t>
          </a:r>
        </a:p>
      </dgm:t>
    </dgm:pt>
    <dgm:pt modelId="{24C68F48-A529-4978-8D58-49FB3B2D05E1}" type="parTrans" cxnId="{2E8363B0-74BA-42AF-A6F9-CFFC6E40CF3A}">
      <dgm:prSet/>
      <dgm:spPr/>
      <dgm:t>
        <a:bodyPr/>
        <a:lstStyle/>
        <a:p>
          <a:endParaRPr lang="en-US"/>
        </a:p>
      </dgm:t>
    </dgm:pt>
    <dgm:pt modelId="{ECCBE324-4097-4271-ACD1-338515E84A59}" type="sibTrans" cxnId="{2E8363B0-74BA-42AF-A6F9-CFFC6E40CF3A}">
      <dgm:prSet/>
      <dgm:spPr/>
      <dgm:t>
        <a:bodyPr/>
        <a:lstStyle/>
        <a:p>
          <a:endParaRPr lang="en-US"/>
        </a:p>
      </dgm:t>
    </dgm:pt>
    <dgm:pt modelId="{B814A96E-8DE1-481E-B826-B4DE61E38E23}">
      <dgm:prSet phldrT="[Text]"/>
      <dgm:spPr/>
      <dgm:t>
        <a:bodyPr/>
        <a:lstStyle/>
        <a:p>
          <a:r>
            <a:rPr lang="en-US" dirty="0"/>
            <a:t>Preview subset reduction results</a:t>
          </a:r>
        </a:p>
      </dgm:t>
    </dgm:pt>
    <dgm:pt modelId="{F978EC14-2330-4BE9-97C2-C808B9140C0F}" type="parTrans" cxnId="{5961E78C-18F5-4C57-9AC5-894A02E2B42B}">
      <dgm:prSet/>
      <dgm:spPr/>
      <dgm:t>
        <a:bodyPr/>
        <a:lstStyle/>
        <a:p>
          <a:endParaRPr lang="en-US"/>
        </a:p>
      </dgm:t>
    </dgm:pt>
    <dgm:pt modelId="{A50DEDD9-83D3-44D2-9F47-D8FC9A4C2016}" type="sibTrans" cxnId="{5961E78C-18F5-4C57-9AC5-894A02E2B42B}">
      <dgm:prSet/>
      <dgm:spPr/>
      <dgm:t>
        <a:bodyPr/>
        <a:lstStyle/>
        <a:p>
          <a:endParaRPr lang="en-US"/>
        </a:p>
      </dgm:t>
    </dgm:pt>
    <dgm:pt modelId="{931DD0BE-608A-481F-9020-3733A643C09A}">
      <dgm:prSet phldrT="[Text]" custT="1"/>
      <dgm:spPr>
        <a:solidFill>
          <a:srgbClr val="007395">
            <a:hueOff val="0"/>
            <a:satOff val="0"/>
            <a:lumOff val="0"/>
            <a:alphaOff val="0"/>
          </a:srgbClr>
        </a:solidFill>
        <a:ln w="25400" cap="flat" cmpd="sng" algn="ctr">
          <a:solidFill>
            <a:srgbClr val="FFFFFF">
              <a:hueOff val="0"/>
              <a:satOff val="0"/>
              <a:lumOff val="0"/>
              <a:alphaOff val="0"/>
            </a:srgbClr>
          </a:solidFill>
          <a:prstDash val="solid"/>
        </a:ln>
        <a:effectLst/>
      </dgm:spPr>
      <dgm:t>
        <a:bodyPr spcFirstLastPara="0" vert="horz" wrap="square" lIns="43815" tIns="29210" rIns="43815" bIns="29210" numCol="1" spcCol="1270" anchor="ctr" anchorCtr="0"/>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Execute Transformation</a:t>
          </a:r>
        </a:p>
      </dgm:t>
    </dgm:pt>
    <dgm:pt modelId="{64CCEDD7-8247-422A-A694-0BA1418372DD}" type="parTrans" cxnId="{55D48190-E47B-4DC7-B408-746B829F4C70}">
      <dgm:prSet/>
      <dgm:spPr/>
      <dgm:t>
        <a:bodyPr/>
        <a:lstStyle/>
        <a:p>
          <a:endParaRPr lang="en-US"/>
        </a:p>
      </dgm:t>
    </dgm:pt>
    <dgm:pt modelId="{529AA53C-5B1B-48D7-A501-4269A01DF3CF}" type="sibTrans" cxnId="{55D48190-E47B-4DC7-B408-746B829F4C70}">
      <dgm:prSet/>
      <dgm:spPr/>
      <dgm:t>
        <a:bodyPr/>
        <a:lstStyle/>
        <a:p>
          <a:endParaRPr lang="en-US"/>
        </a:p>
      </dgm:t>
    </dgm:pt>
    <dgm:pt modelId="{C24A8F0A-A546-44D1-BD97-12D386CC5855}">
      <dgm:prSet phldrT="[Text]"/>
      <dgm:spPr/>
      <dgm:t>
        <a:bodyPr/>
        <a:lstStyle/>
        <a:p>
          <a:r>
            <a:rPr lang="en-US" dirty="0"/>
            <a:t>In-database or</a:t>
          </a:r>
          <a:br>
            <a:rPr lang="en-US" dirty="0"/>
          </a:br>
          <a:r>
            <a:rPr lang="en-US" dirty="0"/>
            <a:t>In-Export</a:t>
          </a:r>
        </a:p>
      </dgm:t>
    </dgm:pt>
    <dgm:pt modelId="{8859121D-CC51-46E6-BA8C-9805FE536081}" type="parTrans" cxnId="{544ADD75-5BF9-4158-A974-D5A5E4721BFC}">
      <dgm:prSet/>
      <dgm:spPr/>
      <dgm:t>
        <a:bodyPr/>
        <a:lstStyle/>
        <a:p>
          <a:endParaRPr lang="en-US"/>
        </a:p>
      </dgm:t>
    </dgm:pt>
    <dgm:pt modelId="{2CC09B9C-28D3-4A5D-BB1B-26C329CEACC6}" type="sibTrans" cxnId="{544ADD75-5BF9-4158-A974-D5A5E4721BFC}">
      <dgm:prSet/>
      <dgm:spPr/>
      <dgm:t>
        <a:bodyPr/>
        <a:lstStyle/>
        <a:p>
          <a:endParaRPr lang="en-US"/>
        </a:p>
      </dgm:t>
    </dgm:pt>
    <dgm:pt modelId="{F00BC0F5-0803-4697-9AFA-EDAFF1E2E179}">
      <dgm:prSet phldrT="[Text]"/>
      <dgm:spPr/>
      <dgm:t>
        <a:bodyPr/>
        <a:lstStyle/>
        <a:p>
          <a:r>
            <a:rPr lang="en-US" dirty="0"/>
            <a:t>Rerun with same data model</a:t>
          </a:r>
        </a:p>
      </dgm:t>
    </dgm:pt>
    <dgm:pt modelId="{596B0F88-097D-46C2-A985-742FE1E7342D}" type="parTrans" cxnId="{4ED2B0CC-FB54-4DBC-BF6D-3053791BFCA4}">
      <dgm:prSet/>
      <dgm:spPr/>
      <dgm:t>
        <a:bodyPr/>
        <a:lstStyle/>
        <a:p>
          <a:endParaRPr lang="en-US"/>
        </a:p>
      </dgm:t>
    </dgm:pt>
    <dgm:pt modelId="{AD7057A1-8B35-4C46-B0A0-BEAD5633019B}" type="sibTrans" cxnId="{4ED2B0CC-FB54-4DBC-BF6D-3053791BFCA4}">
      <dgm:prSet/>
      <dgm:spPr/>
      <dgm:t>
        <a:bodyPr/>
        <a:lstStyle/>
        <a:p>
          <a:endParaRPr lang="en-US"/>
        </a:p>
      </dgm:t>
    </dgm:pt>
    <dgm:pt modelId="{9A0DC9DD-306F-4CDA-BE27-F6689806DBEB}" type="pres">
      <dgm:prSet presAssocID="{EFC792AB-27AD-4EBB-AE30-01A3084B49F4}" presName="Name0" presStyleCnt="0">
        <dgm:presLayoutVars>
          <dgm:dir/>
          <dgm:animLvl val="lvl"/>
          <dgm:resizeHandles val="exact"/>
        </dgm:presLayoutVars>
      </dgm:prSet>
      <dgm:spPr/>
    </dgm:pt>
    <dgm:pt modelId="{09971951-274A-4337-92B6-BC85F292DA71}" type="pres">
      <dgm:prSet presAssocID="{EFC792AB-27AD-4EBB-AE30-01A3084B49F4}" presName="tSp" presStyleCnt="0"/>
      <dgm:spPr/>
    </dgm:pt>
    <dgm:pt modelId="{00E60D48-0BC9-4C7C-B36C-75DCB38639DE}" type="pres">
      <dgm:prSet presAssocID="{EFC792AB-27AD-4EBB-AE30-01A3084B49F4}" presName="bSp" presStyleCnt="0"/>
      <dgm:spPr/>
    </dgm:pt>
    <dgm:pt modelId="{6887D12A-DB4E-457D-A437-0B78E9A56442}" type="pres">
      <dgm:prSet presAssocID="{EFC792AB-27AD-4EBB-AE30-01A3084B49F4}" presName="process" presStyleCnt="0"/>
      <dgm:spPr/>
    </dgm:pt>
    <dgm:pt modelId="{155920E4-2BEE-4BA2-B9E7-16BA313539F0}" type="pres">
      <dgm:prSet presAssocID="{CDABCD08-E340-40D3-BF2A-4D0269DB6352}" presName="composite1" presStyleCnt="0"/>
      <dgm:spPr/>
    </dgm:pt>
    <dgm:pt modelId="{2D8D1AA1-24FE-49A7-8095-569EF4E44204}" type="pres">
      <dgm:prSet presAssocID="{CDABCD08-E340-40D3-BF2A-4D0269DB6352}" presName="dummyNode1" presStyleLbl="node1" presStyleIdx="0" presStyleCnt="4"/>
      <dgm:spPr/>
    </dgm:pt>
    <dgm:pt modelId="{E0385478-B1D7-48FD-BAA5-4DD4E4F6D80D}" type="pres">
      <dgm:prSet presAssocID="{CDABCD08-E340-40D3-BF2A-4D0269DB6352}" presName="childNode1" presStyleLbl="bgAcc1" presStyleIdx="0" presStyleCnt="4">
        <dgm:presLayoutVars>
          <dgm:bulletEnabled val="1"/>
        </dgm:presLayoutVars>
      </dgm:prSet>
      <dgm:spPr/>
    </dgm:pt>
    <dgm:pt modelId="{511435EA-B486-433F-8DDB-FC1D77BA4374}" type="pres">
      <dgm:prSet presAssocID="{CDABCD08-E340-40D3-BF2A-4D0269DB6352}" presName="childNode1tx" presStyleLbl="bgAcc1" presStyleIdx="0" presStyleCnt="4">
        <dgm:presLayoutVars>
          <dgm:bulletEnabled val="1"/>
        </dgm:presLayoutVars>
      </dgm:prSet>
      <dgm:spPr/>
    </dgm:pt>
    <dgm:pt modelId="{6572E3C7-6E17-4E08-94F8-ECA09F2B6CCB}" type="pres">
      <dgm:prSet presAssocID="{CDABCD08-E340-40D3-BF2A-4D0269DB6352}" presName="parentNode1" presStyleLbl="node1" presStyleIdx="0" presStyleCnt="4">
        <dgm:presLayoutVars>
          <dgm:chMax val="1"/>
          <dgm:bulletEnabled val="1"/>
        </dgm:presLayoutVars>
      </dgm:prSet>
      <dgm:spPr>
        <a:xfrm>
          <a:off x="487246" y="2725822"/>
          <a:ext cx="1946438" cy="774034"/>
        </a:xfrm>
        <a:prstGeom prst="roundRect">
          <a:avLst>
            <a:gd name="adj" fmla="val 10000"/>
          </a:avLst>
        </a:prstGeom>
      </dgm:spPr>
    </dgm:pt>
    <dgm:pt modelId="{D172BD4D-67E9-47F0-A4FC-C2BB2D448264}" type="pres">
      <dgm:prSet presAssocID="{CDABCD08-E340-40D3-BF2A-4D0269DB6352}" presName="connSite1" presStyleCnt="0"/>
      <dgm:spPr/>
    </dgm:pt>
    <dgm:pt modelId="{749165B1-40CA-4043-830D-1AAA027CAF76}" type="pres">
      <dgm:prSet presAssocID="{FC1E516F-8D97-451F-A38C-B13B2F5D97B2}" presName="Name9" presStyleLbl="sibTrans2D1" presStyleIdx="0" presStyleCnt="3"/>
      <dgm:spPr/>
    </dgm:pt>
    <dgm:pt modelId="{0076546E-0882-4FBE-817B-B6F5605559EE}" type="pres">
      <dgm:prSet presAssocID="{7B5DBC03-3930-40C9-9E8D-B0E5B08B6802}" presName="composite2" presStyleCnt="0"/>
      <dgm:spPr/>
    </dgm:pt>
    <dgm:pt modelId="{F9F510C4-F817-41FA-AD2A-466043FD4F94}" type="pres">
      <dgm:prSet presAssocID="{7B5DBC03-3930-40C9-9E8D-B0E5B08B6802}" presName="dummyNode2" presStyleLbl="node1" presStyleIdx="0" presStyleCnt="4"/>
      <dgm:spPr/>
    </dgm:pt>
    <dgm:pt modelId="{3BAF776E-CD1D-41DC-8FFD-DD0223011BD1}" type="pres">
      <dgm:prSet presAssocID="{7B5DBC03-3930-40C9-9E8D-B0E5B08B6802}" presName="childNode2" presStyleLbl="bgAcc1" presStyleIdx="1" presStyleCnt="4">
        <dgm:presLayoutVars>
          <dgm:bulletEnabled val="1"/>
        </dgm:presLayoutVars>
      </dgm:prSet>
      <dgm:spPr/>
    </dgm:pt>
    <dgm:pt modelId="{125A375A-6FDB-4594-B9E6-EDB62602E828}" type="pres">
      <dgm:prSet presAssocID="{7B5DBC03-3930-40C9-9E8D-B0E5B08B6802}" presName="childNode2tx" presStyleLbl="bgAcc1" presStyleIdx="1" presStyleCnt="4">
        <dgm:presLayoutVars>
          <dgm:bulletEnabled val="1"/>
        </dgm:presLayoutVars>
      </dgm:prSet>
      <dgm:spPr/>
    </dgm:pt>
    <dgm:pt modelId="{33A19235-6402-493A-BFC7-7410E688B007}" type="pres">
      <dgm:prSet presAssocID="{7B5DBC03-3930-40C9-9E8D-B0E5B08B6802}" presName="parentNode2" presStyleLbl="node1" presStyleIdx="1" presStyleCnt="4">
        <dgm:presLayoutVars>
          <dgm:chMax val="0"/>
          <dgm:bulletEnabled val="1"/>
        </dgm:presLayoutVars>
      </dgm:prSet>
      <dgm:spPr>
        <a:xfrm>
          <a:off x="3384205" y="919742"/>
          <a:ext cx="1946438" cy="774034"/>
        </a:xfrm>
        <a:prstGeom prst="roundRect">
          <a:avLst>
            <a:gd name="adj" fmla="val 10000"/>
          </a:avLst>
        </a:prstGeom>
      </dgm:spPr>
    </dgm:pt>
    <dgm:pt modelId="{548A7581-17EE-4C56-9CDF-02665E792E67}" type="pres">
      <dgm:prSet presAssocID="{7B5DBC03-3930-40C9-9E8D-B0E5B08B6802}" presName="connSite2" presStyleCnt="0"/>
      <dgm:spPr/>
    </dgm:pt>
    <dgm:pt modelId="{F58EAFFB-885A-49AD-9C65-6E1C5500479A}" type="pres">
      <dgm:prSet presAssocID="{584E5B48-2FA1-42B1-9C9B-659EEAA8467C}" presName="Name18" presStyleLbl="sibTrans2D1" presStyleIdx="1" presStyleCnt="3"/>
      <dgm:spPr/>
    </dgm:pt>
    <dgm:pt modelId="{9A6241D0-E227-49EB-95A4-80691C034C4C}" type="pres">
      <dgm:prSet presAssocID="{C78E2F7F-5B6F-42F4-939A-75B943053B50}" presName="composite1" presStyleCnt="0"/>
      <dgm:spPr/>
    </dgm:pt>
    <dgm:pt modelId="{6A8DF4AF-00D7-4496-B011-3DEC1566F3AF}" type="pres">
      <dgm:prSet presAssocID="{C78E2F7F-5B6F-42F4-939A-75B943053B50}" presName="dummyNode1" presStyleLbl="node1" presStyleIdx="1" presStyleCnt="4"/>
      <dgm:spPr/>
    </dgm:pt>
    <dgm:pt modelId="{DF9AC2FE-8984-4245-8011-ED35D80D1BF3}" type="pres">
      <dgm:prSet presAssocID="{C78E2F7F-5B6F-42F4-939A-75B943053B50}" presName="childNode1" presStyleLbl="bgAcc1" presStyleIdx="2" presStyleCnt="4">
        <dgm:presLayoutVars>
          <dgm:bulletEnabled val="1"/>
        </dgm:presLayoutVars>
      </dgm:prSet>
      <dgm:spPr/>
    </dgm:pt>
    <dgm:pt modelId="{0871F6E8-3C6D-4C76-A155-651BFD72F853}" type="pres">
      <dgm:prSet presAssocID="{C78E2F7F-5B6F-42F4-939A-75B943053B50}" presName="childNode1tx" presStyleLbl="bgAcc1" presStyleIdx="2" presStyleCnt="4">
        <dgm:presLayoutVars>
          <dgm:bulletEnabled val="1"/>
        </dgm:presLayoutVars>
      </dgm:prSet>
      <dgm:spPr/>
    </dgm:pt>
    <dgm:pt modelId="{2D985BB8-A2D9-4CA2-B369-4C86B408782E}" type="pres">
      <dgm:prSet presAssocID="{C78E2F7F-5B6F-42F4-939A-75B943053B50}" presName="parentNode1" presStyleLbl="node1" presStyleIdx="2" presStyleCnt="4">
        <dgm:presLayoutVars>
          <dgm:chMax val="1"/>
          <dgm:bulletEnabled val="1"/>
        </dgm:presLayoutVars>
      </dgm:prSet>
      <dgm:spPr>
        <a:xfrm>
          <a:off x="6281165" y="2725822"/>
          <a:ext cx="1946438" cy="774034"/>
        </a:xfrm>
        <a:prstGeom prst="roundRect">
          <a:avLst>
            <a:gd name="adj" fmla="val 10000"/>
          </a:avLst>
        </a:prstGeom>
      </dgm:spPr>
    </dgm:pt>
    <dgm:pt modelId="{DC082EE5-CA22-4DEC-B4EA-CBC4C6A61E65}" type="pres">
      <dgm:prSet presAssocID="{C78E2F7F-5B6F-42F4-939A-75B943053B50}" presName="connSite1" presStyleCnt="0"/>
      <dgm:spPr/>
    </dgm:pt>
    <dgm:pt modelId="{2141A6D0-EDEE-4BC2-BB59-B416FFD52FDA}" type="pres">
      <dgm:prSet presAssocID="{723EA55E-05A2-45C4-B304-6669797EDC07}" presName="Name9" presStyleLbl="sibTrans2D1" presStyleIdx="2" presStyleCnt="3"/>
      <dgm:spPr/>
    </dgm:pt>
    <dgm:pt modelId="{EEB8B131-2EE5-484C-BA20-C85287F21DDA}" type="pres">
      <dgm:prSet presAssocID="{931DD0BE-608A-481F-9020-3733A643C09A}" presName="composite2" presStyleCnt="0"/>
      <dgm:spPr/>
    </dgm:pt>
    <dgm:pt modelId="{B257FC42-9778-4459-83C9-28506EBD7DB6}" type="pres">
      <dgm:prSet presAssocID="{931DD0BE-608A-481F-9020-3733A643C09A}" presName="dummyNode2" presStyleLbl="node1" presStyleIdx="2" presStyleCnt="4"/>
      <dgm:spPr/>
    </dgm:pt>
    <dgm:pt modelId="{B1E82824-0F6A-4347-B8BF-6FD628251FF2}" type="pres">
      <dgm:prSet presAssocID="{931DD0BE-608A-481F-9020-3733A643C09A}" presName="childNode2" presStyleLbl="bgAcc1" presStyleIdx="3" presStyleCnt="4">
        <dgm:presLayoutVars>
          <dgm:bulletEnabled val="1"/>
        </dgm:presLayoutVars>
      </dgm:prSet>
      <dgm:spPr/>
    </dgm:pt>
    <dgm:pt modelId="{51DDE6F4-35B0-42C4-BF26-06774A2B98C9}" type="pres">
      <dgm:prSet presAssocID="{931DD0BE-608A-481F-9020-3733A643C09A}" presName="childNode2tx" presStyleLbl="bgAcc1" presStyleIdx="3" presStyleCnt="4">
        <dgm:presLayoutVars>
          <dgm:bulletEnabled val="1"/>
        </dgm:presLayoutVars>
      </dgm:prSet>
      <dgm:spPr/>
    </dgm:pt>
    <dgm:pt modelId="{606004BE-DC8C-4783-B976-865D951C41E3}" type="pres">
      <dgm:prSet presAssocID="{931DD0BE-608A-481F-9020-3733A643C09A}" presName="parentNode2" presStyleLbl="node1" presStyleIdx="3" presStyleCnt="4">
        <dgm:presLayoutVars>
          <dgm:chMax val="0"/>
          <dgm:bulletEnabled val="1"/>
        </dgm:presLayoutVars>
      </dgm:prSet>
      <dgm:spPr>
        <a:xfrm>
          <a:off x="9178125" y="919742"/>
          <a:ext cx="1946438" cy="774034"/>
        </a:xfrm>
        <a:prstGeom prst="roundRect">
          <a:avLst>
            <a:gd name="adj" fmla="val 10000"/>
          </a:avLst>
        </a:prstGeom>
      </dgm:spPr>
    </dgm:pt>
    <dgm:pt modelId="{E140CB21-64A9-482A-AF41-051E27CD2E9E}" type="pres">
      <dgm:prSet presAssocID="{931DD0BE-608A-481F-9020-3733A643C09A}" presName="connSite2" presStyleCnt="0"/>
      <dgm:spPr/>
    </dgm:pt>
  </dgm:ptLst>
  <dgm:cxnLst>
    <dgm:cxn modelId="{3AF71114-88CD-4B3E-BD65-8665C57450BE}" srcId="{EFC792AB-27AD-4EBB-AE30-01A3084B49F4}" destId="{C78E2F7F-5B6F-42F4-939A-75B943053B50}" srcOrd="2" destOrd="0" parTransId="{BCCD1B96-5230-4561-9F75-4044E19C94C4}" sibTransId="{723EA55E-05A2-45C4-B304-6669797EDC07}"/>
    <dgm:cxn modelId="{4C34BE16-6C5F-45EA-8DD6-8048A039281C}" type="presOf" srcId="{B814A96E-8DE1-481E-B826-B4DE61E38E23}" destId="{DF9AC2FE-8984-4245-8011-ED35D80D1BF3}" srcOrd="0" destOrd="1" presId="urn:microsoft.com/office/officeart/2005/8/layout/hProcess4"/>
    <dgm:cxn modelId="{940AF817-C1E9-43CF-84EF-EF97EF8440DF}" type="presOf" srcId="{CDABCD08-E340-40D3-BF2A-4D0269DB6352}" destId="{6572E3C7-6E17-4E08-94F8-ECA09F2B6CCB}" srcOrd="0" destOrd="0" presId="urn:microsoft.com/office/officeart/2005/8/layout/hProcess4"/>
    <dgm:cxn modelId="{8805E120-D445-4F6B-9413-288B79352D93}" srcId="{CDABCD08-E340-40D3-BF2A-4D0269DB6352}" destId="{B89485F2-5CFA-4424-9D58-831A3780CEF5}" srcOrd="0" destOrd="0" parTransId="{0DE626C2-F40B-45E8-A532-0283D41953A2}" sibTransId="{338A504B-32A5-4D5F-BFC7-898D4753F997}"/>
    <dgm:cxn modelId="{4DA81C32-C504-4872-AD08-56474653A409}" type="presOf" srcId="{EFC792AB-27AD-4EBB-AE30-01A3084B49F4}" destId="{9A0DC9DD-306F-4CDA-BE27-F6689806DBEB}" srcOrd="0" destOrd="0" presId="urn:microsoft.com/office/officeart/2005/8/layout/hProcess4"/>
    <dgm:cxn modelId="{A8F02D3D-79FD-4468-B15F-B99EE32F3517}" type="presOf" srcId="{933B83D7-A5A9-4A40-B738-75217AADD2A7}" destId="{0871F6E8-3C6D-4C76-A155-651BFD72F853}" srcOrd="1" destOrd="0" presId="urn:microsoft.com/office/officeart/2005/8/layout/hProcess4"/>
    <dgm:cxn modelId="{9D488B60-5F4D-4DA6-B619-F0DB0F6AE97D}" type="presOf" srcId="{933B83D7-A5A9-4A40-B738-75217AADD2A7}" destId="{DF9AC2FE-8984-4245-8011-ED35D80D1BF3}" srcOrd="0" destOrd="0" presId="urn:microsoft.com/office/officeart/2005/8/layout/hProcess4"/>
    <dgm:cxn modelId="{A459AC60-1E8E-4562-9C51-1F8001A69655}" srcId="{EFC792AB-27AD-4EBB-AE30-01A3084B49F4}" destId="{7B5DBC03-3930-40C9-9E8D-B0E5B08B6802}" srcOrd="1" destOrd="0" parTransId="{FAEC45C6-4B49-47DB-BA54-B698C865D48B}" sibTransId="{584E5B48-2FA1-42B1-9C9B-659EEAA8467C}"/>
    <dgm:cxn modelId="{299D5946-B246-470E-ABB5-F0F996C1861E}" type="presOf" srcId="{F50148C6-FE6B-4A5B-9B1B-6EF249F68A7F}" destId="{125A375A-6FDB-4594-B9E6-EDB62602E828}" srcOrd="1" destOrd="1" presId="urn:microsoft.com/office/officeart/2005/8/layout/hProcess4"/>
    <dgm:cxn modelId="{C89EF349-CD09-462B-B87F-5749951AEE63}" type="presOf" srcId="{B89485F2-5CFA-4424-9D58-831A3780CEF5}" destId="{E0385478-B1D7-48FD-BAA5-4DD4E4F6D80D}" srcOrd="0" destOrd="0" presId="urn:microsoft.com/office/officeart/2005/8/layout/hProcess4"/>
    <dgm:cxn modelId="{544ADD75-5BF9-4158-A974-D5A5E4721BFC}" srcId="{931DD0BE-608A-481F-9020-3733A643C09A}" destId="{C24A8F0A-A546-44D1-BD97-12D386CC5855}" srcOrd="0" destOrd="0" parTransId="{8859121D-CC51-46E6-BA8C-9805FE536081}" sibTransId="{2CC09B9C-28D3-4A5D-BB1B-26C329CEACC6}"/>
    <dgm:cxn modelId="{27CB0377-6C0F-4804-910E-06F98A1AF954}" type="presOf" srcId="{F00BC0F5-0803-4697-9AFA-EDAFF1E2E179}" destId="{51DDE6F4-35B0-42C4-BF26-06774A2B98C9}" srcOrd="1" destOrd="1" presId="urn:microsoft.com/office/officeart/2005/8/layout/hProcess4"/>
    <dgm:cxn modelId="{14E0787A-779F-436D-BB1E-4149B5CFDB38}" type="presOf" srcId="{B89485F2-5CFA-4424-9D58-831A3780CEF5}" destId="{511435EA-B486-433F-8DDB-FC1D77BA4374}" srcOrd="1" destOrd="0" presId="urn:microsoft.com/office/officeart/2005/8/layout/hProcess4"/>
    <dgm:cxn modelId="{B9077180-FE7E-4318-8BFE-E869328C7FFC}" srcId="{7B5DBC03-3930-40C9-9E8D-B0E5B08B6802}" destId="{F50148C6-FE6B-4A5B-9B1B-6EF249F68A7F}" srcOrd="1" destOrd="0" parTransId="{0BBD2B07-EA97-4B7C-B9A7-6CEF496C7EA7}" sibTransId="{98755987-F8AB-477F-9938-F25C4CB8CEF4}"/>
    <dgm:cxn modelId="{AD8B9285-8276-41C6-A7F2-1006682FFA03}" type="presOf" srcId="{BAE33EAD-62A0-4181-8E06-8F0E8FD062B7}" destId="{3BAF776E-CD1D-41DC-8FFD-DD0223011BD1}" srcOrd="0" destOrd="0" presId="urn:microsoft.com/office/officeart/2005/8/layout/hProcess4"/>
    <dgm:cxn modelId="{76766889-B50E-4423-9ED3-0384DB702C26}" type="presOf" srcId="{FC1E516F-8D97-451F-A38C-B13B2F5D97B2}" destId="{749165B1-40CA-4043-830D-1AAA027CAF76}" srcOrd="0" destOrd="0" presId="urn:microsoft.com/office/officeart/2005/8/layout/hProcess4"/>
    <dgm:cxn modelId="{5961E78C-18F5-4C57-9AC5-894A02E2B42B}" srcId="{C78E2F7F-5B6F-42F4-939A-75B943053B50}" destId="{B814A96E-8DE1-481E-B826-B4DE61E38E23}" srcOrd="1" destOrd="0" parTransId="{F978EC14-2330-4BE9-97C2-C808B9140C0F}" sibTransId="{A50DEDD9-83D3-44D2-9F47-D8FC9A4C2016}"/>
    <dgm:cxn modelId="{55D48190-E47B-4DC7-B408-746B829F4C70}" srcId="{EFC792AB-27AD-4EBB-AE30-01A3084B49F4}" destId="{931DD0BE-608A-481F-9020-3733A643C09A}" srcOrd="3" destOrd="0" parTransId="{64CCEDD7-8247-422A-A694-0BA1418372DD}" sibTransId="{529AA53C-5B1B-48D7-A501-4269A01DF3CF}"/>
    <dgm:cxn modelId="{19268797-115A-4FEE-9DC0-49702F5954AE}" srcId="{7B5DBC03-3930-40C9-9E8D-B0E5B08B6802}" destId="{BAE33EAD-62A0-4181-8E06-8F0E8FD062B7}" srcOrd="0" destOrd="0" parTransId="{F08DA3B0-2284-494A-BD26-C444964F0F2A}" sibTransId="{7B08BD10-E3A3-4271-9969-D545128D6EB0}"/>
    <dgm:cxn modelId="{91567799-FED5-4D81-9797-9BB7B385DBA4}" type="presOf" srcId="{C3B687D4-F2E5-49EA-83D9-51B02EF6F3AF}" destId="{E0385478-B1D7-48FD-BAA5-4DD4E4F6D80D}" srcOrd="0" destOrd="1" presId="urn:microsoft.com/office/officeart/2005/8/layout/hProcess4"/>
    <dgm:cxn modelId="{E77221A2-F44C-409B-A2B2-77487540031E}" type="presOf" srcId="{BAE33EAD-62A0-4181-8E06-8F0E8FD062B7}" destId="{125A375A-6FDB-4594-B9E6-EDB62602E828}" srcOrd="1" destOrd="0" presId="urn:microsoft.com/office/officeart/2005/8/layout/hProcess4"/>
    <dgm:cxn modelId="{B59A73AD-866E-478D-8E0E-8C3D94203A3F}" type="presOf" srcId="{F50148C6-FE6B-4A5B-9B1B-6EF249F68A7F}" destId="{3BAF776E-CD1D-41DC-8FFD-DD0223011BD1}" srcOrd="0" destOrd="1" presId="urn:microsoft.com/office/officeart/2005/8/layout/hProcess4"/>
    <dgm:cxn modelId="{2E8363B0-74BA-42AF-A6F9-CFFC6E40CF3A}" srcId="{C78E2F7F-5B6F-42F4-939A-75B943053B50}" destId="{933B83D7-A5A9-4A40-B738-75217AADD2A7}" srcOrd="0" destOrd="0" parTransId="{24C68F48-A529-4978-8D58-49FB3B2D05E1}" sibTransId="{ECCBE324-4097-4271-ACD1-338515E84A59}"/>
    <dgm:cxn modelId="{297B99B9-A95B-4DFB-872E-DE74EA13A338}" srcId="{EFC792AB-27AD-4EBB-AE30-01A3084B49F4}" destId="{CDABCD08-E340-40D3-BF2A-4D0269DB6352}" srcOrd="0" destOrd="0" parTransId="{EE7725FB-381F-41EA-AFCB-D215F8199B28}" sibTransId="{FC1E516F-8D97-451F-A38C-B13B2F5D97B2}"/>
    <dgm:cxn modelId="{BB7488BA-7123-41B5-9289-BB004E19F831}" type="presOf" srcId="{931DD0BE-608A-481F-9020-3733A643C09A}" destId="{606004BE-DC8C-4783-B976-865D951C41E3}" srcOrd="0" destOrd="0" presId="urn:microsoft.com/office/officeart/2005/8/layout/hProcess4"/>
    <dgm:cxn modelId="{1A2AE5C7-326B-4714-95B4-7E1B978AE14A}" type="presOf" srcId="{F00BC0F5-0803-4697-9AFA-EDAFF1E2E179}" destId="{B1E82824-0F6A-4347-B8BF-6FD628251FF2}" srcOrd="0" destOrd="1" presId="urn:microsoft.com/office/officeart/2005/8/layout/hProcess4"/>
    <dgm:cxn modelId="{4ED2B0CC-FB54-4DBC-BF6D-3053791BFCA4}" srcId="{931DD0BE-608A-481F-9020-3733A643C09A}" destId="{F00BC0F5-0803-4697-9AFA-EDAFF1E2E179}" srcOrd="1" destOrd="0" parTransId="{596B0F88-097D-46C2-A985-742FE1E7342D}" sibTransId="{AD7057A1-8B35-4C46-B0A0-BEAD5633019B}"/>
    <dgm:cxn modelId="{0B7F51CD-90E0-48AA-AEE9-E75ECC2A56E9}" type="presOf" srcId="{584E5B48-2FA1-42B1-9C9B-659EEAA8467C}" destId="{F58EAFFB-885A-49AD-9C65-6E1C5500479A}" srcOrd="0" destOrd="0" presId="urn:microsoft.com/office/officeart/2005/8/layout/hProcess4"/>
    <dgm:cxn modelId="{0F3611D4-64D9-4A40-932E-95656E207B73}" type="presOf" srcId="{C78E2F7F-5B6F-42F4-939A-75B943053B50}" destId="{2D985BB8-A2D9-4CA2-B369-4C86B408782E}" srcOrd="0" destOrd="0" presId="urn:microsoft.com/office/officeart/2005/8/layout/hProcess4"/>
    <dgm:cxn modelId="{19CE46D6-23D1-43BA-B280-0B7D2A0FFF3A}" srcId="{CDABCD08-E340-40D3-BF2A-4D0269DB6352}" destId="{C3B687D4-F2E5-49EA-83D9-51B02EF6F3AF}" srcOrd="1" destOrd="0" parTransId="{8D84F16C-18E1-4B9A-929A-CFCBBDB03144}" sibTransId="{9BC74117-BEC4-43F1-9BEC-CB787D5FC9FF}"/>
    <dgm:cxn modelId="{09A351DB-0925-40E7-A43D-F8EA4992347E}" type="presOf" srcId="{C3B687D4-F2E5-49EA-83D9-51B02EF6F3AF}" destId="{511435EA-B486-433F-8DDB-FC1D77BA4374}" srcOrd="1" destOrd="1" presId="urn:microsoft.com/office/officeart/2005/8/layout/hProcess4"/>
    <dgm:cxn modelId="{7A5868E0-7F90-457C-B7A0-8BB9596A2BDE}" type="presOf" srcId="{7B5DBC03-3930-40C9-9E8D-B0E5B08B6802}" destId="{33A19235-6402-493A-BFC7-7410E688B007}" srcOrd="0" destOrd="0" presId="urn:microsoft.com/office/officeart/2005/8/layout/hProcess4"/>
    <dgm:cxn modelId="{04B8DCE2-254F-4290-949F-B5E670D7799A}" type="presOf" srcId="{B814A96E-8DE1-481E-B826-B4DE61E38E23}" destId="{0871F6E8-3C6D-4C76-A155-651BFD72F853}" srcOrd="1" destOrd="1" presId="urn:microsoft.com/office/officeart/2005/8/layout/hProcess4"/>
    <dgm:cxn modelId="{94C765F0-8364-499B-B495-1DF62B2FE102}" type="presOf" srcId="{C24A8F0A-A546-44D1-BD97-12D386CC5855}" destId="{B1E82824-0F6A-4347-B8BF-6FD628251FF2}" srcOrd="0" destOrd="0" presId="urn:microsoft.com/office/officeart/2005/8/layout/hProcess4"/>
    <dgm:cxn modelId="{77A15BF1-1682-4BB3-B449-362D622BB890}" type="presOf" srcId="{C24A8F0A-A546-44D1-BD97-12D386CC5855}" destId="{51DDE6F4-35B0-42C4-BF26-06774A2B98C9}" srcOrd="1" destOrd="0" presId="urn:microsoft.com/office/officeart/2005/8/layout/hProcess4"/>
    <dgm:cxn modelId="{243B79F4-0982-4FB8-B6FD-C240723DD73E}" type="presOf" srcId="{723EA55E-05A2-45C4-B304-6669797EDC07}" destId="{2141A6D0-EDEE-4BC2-BB59-B416FFD52FDA}" srcOrd="0" destOrd="0" presId="urn:microsoft.com/office/officeart/2005/8/layout/hProcess4"/>
    <dgm:cxn modelId="{09F560F9-7EEA-4944-8ECA-829B83BE3FC5}" type="presParOf" srcId="{9A0DC9DD-306F-4CDA-BE27-F6689806DBEB}" destId="{09971951-274A-4337-92B6-BC85F292DA71}" srcOrd="0" destOrd="0" presId="urn:microsoft.com/office/officeart/2005/8/layout/hProcess4"/>
    <dgm:cxn modelId="{D6FCF813-2316-4BFF-82F7-2CC30AC416B5}" type="presParOf" srcId="{9A0DC9DD-306F-4CDA-BE27-F6689806DBEB}" destId="{00E60D48-0BC9-4C7C-B36C-75DCB38639DE}" srcOrd="1" destOrd="0" presId="urn:microsoft.com/office/officeart/2005/8/layout/hProcess4"/>
    <dgm:cxn modelId="{9E44AF2B-BD3C-4B02-A4DC-03E148DEC50A}" type="presParOf" srcId="{9A0DC9DD-306F-4CDA-BE27-F6689806DBEB}" destId="{6887D12A-DB4E-457D-A437-0B78E9A56442}" srcOrd="2" destOrd="0" presId="urn:microsoft.com/office/officeart/2005/8/layout/hProcess4"/>
    <dgm:cxn modelId="{15FFF471-4E0C-4117-A8B5-290AD346D6F5}" type="presParOf" srcId="{6887D12A-DB4E-457D-A437-0B78E9A56442}" destId="{155920E4-2BEE-4BA2-B9E7-16BA313539F0}" srcOrd="0" destOrd="0" presId="urn:microsoft.com/office/officeart/2005/8/layout/hProcess4"/>
    <dgm:cxn modelId="{05879B80-DB9D-49A5-B5E4-5F34A083CFB2}" type="presParOf" srcId="{155920E4-2BEE-4BA2-B9E7-16BA313539F0}" destId="{2D8D1AA1-24FE-49A7-8095-569EF4E44204}" srcOrd="0" destOrd="0" presId="urn:microsoft.com/office/officeart/2005/8/layout/hProcess4"/>
    <dgm:cxn modelId="{F8CECB67-18D7-461D-B432-A0D7E20FB8E5}" type="presParOf" srcId="{155920E4-2BEE-4BA2-B9E7-16BA313539F0}" destId="{E0385478-B1D7-48FD-BAA5-4DD4E4F6D80D}" srcOrd="1" destOrd="0" presId="urn:microsoft.com/office/officeart/2005/8/layout/hProcess4"/>
    <dgm:cxn modelId="{BA2CC73A-9815-453F-8FBE-289C3259F15D}" type="presParOf" srcId="{155920E4-2BEE-4BA2-B9E7-16BA313539F0}" destId="{511435EA-B486-433F-8DDB-FC1D77BA4374}" srcOrd="2" destOrd="0" presId="urn:microsoft.com/office/officeart/2005/8/layout/hProcess4"/>
    <dgm:cxn modelId="{C91175F3-DEA0-4A0B-A678-AD55490A8C9E}" type="presParOf" srcId="{155920E4-2BEE-4BA2-B9E7-16BA313539F0}" destId="{6572E3C7-6E17-4E08-94F8-ECA09F2B6CCB}" srcOrd="3" destOrd="0" presId="urn:microsoft.com/office/officeart/2005/8/layout/hProcess4"/>
    <dgm:cxn modelId="{2B19AAA2-8EB8-45D7-8EE4-8C7CE9142FCF}" type="presParOf" srcId="{155920E4-2BEE-4BA2-B9E7-16BA313539F0}" destId="{D172BD4D-67E9-47F0-A4FC-C2BB2D448264}" srcOrd="4" destOrd="0" presId="urn:microsoft.com/office/officeart/2005/8/layout/hProcess4"/>
    <dgm:cxn modelId="{465E3407-F86E-4DDF-8AE5-51361C58AFBC}" type="presParOf" srcId="{6887D12A-DB4E-457D-A437-0B78E9A56442}" destId="{749165B1-40CA-4043-830D-1AAA027CAF76}" srcOrd="1" destOrd="0" presId="urn:microsoft.com/office/officeart/2005/8/layout/hProcess4"/>
    <dgm:cxn modelId="{F0461BAC-D76D-491B-A317-A5E3D7E6DC7D}" type="presParOf" srcId="{6887D12A-DB4E-457D-A437-0B78E9A56442}" destId="{0076546E-0882-4FBE-817B-B6F5605559EE}" srcOrd="2" destOrd="0" presId="urn:microsoft.com/office/officeart/2005/8/layout/hProcess4"/>
    <dgm:cxn modelId="{12BEB6F3-85FD-47EC-9889-68FBEA326DD1}" type="presParOf" srcId="{0076546E-0882-4FBE-817B-B6F5605559EE}" destId="{F9F510C4-F817-41FA-AD2A-466043FD4F94}" srcOrd="0" destOrd="0" presId="urn:microsoft.com/office/officeart/2005/8/layout/hProcess4"/>
    <dgm:cxn modelId="{45AA0A5F-D186-4CFC-A93C-A4AFB3A79333}" type="presParOf" srcId="{0076546E-0882-4FBE-817B-B6F5605559EE}" destId="{3BAF776E-CD1D-41DC-8FFD-DD0223011BD1}" srcOrd="1" destOrd="0" presId="urn:microsoft.com/office/officeart/2005/8/layout/hProcess4"/>
    <dgm:cxn modelId="{92555B20-1BD7-4BAB-870C-CDF3A40D928E}" type="presParOf" srcId="{0076546E-0882-4FBE-817B-B6F5605559EE}" destId="{125A375A-6FDB-4594-B9E6-EDB62602E828}" srcOrd="2" destOrd="0" presId="urn:microsoft.com/office/officeart/2005/8/layout/hProcess4"/>
    <dgm:cxn modelId="{D1BDD26F-7906-4F2F-A6DE-83DBEA051390}" type="presParOf" srcId="{0076546E-0882-4FBE-817B-B6F5605559EE}" destId="{33A19235-6402-493A-BFC7-7410E688B007}" srcOrd="3" destOrd="0" presId="urn:microsoft.com/office/officeart/2005/8/layout/hProcess4"/>
    <dgm:cxn modelId="{EEAC1DD2-2D16-4DAE-A5F9-7BC21BA5C8A5}" type="presParOf" srcId="{0076546E-0882-4FBE-817B-B6F5605559EE}" destId="{548A7581-17EE-4C56-9CDF-02665E792E67}" srcOrd="4" destOrd="0" presId="urn:microsoft.com/office/officeart/2005/8/layout/hProcess4"/>
    <dgm:cxn modelId="{532483DB-1E9B-4E9C-AAEC-8505A1F3D7F8}" type="presParOf" srcId="{6887D12A-DB4E-457D-A437-0B78E9A56442}" destId="{F58EAFFB-885A-49AD-9C65-6E1C5500479A}" srcOrd="3" destOrd="0" presId="urn:microsoft.com/office/officeart/2005/8/layout/hProcess4"/>
    <dgm:cxn modelId="{FFA9F3D3-6197-48BB-A371-A4F627E385DB}" type="presParOf" srcId="{6887D12A-DB4E-457D-A437-0B78E9A56442}" destId="{9A6241D0-E227-49EB-95A4-80691C034C4C}" srcOrd="4" destOrd="0" presId="urn:microsoft.com/office/officeart/2005/8/layout/hProcess4"/>
    <dgm:cxn modelId="{D4398C23-FCA1-4CFD-B00E-A2F37B5C1B46}" type="presParOf" srcId="{9A6241D0-E227-49EB-95A4-80691C034C4C}" destId="{6A8DF4AF-00D7-4496-B011-3DEC1566F3AF}" srcOrd="0" destOrd="0" presId="urn:microsoft.com/office/officeart/2005/8/layout/hProcess4"/>
    <dgm:cxn modelId="{FC5D8511-079C-423C-8B86-3CFAAA630646}" type="presParOf" srcId="{9A6241D0-E227-49EB-95A4-80691C034C4C}" destId="{DF9AC2FE-8984-4245-8011-ED35D80D1BF3}" srcOrd="1" destOrd="0" presId="urn:microsoft.com/office/officeart/2005/8/layout/hProcess4"/>
    <dgm:cxn modelId="{B4556251-808B-462F-950D-8DC641C10FDA}" type="presParOf" srcId="{9A6241D0-E227-49EB-95A4-80691C034C4C}" destId="{0871F6E8-3C6D-4C76-A155-651BFD72F853}" srcOrd="2" destOrd="0" presId="urn:microsoft.com/office/officeart/2005/8/layout/hProcess4"/>
    <dgm:cxn modelId="{2093682D-3B21-4380-BD1F-0A4F4528670F}" type="presParOf" srcId="{9A6241D0-E227-49EB-95A4-80691C034C4C}" destId="{2D985BB8-A2D9-4CA2-B369-4C86B408782E}" srcOrd="3" destOrd="0" presId="urn:microsoft.com/office/officeart/2005/8/layout/hProcess4"/>
    <dgm:cxn modelId="{9013A0AE-F2B5-40E6-84C1-0110DC655D90}" type="presParOf" srcId="{9A6241D0-E227-49EB-95A4-80691C034C4C}" destId="{DC082EE5-CA22-4DEC-B4EA-CBC4C6A61E65}" srcOrd="4" destOrd="0" presId="urn:microsoft.com/office/officeart/2005/8/layout/hProcess4"/>
    <dgm:cxn modelId="{2A057AF3-CB77-4A8F-9F44-985CDCF54ECF}" type="presParOf" srcId="{6887D12A-DB4E-457D-A437-0B78E9A56442}" destId="{2141A6D0-EDEE-4BC2-BB59-B416FFD52FDA}" srcOrd="5" destOrd="0" presId="urn:microsoft.com/office/officeart/2005/8/layout/hProcess4"/>
    <dgm:cxn modelId="{AE810F14-825C-44E3-8603-E91D711CB969}" type="presParOf" srcId="{6887D12A-DB4E-457D-A437-0B78E9A56442}" destId="{EEB8B131-2EE5-484C-BA20-C85287F21DDA}" srcOrd="6" destOrd="0" presId="urn:microsoft.com/office/officeart/2005/8/layout/hProcess4"/>
    <dgm:cxn modelId="{568DCFA3-9A2D-4768-8196-33E34345898A}" type="presParOf" srcId="{EEB8B131-2EE5-484C-BA20-C85287F21DDA}" destId="{B257FC42-9778-4459-83C9-28506EBD7DB6}" srcOrd="0" destOrd="0" presId="urn:microsoft.com/office/officeart/2005/8/layout/hProcess4"/>
    <dgm:cxn modelId="{3C56F6B5-DFA0-4F52-AA6C-EB4EED4D9133}" type="presParOf" srcId="{EEB8B131-2EE5-484C-BA20-C85287F21DDA}" destId="{B1E82824-0F6A-4347-B8BF-6FD628251FF2}" srcOrd="1" destOrd="0" presId="urn:microsoft.com/office/officeart/2005/8/layout/hProcess4"/>
    <dgm:cxn modelId="{3D8414AE-FCE0-4DFE-8B05-C6FE7D068236}" type="presParOf" srcId="{EEB8B131-2EE5-484C-BA20-C85287F21DDA}" destId="{51DDE6F4-35B0-42C4-BF26-06774A2B98C9}" srcOrd="2" destOrd="0" presId="urn:microsoft.com/office/officeart/2005/8/layout/hProcess4"/>
    <dgm:cxn modelId="{DE6419BE-0C2F-4F2B-955F-34C49CC93739}" type="presParOf" srcId="{EEB8B131-2EE5-484C-BA20-C85287F21DDA}" destId="{606004BE-DC8C-4783-B976-865D951C41E3}" srcOrd="3" destOrd="0" presId="urn:microsoft.com/office/officeart/2005/8/layout/hProcess4"/>
    <dgm:cxn modelId="{7D311CC9-D7D9-4700-9A63-70B9109B4CE8}" type="presParOf" srcId="{EEB8B131-2EE5-484C-BA20-C85287F21DDA}" destId="{E140CB21-64A9-482A-AF41-051E27CD2E9E}"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D4E1BB-4663-42F1-A2F5-1A4AE025D77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23D74BD-EB1F-485B-9822-CCB6B68C1B50}">
      <dgm:prSet/>
      <dgm:spPr>
        <a:solidFill>
          <a:schemeClr val="accent1">
            <a:lumMod val="90000"/>
          </a:schemeClr>
        </a:solidFill>
      </dgm:spPr>
      <dgm:t>
        <a:bodyPr/>
        <a:lstStyle/>
        <a:p>
          <a:endParaRPr lang="en-US" dirty="0"/>
        </a:p>
      </dgm:t>
    </dgm:pt>
    <dgm:pt modelId="{05044B18-7E8C-47CD-8973-EECA9BB8CDEE}" type="parTrans" cxnId="{E8952199-2A97-4EA5-83A5-C5DFEA665E57}">
      <dgm:prSet/>
      <dgm:spPr/>
      <dgm:t>
        <a:bodyPr/>
        <a:lstStyle/>
        <a:p>
          <a:endParaRPr lang="en-US"/>
        </a:p>
      </dgm:t>
    </dgm:pt>
    <dgm:pt modelId="{DBBD7119-BB17-4BA8-BB6D-44686CAB5C51}" type="sibTrans" cxnId="{E8952199-2A97-4EA5-83A5-C5DFEA665E57}">
      <dgm:prSet/>
      <dgm:spPr/>
      <dgm:t>
        <a:bodyPr/>
        <a:lstStyle/>
        <a:p>
          <a:endParaRPr lang="en-US"/>
        </a:p>
      </dgm:t>
    </dgm:pt>
    <dgm:pt modelId="{A3227F71-7BEB-43D1-B60E-42169600D627}">
      <dgm:prSet custT="1"/>
      <dgm:spPr>
        <a:solidFill>
          <a:schemeClr val="accent1">
            <a:lumMod val="90000"/>
          </a:schemeClr>
        </a:solidFill>
      </dgm:spPr>
      <dgm:t>
        <a:bodyPr/>
        <a:lstStyle/>
        <a:p>
          <a:r>
            <a:rPr lang="fr-FR" sz="1400" b="0" dirty="0"/>
            <a:t>Hard to </a:t>
          </a:r>
          <a:r>
            <a:rPr lang="fr-FR" sz="1400" b="0" dirty="0" err="1"/>
            <a:t>be</a:t>
          </a:r>
          <a:r>
            <a:rPr lang="fr-FR" sz="1400" b="0" dirty="0"/>
            <a:t> efficient</a:t>
          </a:r>
          <a:endParaRPr lang="en-US" sz="1400" b="0" dirty="0"/>
        </a:p>
      </dgm:t>
    </dgm:pt>
    <dgm:pt modelId="{98D5CE44-977A-4131-B947-C9443D49A7F4}" type="parTrans" cxnId="{DC64A9B8-57E9-4CD7-9F6D-A5899BB53490}">
      <dgm:prSet/>
      <dgm:spPr/>
      <dgm:t>
        <a:bodyPr/>
        <a:lstStyle/>
        <a:p>
          <a:endParaRPr lang="en-US"/>
        </a:p>
      </dgm:t>
    </dgm:pt>
    <dgm:pt modelId="{9A9CD8AC-A174-4705-9245-312C5D9E0C32}" type="sibTrans" cxnId="{DC64A9B8-57E9-4CD7-9F6D-A5899BB53490}">
      <dgm:prSet/>
      <dgm:spPr/>
      <dgm:t>
        <a:bodyPr/>
        <a:lstStyle/>
        <a:p>
          <a:endParaRPr lang="en-US"/>
        </a:p>
      </dgm:t>
    </dgm:pt>
    <dgm:pt modelId="{8480A6B5-D8AB-4A34-8F75-41F4E9B39DAA}">
      <dgm:prSet custT="1"/>
      <dgm:spPr>
        <a:solidFill>
          <a:schemeClr val="accent1">
            <a:lumMod val="90000"/>
          </a:schemeClr>
        </a:solidFill>
      </dgm:spPr>
      <dgm:t>
        <a:bodyPr/>
        <a:lstStyle/>
        <a:p>
          <a:r>
            <a:rPr lang="fr-FR" sz="1400" b="0" dirty="0"/>
            <a:t>Hard to </a:t>
          </a:r>
          <a:r>
            <a:rPr lang="fr-FR" sz="1400" b="0" dirty="0" err="1"/>
            <a:t>be</a:t>
          </a:r>
          <a:r>
            <a:rPr lang="fr-FR" sz="1400" b="0" dirty="0"/>
            <a:t> </a:t>
          </a:r>
          <a:r>
            <a:rPr lang="fr-FR" sz="1400" b="0" dirty="0" err="1"/>
            <a:t>accurate</a:t>
          </a:r>
          <a:endParaRPr lang="en-US" sz="1400" b="0" dirty="0"/>
        </a:p>
      </dgm:t>
    </dgm:pt>
    <dgm:pt modelId="{7106BD51-83F3-4245-BC53-E4F2E78A9A9D}" type="parTrans" cxnId="{271D0593-57E5-401D-8C44-0C97976D083C}">
      <dgm:prSet/>
      <dgm:spPr/>
      <dgm:t>
        <a:bodyPr/>
        <a:lstStyle/>
        <a:p>
          <a:endParaRPr lang="en-US"/>
        </a:p>
      </dgm:t>
    </dgm:pt>
    <dgm:pt modelId="{4C5F272F-45E0-42BB-B684-159514577B35}" type="sibTrans" cxnId="{271D0593-57E5-401D-8C44-0C97976D083C}">
      <dgm:prSet/>
      <dgm:spPr/>
      <dgm:t>
        <a:bodyPr/>
        <a:lstStyle/>
        <a:p>
          <a:endParaRPr lang="en-US"/>
        </a:p>
      </dgm:t>
    </dgm:pt>
    <dgm:pt modelId="{08FDE8AF-CA2A-4C68-907B-21D04DB2DA55}">
      <dgm:prSet custT="1"/>
      <dgm:spPr>
        <a:solidFill>
          <a:schemeClr val="accent1">
            <a:lumMod val="90000"/>
          </a:schemeClr>
        </a:solidFill>
      </dgm:spPr>
      <dgm:t>
        <a:bodyPr/>
        <a:lstStyle/>
        <a:p>
          <a:r>
            <a:rPr lang="fr-FR" sz="1400" b="0" dirty="0"/>
            <a:t>Slow performance</a:t>
          </a:r>
          <a:endParaRPr lang="en-US" sz="1400" b="0" dirty="0"/>
        </a:p>
      </dgm:t>
    </dgm:pt>
    <dgm:pt modelId="{EB5180E7-2A74-4CC4-830C-D2987DC4A6C7}" type="parTrans" cxnId="{207D9391-44A3-42A7-B3D4-17F74979B0AE}">
      <dgm:prSet/>
      <dgm:spPr/>
      <dgm:t>
        <a:bodyPr/>
        <a:lstStyle/>
        <a:p>
          <a:endParaRPr lang="en-US"/>
        </a:p>
      </dgm:t>
    </dgm:pt>
    <dgm:pt modelId="{C21721FE-46F6-46E2-B51E-0D8212951443}" type="sibTrans" cxnId="{207D9391-44A3-42A7-B3D4-17F74979B0AE}">
      <dgm:prSet/>
      <dgm:spPr/>
      <dgm:t>
        <a:bodyPr/>
        <a:lstStyle/>
        <a:p>
          <a:endParaRPr lang="en-US"/>
        </a:p>
      </dgm:t>
    </dgm:pt>
    <dgm:pt modelId="{F3E9D8AC-BEDE-4438-A25A-7395D4F3D383}">
      <dgm:prSet custT="1"/>
      <dgm:spPr>
        <a:solidFill>
          <a:schemeClr val="accent1">
            <a:lumMod val="90000"/>
          </a:schemeClr>
        </a:solidFill>
      </dgm:spPr>
      <dgm:t>
        <a:bodyPr/>
        <a:lstStyle/>
        <a:p>
          <a:r>
            <a:rPr lang="fr-FR" sz="1400" b="0" dirty="0"/>
            <a:t>Hard to </a:t>
          </a:r>
          <a:r>
            <a:rPr lang="fr-FR" sz="1400" b="0" dirty="0" err="1"/>
            <a:t>integrate</a:t>
          </a:r>
          <a:endParaRPr lang="en-US" sz="1400" b="0" dirty="0"/>
        </a:p>
      </dgm:t>
    </dgm:pt>
    <dgm:pt modelId="{C929C99C-1159-4D13-ACE0-9158578D49D1}" type="parTrans" cxnId="{4ECC1D52-B546-4037-AC22-FB979C661CBD}">
      <dgm:prSet/>
      <dgm:spPr/>
      <dgm:t>
        <a:bodyPr/>
        <a:lstStyle/>
        <a:p>
          <a:endParaRPr lang="en-US"/>
        </a:p>
      </dgm:t>
    </dgm:pt>
    <dgm:pt modelId="{5A0C691A-A073-45E3-8CAE-43FAB8C0194A}" type="sibTrans" cxnId="{4ECC1D52-B546-4037-AC22-FB979C661CBD}">
      <dgm:prSet/>
      <dgm:spPr/>
      <dgm:t>
        <a:bodyPr/>
        <a:lstStyle/>
        <a:p>
          <a:endParaRPr lang="en-US"/>
        </a:p>
      </dgm:t>
    </dgm:pt>
    <dgm:pt modelId="{31CB8497-1187-4F7E-A356-3A2B029263D0}">
      <dgm:prSet/>
      <dgm:spPr>
        <a:solidFill>
          <a:schemeClr val="accent1">
            <a:lumMod val="90000"/>
          </a:schemeClr>
        </a:solidFill>
      </dgm:spPr>
      <dgm:t>
        <a:bodyPr/>
        <a:lstStyle/>
        <a:p>
          <a:endParaRPr lang="en-US" dirty="0"/>
        </a:p>
      </dgm:t>
    </dgm:pt>
    <dgm:pt modelId="{F8CB7C18-F81D-44E8-B45B-E48201A6FF83}" type="parTrans" cxnId="{9979156F-7F9F-4E49-8196-B7A94A1571E4}">
      <dgm:prSet/>
      <dgm:spPr/>
      <dgm:t>
        <a:bodyPr/>
        <a:lstStyle/>
        <a:p>
          <a:endParaRPr lang="en-US"/>
        </a:p>
      </dgm:t>
    </dgm:pt>
    <dgm:pt modelId="{BA24A1AA-6B4E-4D31-842E-998566187531}" type="sibTrans" cxnId="{9979156F-7F9F-4E49-8196-B7A94A1571E4}">
      <dgm:prSet/>
      <dgm:spPr/>
      <dgm:t>
        <a:bodyPr/>
        <a:lstStyle/>
        <a:p>
          <a:endParaRPr lang="en-US"/>
        </a:p>
      </dgm:t>
    </dgm:pt>
    <dgm:pt modelId="{2D3DA43C-AD35-4A52-A312-B98EF1450629}">
      <dgm:prSet custT="1"/>
      <dgm:spPr>
        <a:solidFill>
          <a:schemeClr val="accent1">
            <a:lumMod val="90000"/>
          </a:schemeClr>
        </a:solidFill>
      </dgm:spPr>
      <dgm:t>
        <a:bodyPr/>
        <a:lstStyle/>
        <a:p>
          <a:r>
            <a:rPr lang="fr-FR" sz="1400" dirty="0" err="1"/>
            <a:t>Integration</a:t>
          </a:r>
          <a:r>
            <a:rPr lang="fr-FR" sz="1400" dirty="0"/>
            <a:t> issues</a:t>
          </a:r>
          <a:endParaRPr lang="en-US" sz="1400" dirty="0"/>
        </a:p>
      </dgm:t>
    </dgm:pt>
    <dgm:pt modelId="{02865077-63D4-47AC-A83A-CB0D65B06082}" type="parTrans" cxnId="{A5CDF2FD-3A7F-4118-8528-822A428FFC6A}">
      <dgm:prSet/>
      <dgm:spPr/>
      <dgm:t>
        <a:bodyPr/>
        <a:lstStyle/>
        <a:p>
          <a:endParaRPr lang="en-US"/>
        </a:p>
      </dgm:t>
    </dgm:pt>
    <dgm:pt modelId="{3E784AD5-F9CA-4014-B370-E51A893DF310}" type="sibTrans" cxnId="{A5CDF2FD-3A7F-4118-8528-822A428FFC6A}">
      <dgm:prSet/>
      <dgm:spPr/>
      <dgm:t>
        <a:bodyPr/>
        <a:lstStyle/>
        <a:p>
          <a:endParaRPr lang="en-US"/>
        </a:p>
      </dgm:t>
    </dgm:pt>
    <dgm:pt modelId="{A3BB2D98-6E4D-4621-9839-82CEAF05777A}">
      <dgm:prSet custT="1"/>
      <dgm:spPr>
        <a:solidFill>
          <a:schemeClr val="accent1">
            <a:lumMod val="90000"/>
          </a:schemeClr>
        </a:solidFill>
      </dgm:spPr>
      <dgm:t>
        <a:bodyPr/>
        <a:lstStyle/>
        <a:p>
          <a:r>
            <a:rPr lang="fr-FR" sz="1400" dirty="0"/>
            <a:t>No </a:t>
          </a:r>
          <a:r>
            <a:rPr lang="fr-FR" sz="1400" dirty="0" err="1"/>
            <a:t>hybrid</a:t>
          </a:r>
          <a:r>
            <a:rPr lang="fr-FR" sz="1400" dirty="0"/>
            <a:t> cloud story</a:t>
          </a:r>
          <a:endParaRPr lang="en-US" sz="1400" dirty="0"/>
        </a:p>
      </dgm:t>
    </dgm:pt>
    <dgm:pt modelId="{9E9F66C9-1FD0-4BFB-B762-3E8CD9FF811C}" type="parTrans" cxnId="{9372F6D5-E670-4C93-8D2C-F7B63F531E0A}">
      <dgm:prSet/>
      <dgm:spPr/>
      <dgm:t>
        <a:bodyPr/>
        <a:lstStyle/>
        <a:p>
          <a:endParaRPr lang="en-US"/>
        </a:p>
      </dgm:t>
    </dgm:pt>
    <dgm:pt modelId="{1FA5A2ED-A604-459C-BE56-84C3F8BD6649}" type="sibTrans" cxnId="{9372F6D5-E670-4C93-8D2C-F7B63F531E0A}">
      <dgm:prSet/>
      <dgm:spPr/>
      <dgm:t>
        <a:bodyPr/>
        <a:lstStyle/>
        <a:p>
          <a:endParaRPr lang="en-US"/>
        </a:p>
      </dgm:t>
    </dgm:pt>
    <dgm:pt modelId="{E1C99A90-9F8F-496A-BBE0-1A7337645B86}">
      <dgm:prSet/>
      <dgm:spPr>
        <a:solidFill>
          <a:schemeClr val="accent1">
            <a:lumMod val="90000"/>
          </a:schemeClr>
        </a:solidFill>
      </dgm:spPr>
      <dgm:t>
        <a:bodyPr/>
        <a:lstStyle/>
        <a:p>
          <a:endParaRPr lang="en-US" dirty="0"/>
        </a:p>
      </dgm:t>
    </dgm:pt>
    <dgm:pt modelId="{F2859C89-0AD6-4FC1-8F98-3A929975D271}" type="parTrans" cxnId="{E64DBBCB-344A-495B-8597-B5E09D3E1D17}">
      <dgm:prSet/>
      <dgm:spPr/>
      <dgm:t>
        <a:bodyPr/>
        <a:lstStyle/>
        <a:p>
          <a:endParaRPr lang="en-US"/>
        </a:p>
      </dgm:t>
    </dgm:pt>
    <dgm:pt modelId="{643FD3E4-B707-4B8E-BD9B-A9F16C5B6F8C}" type="sibTrans" cxnId="{E64DBBCB-344A-495B-8597-B5E09D3E1D17}">
      <dgm:prSet/>
      <dgm:spPr/>
      <dgm:t>
        <a:bodyPr/>
        <a:lstStyle/>
        <a:p>
          <a:endParaRPr lang="en-US"/>
        </a:p>
      </dgm:t>
    </dgm:pt>
    <dgm:pt modelId="{F8C01B4D-FB82-4F09-A844-A8F0814CD9AF}">
      <dgm:prSet custT="1"/>
      <dgm:spPr>
        <a:solidFill>
          <a:schemeClr val="accent1">
            <a:lumMod val="90000"/>
          </a:schemeClr>
        </a:solidFill>
      </dgm:spPr>
      <dgm:t>
        <a:bodyPr/>
        <a:lstStyle/>
        <a:p>
          <a:r>
            <a:rPr lang="fr-FR" sz="1400" dirty="0"/>
            <a:t>Very </a:t>
          </a:r>
          <a:r>
            <a:rPr lang="fr-FR" sz="1400" dirty="0" err="1"/>
            <a:t>expensive</a:t>
          </a:r>
          <a:endParaRPr lang="en-US" sz="1400" dirty="0"/>
        </a:p>
      </dgm:t>
    </dgm:pt>
    <dgm:pt modelId="{15C6E132-9CA8-43C6-B4E5-D81095317168}" type="parTrans" cxnId="{CD7D8617-452B-4893-929E-E151D567846E}">
      <dgm:prSet/>
      <dgm:spPr/>
      <dgm:t>
        <a:bodyPr/>
        <a:lstStyle/>
        <a:p>
          <a:endParaRPr lang="en-US"/>
        </a:p>
      </dgm:t>
    </dgm:pt>
    <dgm:pt modelId="{13ED9AFB-5B4D-4217-9352-7FD50BFDB763}" type="sibTrans" cxnId="{CD7D8617-452B-4893-929E-E151D567846E}">
      <dgm:prSet/>
      <dgm:spPr/>
      <dgm:t>
        <a:bodyPr/>
        <a:lstStyle/>
        <a:p>
          <a:endParaRPr lang="en-US"/>
        </a:p>
      </dgm:t>
    </dgm:pt>
    <dgm:pt modelId="{48D64862-A144-4B21-AE50-28BA0ADD0ED1}">
      <dgm:prSet custT="1"/>
      <dgm:spPr>
        <a:solidFill>
          <a:schemeClr val="accent1">
            <a:lumMod val="90000"/>
          </a:schemeClr>
        </a:solidFill>
      </dgm:spPr>
      <dgm:t>
        <a:bodyPr/>
        <a:lstStyle/>
        <a:p>
          <a:r>
            <a:rPr lang="fr-FR" sz="1400" dirty="0"/>
            <a:t>Weak </a:t>
          </a:r>
          <a:r>
            <a:rPr lang="fr-FR" sz="1400" dirty="0" err="1"/>
            <a:t>security</a:t>
          </a:r>
          <a:r>
            <a:rPr lang="fr-FR" sz="1400" dirty="0"/>
            <a:t> portfolio</a:t>
          </a:r>
          <a:endParaRPr lang="en-US" sz="1400" dirty="0"/>
        </a:p>
      </dgm:t>
    </dgm:pt>
    <dgm:pt modelId="{101367C8-1C86-43EF-B8E2-BB6B5A51B83D}" type="parTrans" cxnId="{60DAC74A-7248-427F-8008-BDEC72080C6F}">
      <dgm:prSet/>
      <dgm:spPr/>
      <dgm:t>
        <a:bodyPr/>
        <a:lstStyle/>
        <a:p>
          <a:endParaRPr lang="en-US"/>
        </a:p>
      </dgm:t>
    </dgm:pt>
    <dgm:pt modelId="{1A0A5856-3C44-45E0-8F20-6178E79906E2}" type="sibTrans" cxnId="{60DAC74A-7248-427F-8008-BDEC72080C6F}">
      <dgm:prSet/>
      <dgm:spPr/>
      <dgm:t>
        <a:bodyPr/>
        <a:lstStyle/>
        <a:p>
          <a:endParaRPr lang="en-US"/>
        </a:p>
      </dgm:t>
    </dgm:pt>
    <dgm:pt modelId="{35C2DCC1-58F0-4E77-BDAB-88294C65B3F9}">
      <dgm:prSet custT="1"/>
      <dgm:spPr>
        <a:solidFill>
          <a:schemeClr val="accent1">
            <a:lumMod val="90000"/>
          </a:schemeClr>
        </a:solidFill>
      </dgm:spPr>
      <dgm:t>
        <a:bodyPr/>
        <a:lstStyle/>
        <a:p>
          <a:r>
            <a:rPr lang="fr-FR" sz="1400" dirty="0"/>
            <a:t>Weak user </a:t>
          </a:r>
          <a:r>
            <a:rPr lang="fr-FR" sz="1400" dirty="0" err="1"/>
            <a:t>community</a:t>
          </a:r>
          <a:endParaRPr lang="en-US" sz="1400" dirty="0"/>
        </a:p>
      </dgm:t>
    </dgm:pt>
    <dgm:pt modelId="{E55D5E27-D17F-4DA6-B471-CFEF4CFE255B}" type="parTrans" cxnId="{970898CB-E2D3-4923-8B83-0968F579C4D8}">
      <dgm:prSet/>
      <dgm:spPr/>
      <dgm:t>
        <a:bodyPr/>
        <a:lstStyle/>
        <a:p>
          <a:endParaRPr lang="en-US"/>
        </a:p>
      </dgm:t>
    </dgm:pt>
    <dgm:pt modelId="{3063EB84-1D1E-489A-96EF-1B7EBB2E61F0}" type="sibTrans" cxnId="{970898CB-E2D3-4923-8B83-0968F579C4D8}">
      <dgm:prSet/>
      <dgm:spPr/>
      <dgm:t>
        <a:bodyPr/>
        <a:lstStyle/>
        <a:p>
          <a:endParaRPr lang="en-US"/>
        </a:p>
      </dgm:t>
    </dgm:pt>
    <dgm:pt modelId="{9EE8323E-EECC-464C-BD1A-6E05A51F28D4}">
      <dgm:prSet custT="1"/>
      <dgm:spPr>
        <a:solidFill>
          <a:schemeClr val="accent1">
            <a:lumMod val="90000"/>
          </a:schemeClr>
        </a:solidFill>
      </dgm:spPr>
      <dgm:t>
        <a:bodyPr/>
        <a:lstStyle/>
        <a:p>
          <a:r>
            <a:rPr lang="fr-FR" sz="1400" dirty="0"/>
            <a:t>No </a:t>
          </a:r>
          <a:r>
            <a:rPr lang="fr-FR" sz="1400" dirty="0" err="1"/>
            <a:t>hybrid</a:t>
          </a:r>
          <a:r>
            <a:rPr lang="fr-FR" sz="1400" dirty="0"/>
            <a:t> cloud story</a:t>
          </a:r>
          <a:endParaRPr lang="en-US" sz="1400" dirty="0"/>
        </a:p>
      </dgm:t>
    </dgm:pt>
    <dgm:pt modelId="{16EF5BD6-33BC-4BB5-8F89-E98B9EE26B80}" type="parTrans" cxnId="{C1063BC7-695F-4485-AC67-785767AA54AB}">
      <dgm:prSet/>
      <dgm:spPr/>
      <dgm:t>
        <a:bodyPr/>
        <a:lstStyle/>
        <a:p>
          <a:endParaRPr lang="en-US"/>
        </a:p>
      </dgm:t>
    </dgm:pt>
    <dgm:pt modelId="{4ACCB17E-6BA1-4376-B550-0835F2A9C83C}" type="sibTrans" cxnId="{C1063BC7-695F-4485-AC67-785767AA54AB}">
      <dgm:prSet/>
      <dgm:spPr/>
      <dgm:t>
        <a:bodyPr/>
        <a:lstStyle/>
        <a:p>
          <a:endParaRPr lang="en-US"/>
        </a:p>
      </dgm:t>
    </dgm:pt>
    <dgm:pt modelId="{BA1A3978-38AA-4D3E-B997-B54C1F4EAF8F}">
      <dgm:prSet/>
      <dgm:spPr>
        <a:solidFill>
          <a:schemeClr val="accent1">
            <a:lumMod val="90000"/>
          </a:schemeClr>
        </a:solidFill>
      </dgm:spPr>
      <dgm:t>
        <a:bodyPr/>
        <a:lstStyle/>
        <a:p>
          <a:endParaRPr lang="en-US" dirty="0"/>
        </a:p>
      </dgm:t>
    </dgm:pt>
    <dgm:pt modelId="{7A4F5E4C-DE5B-4F82-9C97-8BC45637FF2E}" type="parTrans" cxnId="{8AB86C00-24C0-42C6-81FB-BD14B5F99C52}">
      <dgm:prSet/>
      <dgm:spPr/>
      <dgm:t>
        <a:bodyPr/>
        <a:lstStyle/>
        <a:p>
          <a:endParaRPr lang="en-US"/>
        </a:p>
      </dgm:t>
    </dgm:pt>
    <dgm:pt modelId="{FD73AE27-97E5-47ED-BAC3-B994323E97D1}" type="sibTrans" cxnId="{8AB86C00-24C0-42C6-81FB-BD14B5F99C52}">
      <dgm:prSet/>
      <dgm:spPr/>
      <dgm:t>
        <a:bodyPr/>
        <a:lstStyle/>
        <a:p>
          <a:endParaRPr lang="en-US"/>
        </a:p>
      </dgm:t>
    </dgm:pt>
    <dgm:pt modelId="{BBCF1B81-D28D-4182-BF83-FE998D05BFA4}">
      <dgm:prSet custT="1"/>
      <dgm:spPr>
        <a:solidFill>
          <a:schemeClr val="accent1">
            <a:lumMod val="90000"/>
          </a:schemeClr>
        </a:solidFill>
      </dgm:spPr>
      <dgm:t>
        <a:bodyPr/>
        <a:lstStyle/>
        <a:p>
          <a:r>
            <a:rPr lang="en-US" sz="1400" dirty="0"/>
            <a:t>Data Virtualization only</a:t>
          </a:r>
        </a:p>
      </dgm:t>
    </dgm:pt>
    <dgm:pt modelId="{D9235165-FE03-4305-BF23-78F2F1C46011}" type="parTrans" cxnId="{FB79111B-31DE-4C0C-869E-0106EA1CD835}">
      <dgm:prSet/>
      <dgm:spPr/>
      <dgm:t>
        <a:bodyPr/>
        <a:lstStyle/>
        <a:p>
          <a:endParaRPr lang="en-US"/>
        </a:p>
      </dgm:t>
    </dgm:pt>
    <dgm:pt modelId="{79A521E7-944C-4EA4-AA5C-98B8AD4E383E}" type="sibTrans" cxnId="{FB79111B-31DE-4C0C-869E-0106EA1CD835}">
      <dgm:prSet/>
      <dgm:spPr/>
      <dgm:t>
        <a:bodyPr/>
        <a:lstStyle/>
        <a:p>
          <a:endParaRPr lang="en-US"/>
        </a:p>
      </dgm:t>
    </dgm:pt>
    <dgm:pt modelId="{5AFDD302-D516-453E-BA1C-B525B50915D0}">
      <dgm:prSet custT="1"/>
      <dgm:spPr>
        <a:solidFill>
          <a:schemeClr val="accent1">
            <a:lumMod val="90000"/>
          </a:schemeClr>
        </a:solidFill>
      </dgm:spPr>
      <dgm:t>
        <a:bodyPr/>
        <a:lstStyle/>
        <a:p>
          <a:r>
            <a:rPr lang="en-US" sz="1400" dirty="0"/>
            <a:t>Limited masking</a:t>
          </a:r>
        </a:p>
      </dgm:t>
    </dgm:pt>
    <dgm:pt modelId="{DF398719-32CE-4A12-AC77-55139C1241FA}" type="parTrans" cxnId="{D78A37A6-74AC-4022-8BE7-2126A04EE6D5}">
      <dgm:prSet/>
      <dgm:spPr/>
      <dgm:t>
        <a:bodyPr/>
        <a:lstStyle/>
        <a:p>
          <a:endParaRPr lang="en-US"/>
        </a:p>
      </dgm:t>
    </dgm:pt>
    <dgm:pt modelId="{31DB97A1-6833-4FFA-AF63-431965E26851}" type="sibTrans" cxnId="{D78A37A6-74AC-4022-8BE7-2126A04EE6D5}">
      <dgm:prSet/>
      <dgm:spPr/>
      <dgm:t>
        <a:bodyPr/>
        <a:lstStyle/>
        <a:p>
          <a:endParaRPr lang="en-US"/>
        </a:p>
      </dgm:t>
    </dgm:pt>
    <dgm:pt modelId="{7511F2B4-9AB6-43B4-B51A-AD831508AD2E}">
      <dgm:prSet custT="1"/>
      <dgm:spPr>
        <a:solidFill>
          <a:schemeClr val="accent1">
            <a:lumMod val="90000"/>
          </a:schemeClr>
        </a:solidFill>
      </dgm:spPr>
      <dgm:t>
        <a:bodyPr/>
        <a:lstStyle/>
        <a:p>
          <a:r>
            <a:rPr lang="en-US" sz="1400" dirty="0"/>
            <a:t>Confusing UI</a:t>
          </a:r>
        </a:p>
      </dgm:t>
    </dgm:pt>
    <dgm:pt modelId="{9EC69D89-CE66-405D-807C-87FC8EC367E5}" type="parTrans" cxnId="{F221D8D8-8309-49BC-BF76-BD58E474B6A2}">
      <dgm:prSet/>
      <dgm:spPr/>
      <dgm:t>
        <a:bodyPr/>
        <a:lstStyle/>
        <a:p>
          <a:endParaRPr lang="en-US"/>
        </a:p>
      </dgm:t>
    </dgm:pt>
    <dgm:pt modelId="{AADB3834-FC74-4186-B66C-FC2943BD0436}" type="sibTrans" cxnId="{F221D8D8-8309-49BC-BF76-BD58E474B6A2}">
      <dgm:prSet/>
      <dgm:spPr/>
      <dgm:t>
        <a:bodyPr/>
        <a:lstStyle/>
        <a:p>
          <a:endParaRPr lang="en-US"/>
        </a:p>
      </dgm:t>
    </dgm:pt>
    <dgm:pt modelId="{42A0D028-4713-437B-8114-27847ECF64A5}">
      <dgm:prSet custT="1"/>
      <dgm:spPr>
        <a:solidFill>
          <a:schemeClr val="accent1">
            <a:lumMod val="90000"/>
          </a:schemeClr>
        </a:solidFill>
      </dgm:spPr>
      <dgm:t>
        <a:bodyPr/>
        <a:lstStyle/>
        <a:p>
          <a:r>
            <a:rPr lang="fr-FR" sz="1400" b="0" dirty="0"/>
            <a:t>Hard to </a:t>
          </a:r>
          <a:r>
            <a:rPr lang="fr-FR" sz="1400" b="0" dirty="0" err="1"/>
            <a:t>scale</a:t>
          </a:r>
          <a:endParaRPr lang="en-US" sz="1400" b="0" dirty="0"/>
        </a:p>
      </dgm:t>
    </dgm:pt>
    <dgm:pt modelId="{2E578E94-6E16-463D-B12F-03AFD2E03B4C}" type="parTrans" cxnId="{91AC6EF9-7472-4233-8A43-491171921403}">
      <dgm:prSet/>
      <dgm:spPr/>
      <dgm:t>
        <a:bodyPr/>
        <a:lstStyle/>
        <a:p>
          <a:endParaRPr lang="fr-FR"/>
        </a:p>
      </dgm:t>
    </dgm:pt>
    <dgm:pt modelId="{5C0D219B-0CBB-410E-8D96-FA5B9A6CD68D}" type="sibTrans" cxnId="{91AC6EF9-7472-4233-8A43-491171921403}">
      <dgm:prSet/>
      <dgm:spPr/>
      <dgm:t>
        <a:bodyPr/>
        <a:lstStyle/>
        <a:p>
          <a:endParaRPr lang="fr-FR"/>
        </a:p>
      </dgm:t>
    </dgm:pt>
    <dgm:pt modelId="{ACD29C2D-D043-43D5-AD82-CB866598C8B0}">
      <dgm:prSet custT="1"/>
      <dgm:spPr>
        <a:solidFill>
          <a:schemeClr val="accent1">
            <a:lumMod val="90000"/>
          </a:schemeClr>
        </a:solidFill>
      </dgm:spPr>
      <dgm:t>
        <a:bodyPr/>
        <a:lstStyle/>
        <a:p>
          <a:r>
            <a:rPr lang="fr-FR" sz="1400" b="0" dirty="0"/>
            <a:t>Hard to </a:t>
          </a:r>
          <a:r>
            <a:rPr lang="fr-FR" sz="1400" b="0" dirty="0" err="1"/>
            <a:t>maintain</a:t>
          </a:r>
          <a:endParaRPr lang="en-US" sz="1400" b="0" dirty="0"/>
        </a:p>
      </dgm:t>
    </dgm:pt>
    <dgm:pt modelId="{AEC268B2-434A-4A16-8D8E-EE34E51BFA2D}" type="parTrans" cxnId="{B5618CC6-657F-4EA1-90A1-4557E845A7AE}">
      <dgm:prSet/>
      <dgm:spPr/>
      <dgm:t>
        <a:bodyPr/>
        <a:lstStyle/>
        <a:p>
          <a:endParaRPr lang="fr-FR"/>
        </a:p>
      </dgm:t>
    </dgm:pt>
    <dgm:pt modelId="{57EC894D-80D4-4367-859D-4F509BF3948B}" type="sibTrans" cxnId="{B5618CC6-657F-4EA1-90A1-4557E845A7AE}">
      <dgm:prSet/>
      <dgm:spPr/>
      <dgm:t>
        <a:bodyPr/>
        <a:lstStyle/>
        <a:p>
          <a:endParaRPr lang="fr-FR"/>
        </a:p>
      </dgm:t>
    </dgm:pt>
    <dgm:pt modelId="{E3DD8C81-A7A2-4F9A-8361-7C6C9105CD4C}">
      <dgm:prSet custT="1"/>
      <dgm:spPr>
        <a:solidFill>
          <a:schemeClr val="accent1">
            <a:lumMod val="90000"/>
          </a:schemeClr>
        </a:solidFill>
      </dgm:spPr>
      <dgm:t>
        <a:bodyPr/>
        <a:lstStyle/>
        <a:p>
          <a:r>
            <a:rPr lang="fr-FR" sz="1400" b="0" dirty="0" err="1"/>
            <a:t>Staffing</a:t>
          </a:r>
          <a:r>
            <a:rPr lang="fr-FR" sz="1400" b="0" dirty="0"/>
            <a:t> issues</a:t>
          </a:r>
          <a:endParaRPr lang="en-US" sz="1400" b="0" dirty="0"/>
        </a:p>
      </dgm:t>
    </dgm:pt>
    <dgm:pt modelId="{C5FF193A-91A1-46F9-AB15-32F835B75D22}" type="parTrans" cxnId="{8003DC60-7499-4F4B-9141-F487F7878C7C}">
      <dgm:prSet/>
      <dgm:spPr/>
      <dgm:t>
        <a:bodyPr/>
        <a:lstStyle/>
        <a:p>
          <a:endParaRPr lang="fr-FR"/>
        </a:p>
      </dgm:t>
    </dgm:pt>
    <dgm:pt modelId="{B54B0E28-FA84-4E09-9EAF-4FF9718757AA}" type="sibTrans" cxnId="{8003DC60-7499-4F4B-9141-F487F7878C7C}">
      <dgm:prSet/>
      <dgm:spPr/>
      <dgm:t>
        <a:bodyPr/>
        <a:lstStyle/>
        <a:p>
          <a:endParaRPr lang="fr-FR"/>
        </a:p>
      </dgm:t>
    </dgm:pt>
    <dgm:pt modelId="{2001F50B-9151-4D86-8686-D1C5CADBBEE0}">
      <dgm:prSet custT="1"/>
      <dgm:spPr>
        <a:solidFill>
          <a:schemeClr val="accent1">
            <a:lumMod val="90000"/>
          </a:schemeClr>
        </a:solidFill>
      </dgm:spPr>
      <dgm:t>
        <a:bodyPr/>
        <a:lstStyle/>
        <a:p>
          <a:r>
            <a:rPr lang="fr-FR" sz="1400" dirty="0"/>
            <a:t>Slow performance</a:t>
          </a:r>
          <a:br>
            <a:rPr lang="fr-FR" sz="1400" dirty="0"/>
          </a:br>
          <a:r>
            <a:rPr lang="fr-FR" sz="1400" dirty="0"/>
            <a:t>on Oracle </a:t>
          </a:r>
          <a:r>
            <a:rPr lang="fr-FR" sz="1400" dirty="0" err="1"/>
            <a:t>DBs</a:t>
          </a:r>
          <a:endParaRPr lang="en-US" sz="1400" dirty="0"/>
        </a:p>
      </dgm:t>
    </dgm:pt>
    <dgm:pt modelId="{E0DE2F1E-0FB1-4BD5-9AC5-4FC237182372}" type="parTrans" cxnId="{B3692A52-C6CD-4B68-BC6B-E1B2C9E178B9}">
      <dgm:prSet/>
      <dgm:spPr/>
      <dgm:t>
        <a:bodyPr/>
        <a:lstStyle/>
        <a:p>
          <a:endParaRPr lang="fr-FR"/>
        </a:p>
      </dgm:t>
    </dgm:pt>
    <dgm:pt modelId="{5CE5FD33-F8E5-4B31-9988-B15EDB2862F3}" type="sibTrans" cxnId="{B3692A52-C6CD-4B68-BC6B-E1B2C9E178B9}">
      <dgm:prSet/>
      <dgm:spPr/>
      <dgm:t>
        <a:bodyPr/>
        <a:lstStyle/>
        <a:p>
          <a:endParaRPr lang="fr-FR"/>
        </a:p>
      </dgm:t>
    </dgm:pt>
    <dgm:pt modelId="{979BB684-967B-4675-B793-76F33DDA246A}">
      <dgm:prSet custT="1"/>
      <dgm:spPr>
        <a:solidFill>
          <a:schemeClr val="accent1">
            <a:lumMod val="90000"/>
          </a:schemeClr>
        </a:solidFill>
      </dgm:spPr>
      <dgm:t>
        <a:bodyPr/>
        <a:lstStyle/>
        <a:p>
          <a:r>
            <a:rPr lang="fr-FR" sz="1400" dirty="0"/>
            <a:t>High </a:t>
          </a:r>
          <a:r>
            <a:rPr lang="fr-FR" sz="1400" dirty="0" err="1"/>
            <a:t>learning</a:t>
          </a:r>
          <a:r>
            <a:rPr lang="fr-FR" sz="1400" dirty="0"/>
            <a:t> </a:t>
          </a:r>
          <a:r>
            <a:rPr lang="fr-FR" sz="1400" dirty="0" err="1"/>
            <a:t>curve</a:t>
          </a:r>
          <a:endParaRPr lang="en-US" sz="1400" dirty="0"/>
        </a:p>
      </dgm:t>
    </dgm:pt>
    <dgm:pt modelId="{F0C0E256-FB2C-422D-B31B-78CC5376DF17}" type="parTrans" cxnId="{8B00B4EB-FCCC-4430-BA79-2A5F2F9D15D8}">
      <dgm:prSet/>
      <dgm:spPr/>
      <dgm:t>
        <a:bodyPr/>
        <a:lstStyle/>
        <a:p>
          <a:endParaRPr lang="fr-FR"/>
        </a:p>
      </dgm:t>
    </dgm:pt>
    <dgm:pt modelId="{7730D733-9894-43A4-B008-D9AE0EF6CCCB}" type="sibTrans" cxnId="{8B00B4EB-FCCC-4430-BA79-2A5F2F9D15D8}">
      <dgm:prSet/>
      <dgm:spPr/>
      <dgm:t>
        <a:bodyPr/>
        <a:lstStyle/>
        <a:p>
          <a:endParaRPr lang="fr-FR"/>
        </a:p>
      </dgm:t>
    </dgm:pt>
    <dgm:pt modelId="{D2108B7C-8F93-477C-9E0A-DF7FA7E22386}">
      <dgm:prSet custT="1"/>
      <dgm:spPr>
        <a:solidFill>
          <a:schemeClr val="accent1">
            <a:lumMod val="90000"/>
          </a:schemeClr>
        </a:solidFill>
      </dgm:spPr>
      <dgm:t>
        <a:bodyPr/>
        <a:lstStyle/>
        <a:p>
          <a:r>
            <a:rPr lang="fr-FR" sz="1400" dirty="0" err="1"/>
            <a:t>Expensive</a:t>
          </a:r>
          <a:endParaRPr lang="en-US" sz="1400" dirty="0"/>
        </a:p>
      </dgm:t>
    </dgm:pt>
    <dgm:pt modelId="{C6B46B85-7B80-4393-A785-55025704C136}" type="parTrans" cxnId="{D09A2CC1-B51C-48C0-B7EB-63A7A6319679}">
      <dgm:prSet/>
      <dgm:spPr/>
      <dgm:t>
        <a:bodyPr/>
        <a:lstStyle/>
        <a:p>
          <a:endParaRPr lang="fr-FR"/>
        </a:p>
      </dgm:t>
    </dgm:pt>
    <dgm:pt modelId="{4575C9B3-52FA-40AE-97FD-B4A346359FEE}" type="sibTrans" cxnId="{D09A2CC1-B51C-48C0-B7EB-63A7A6319679}">
      <dgm:prSet/>
      <dgm:spPr/>
      <dgm:t>
        <a:bodyPr/>
        <a:lstStyle/>
        <a:p>
          <a:endParaRPr lang="fr-FR"/>
        </a:p>
      </dgm:t>
    </dgm:pt>
    <dgm:pt modelId="{4C9BE6B8-0C33-4A0E-A18E-62E0C6CC73E6}">
      <dgm:prSet custT="1"/>
      <dgm:spPr>
        <a:solidFill>
          <a:schemeClr val="accent1">
            <a:lumMod val="90000"/>
          </a:schemeClr>
        </a:solidFill>
      </dgm:spPr>
      <dgm:t>
        <a:bodyPr/>
        <a:lstStyle/>
        <a:p>
          <a:r>
            <a:rPr lang="fr-FR" sz="1400" dirty="0"/>
            <a:t>No </a:t>
          </a:r>
          <a:r>
            <a:rPr lang="fr-FR" sz="1400" dirty="0" err="1"/>
            <a:t>Subsetting</a:t>
          </a:r>
          <a:endParaRPr lang="en-US" sz="1400" dirty="0"/>
        </a:p>
      </dgm:t>
    </dgm:pt>
    <dgm:pt modelId="{B02E29E3-F885-43CB-811D-1B4A3D625FEE}" type="parTrans" cxnId="{0246155B-D985-4F58-81CC-5B4F00BEFCDD}">
      <dgm:prSet/>
      <dgm:spPr/>
      <dgm:t>
        <a:bodyPr/>
        <a:lstStyle/>
        <a:p>
          <a:endParaRPr lang="fr-FR"/>
        </a:p>
      </dgm:t>
    </dgm:pt>
    <dgm:pt modelId="{FBF29A82-AA88-4D01-A87E-9BCEE1F54AC9}" type="sibTrans" cxnId="{0246155B-D985-4F58-81CC-5B4F00BEFCDD}">
      <dgm:prSet/>
      <dgm:spPr/>
      <dgm:t>
        <a:bodyPr/>
        <a:lstStyle/>
        <a:p>
          <a:endParaRPr lang="fr-FR"/>
        </a:p>
      </dgm:t>
    </dgm:pt>
    <dgm:pt modelId="{B8D554D6-A661-4643-B20D-5256B570981D}">
      <dgm:prSet custT="1"/>
      <dgm:spPr>
        <a:solidFill>
          <a:schemeClr val="accent1">
            <a:lumMod val="90000"/>
          </a:schemeClr>
        </a:solidFill>
      </dgm:spPr>
      <dgm:t>
        <a:bodyPr/>
        <a:lstStyle/>
        <a:p>
          <a:r>
            <a:rPr lang="fr-FR" sz="1400" dirty="0"/>
            <a:t>High </a:t>
          </a:r>
          <a:r>
            <a:rPr lang="fr-FR" sz="1400" dirty="0" err="1"/>
            <a:t>learning</a:t>
          </a:r>
          <a:r>
            <a:rPr lang="fr-FR" sz="1400" dirty="0"/>
            <a:t> </a:t>
          </a:r>
          <a:r>
            <a:rPr lang="fr-FR" sz="1400" dirty="0" err="1"/>
            <a:t>curve</a:t>
          </a:r>
          <a:endParaRPr lang="en-US" sz="1400" dirty="0"/>
        </a:p>
      </dgm:t>
    </dgm:pt>
    <dgm:pt modelId="{F6DF3395-1359-4328-B2E8-5CF5C55FCB22}" type="parTrans" cxnId="{8E58E047-2687-43A4-AA83-FF67962B29C3}">
      <dgm:prSet/>
      <dgm:spPr/>
      <dgm:t>
        <a:bodyPr/>
        <a:lstStyle/>
        <a:p>
          <a:endParaRPr lang="fr-FR"/>
        </a:p>
      </dgm:t>
    </dgm:pt>
    <dgm:pt modelId="{721C639A-50AC-4455-82FA-C6541008C176}" type="sibTrans" cxnId="{8E58E047-2687-43A4-AA83-FF67962B29C3}">
      <dgm:prSet/>
      <dgm:spPr/>
      <dgm:t>
        <a:bodyPr/>
        <a:lstStyle/>
        <a:p>
          <a:endParaRPr lang="fr-FR"/>
        </a:p>
      </dgm:t>
    </dgm:pt>
    <dgm:pt modelId="{2A3F229E-F3F6-4A5E-9929-BAE60A8461CD}">
      <dgm:prSet custT="1"/>
      <dgm:spPr>
        <a:solidFill>
          <a:schemeClr val="accent1">
            <a:lumMod val="90000"/>
          </a:schemeClr>
        </a:solidFill>
      </dgm:spPr>
      <dgm:t>
        <a:bodyPr/>
        <a:lstStyle/>
        <a:p>
          <a:r>
            <a:rPr lang="en-US" sz="1400" dirty="0"/>
            <a:t>Weak portfolio</a:t>
          </a:r>
        </a:p>
      </dgm:t>
    </dgm:pt>
    <dgm:pt modelId="{66C3EAB3-8B4F-4F2D-9E55-47B227175934}" type="parTrans" cxnId="{ACC87BB9-5F67-4F68-98D0-5962774DFFF8}">
      <dgm:prSet/>
      <dgm:spPr/>
      <dgm:t>
        <a:bodyPr/>
        <a:lstStyle/>
        <a:p>
          <a:endParaRPr lang="fr-FR"/>
        </a:p>
      </dgm:t>
    </dgm:pt>
    <dgm:pt modelId="{B0780188-26E8-45AF-A95D-1385E62932A8}" type="sibTrans" cxnId="{ACC87BB9-5F67-4F68-98D0-5962774DFFF8}">
      <dgm:prSet/>
      <dgm:spPr/>
      <dgm:t>
        <a:bodyPr/>
        <a:lstStyle/>
        <a:p>
          <a:endParaRPr lang="fr-FR"/>
        </a:p>
      </dgm:t>
    </dgm:pt>
    <dgm:pt modelId="{4BEF9E98-4432-42FA-9693-19F513F5740E}">
      <dgm:prSet custT="1"/>
      <dgm:spPr>
        <a:solidFill>
          <a:schemeClr val="accent1">
            <a:lumMod val="90000"/>
          </a:schemeClr>
        </a:solidFill>
      </dgm:spPr>
      <dgm:t>
        <a:bodyPr/>
        <a:lstStyle/>
        <a:p>
          <a:r>
            <a:rPr lang="en-US" sz="1400" dirty="0"/>
            <a:t>No </a:t>
          </a:r>
          <a:r>
            <a:rPr lang="en-US" sz="1400" dirty="0" err="1"/>
            <a:t>subsetting</a:t>
          </a:r>
          <a:endParaRPr lang="en-US" sz="1400" dirty="0"/>
        </a:p>
      </dgm:t>
    </dgm:pt>
    <dgm:pt modelId="{933437AF-18CA-4B1E-A120-30C451DCD5B4}" type="parTrans" cxnId="{83DE0B4D-1404-45F5-8DBB-AF946B2F8B69}">
      <dgm:prSet/>
      <dgm:spPr/>
      <dgm:t>
        <a:bodyPr/>
        <a:lstStyle/>
        <a:p>
          <a:endParaRPr lang="fr-FR"/>
        </a:p>
      </dgm:t>
    </dgm:pt>
    <dgm:pt modelId="{D3C6AA52-CF41-453F-B569-9A0E75EC2928}" type="sibTrans" cxnId="{83DE0B4D-1404-45F5-8DBB-AF946B2F8B69}">
      <dgm:prSet/>
      <dgm:spPr/>
      <dgm:t>
        <a:bodyPr/>
        <a:lstStyle/>
        <a:p>
          <a:endParaRPr lang="fr-FR"/>
        </a:p>
      </dgm:t>
    </dgm:pt>
    <dgm:pt modelId="{6E672BBD-9C3E-49DF-873D-63AADFDB41B9}">
      <dgm:prSet custT="1"/>
      <dgm:spPr>
        <a:solidFill>
          <a:schemeClr val="accent1">
            <a:lumMod val="90000"/>
          </a:schemeClr>
        </a:solidFill>
      </dgm:spPr>
      <dgm:t>
        <a:bodyPr/>
        <a:lstStyle/>
        <a:p>
          <a:r>
            <a:rPr lang="en-US" sz="1400" dirty="0"/>
            <a:t>Weak user community</a:t>
          </a:r>
        </a:p>
      </dgm:t>
    </dgm:pt>
    <dgm:pt modelId="{07D7D245-F6C1-488A-95B4-4ACC5812BAE7}" type="parTrans" cxnId="{F49D68BF-891B-44F3-BFA2-934C70B8324C}">
      <dgm:prSet/>
      <dgm:spPr/>
      <dgm:t>
        <a:bodyPr/>
        <a:lstStyle/>
        <a:p>
          <a:endParaRPr lang="fr-FR"/>
        </a:p>
      </dgm:t>
    </dgm:pt>
    <dgm:pt modelId="{2596EBDA-61AC-41AB-9A35-974DC6CD80AE}" type="sibTrans" cxnId="{F49D68BF-891B-44F3-BFA2-934C70B8324C}">
      <dgm:prSet/>
      <dgm:spPr/>
      <dgm:t>
        <a:bodyPr/>
        <a:lstStyle/>
        <a:p>
          <a:endParaRPr lang="fr-FR"/>
        </a:p>
      </dgm:t>
    </dgm:pt>
    <dgm:pt modelId="{04140039-5CFE-45B4-864F-1F099763BC7F}" type="pres">
      <dgm:prSet presAssocID="{77D4E1BB-4663-42F1-A2F5-1A4AE025D774}" presName="Name0" presStyleCnt="0">
        <dgm:presLayoutVars>
          <dgm:dir/>
          <dgm:animLvl val="lvl"/>
          <dgm:resizeHandles val="exact"/>
        </dgm:presLayoutVars>
      </dgm:prSet>
      <dgm:spPr/>
    </dgm:pt>
    <dgm:pt modelId="{0E4779A9-B27B-442A-A7B4-6960F7E621E6}" type="pres">
      <dgm:prSet presAssocID="{723D74BD-EB1F-485B-9822-CCB6B68C1B50}" presName="composite" presStyleCnt="0"/>
      <dgm:spPr/>
    </dgm:pt>
    <dgm:pt modelId="{212594FE-7FD6-48B4-B3F5-7213D02887B4}" type="pres">
      <dgm:prSet presAssocID="{723D74BD-EB1F-485B-9822-CCB6B68C1B50}" presName="parTx" presStyleLbl="alignNode1" presStyleIdx="0" presStyleCnt="4">
        <dgm:presLayoutVars>
          <dgm:chMax val="0"/>
          <dgm:chPref val="0"/>
          <dgm:bulletEnabled val="1"/>
        </dgm:presLayoutVars>
      </dgm:prSet>
      <dgm:spPr/>
    </dgm:pt>
    <dgm:pt modelId="{19DA629E-2F2F-4AD2-88D9-708B376E63B0}" type="pres">
      <dgm:prSet presAssocID="{723D74BD-EB1F-485B-9822-CCB6B68C1B50}" presName="desTx" presStyleLbl="alignAccFollowNode1" presStyleIdx="0" presStyleCnt="4" custScaleY="100000" custLinFactNeighborY="-490">
        <dgm:presLayoutVars>
          <dgm:bulletEnabled val="1"/>
        </dgm:presLayoutVars>
      </dgm:prSet>
      <dgm:spPr/>
    </dgm:pt>
    <dgm:pt modelId="{729BBBD5-7933-46B8-ADB9-6772E7CCAA1D}" type="pres">
      <dgm:prSet presAssocID="{DBBD7119-BB17-4BA8-BB6D-44686CAB5C51}" presName="space" presStyleCnt="0"/>
      <dgm:spPr/>
    </dgm:pt>
    <dgm:pt modelId="{000CB38E-06BE-4C97-912B-393E705C5364}" type="pres">
      <dgm:prSet presAssocID="{31CB8497-1187-4F7E-A356-3A2B029263D0}" presName="composite" presStyleCnt="0"/>
      <dgm:spPr/>
    </dgm:pt>
    <dgm:pt modelId="{75FF6BE0-CF49-4CC2-98C1-F5505757A2F7}" type="pres">
      <dgm:prSet presAssocID="{31CB8497-1187-4F7E-A356-3A2B029263D0}" presName="parTx" presStyleLbl="alignNode1" presStyleIdx="1" presStyleCnt="4">
        <dgm:presLayoutVars>
          <dgm:chMax val="0"/>
          <dgm:chPref val="0"/>
          <dgm:bulletEnabled val="1"/>
        </dgm:presLayoutVars>
      </dgm:prSet>
      <dgm:spPr/>
    </dgm:pt>
    <dgm:pt modelId="{49356B46-1473-4D00-AF46-AF2B8286DC3C}" type="pres">
      <dgm:prSet presAssocID="{31CB8497-1187-4F7E-A356-3A2B029263D0}" presName="desTx" presStyleLbl="alignAccFollowNode1" presStyleIdx="1" presStyleCnt="4" custScaleY="100000" custLinFactNeighborY="-490">
        <dgm:presLayoutVars>
          <dgm:bulletEnabled val="1"/>
        </dgm:presLayoutVars>
      </dgm:prSet>
      <dgm:spPr/>
    </dgm:pt>
    <dgm:pt modelId="{65CC38A7-85D2-4721-8E70-2DFB7783800F}" type="pres">
      <dgm:prSet presAssocID="{BA24A1AA-6B4E-4D31-842E-998566187531}" presName="space" presStyleCnt="0"/>
      <dgm:spPr/>
    </dgm:pt>
    <dgm:pt modelId="{C86AF798-820C-477F-A76A-D3592FD5BE3A}" type="pres">
      <dgm:prSet presAssocID="{E1C99A90-9F8F-496A-BBE0-1A7337645B86}" presName="composite" presStyleCnt="0"/>
      <dgm:spPr/>
    </dgm:pt>
    <dgm:pt modelId="{F377FEB8-0192-4555-896A-262CB6C27D2F}" type="pres">
      <dgm:prSet presAssocID="{E1C99A90-9F8F-496A-BBE0-1A7337645B86}" presName="parTx" presStyleLbl="alignNode1" presStyleIdx="2" presStyleCnt="4">
        <dgm:presLayoutVars>
          <dgm:chMax val="0"/>
          <dgm:chPref val="0"/>
          <dgm:bulletEnabled val="1"/>
        </dgm:presLayoutVars>
      </dgm:prSet>
      <dgm:spPr/>
    </dgm:pt>
    <dgm:pt modelId="{1BBC60DF-22B2-483D-A7AE-E2F5542B33F6}" type="pres">
      <dgm:prSet presAssocID="{E1C99A90-9F8F-496A-BBE0-1A7337645B86}" presName="desTx" presStyleLbl="alignAccFollowNode1" presStyleIdx="2" presStyleCnt="4" custScaleY="100000" custLinFactNeighborY="-490">
        <dgm:presLayoutVars>
          <dgm:bulletEnabled val="1"/>
        </dgm:presLayoutVars>
      </dgm:prSet>
      <dgm:spPr/>
    </dgm:pt>
    <dgm:pt modelId="{7DDA6A8C-6BC8-4182-BC95-11CF2D8D895C}" type="pres">
      <dgm:prSet presAssocID="{643FD3E4-B707-4B8E-BD9B-A9F16C5B6F8C}" presName="space" presStyleCnt="0"/>
      <dgm:spPr/>
    </dgm:pt>
    <dgm:pt modelId="{0DA0ADFB-6DEB-4F9B-A0D0-D03EA9FE57AD}" type="pres">
      <dgm:prSet presAssocID="{BA1A3978-38AA-4D3E-B997-B54C1F4EAF8F}" presName="composite" presStyleCnt="0"/>
      <dgm:spPr/>
    </dgm:pt>
    <dgm:pt modelId="{43C5C601-C5A8-4C4C-9E89-B46271A6229E}" type="pres">
      <dgm:prSet presAssocID="{BA1A3978-38AA-4D3E-B997-B54C1F4EAF8F}" presName="parTx" presStyleLbl="alignNode1" presStyleIdx="3" presStyleCnt="4">
        <dgm:presLayoutVars>
          <dgm:chMax val="0"/>
          <dgm:chPref val="0"/>
          <dgm:bulletEnabled val="1"/>
        </dgm:presLayoutVars>
      </dgm:prSet>
      <dgm:spPr/>
    </dgm:pt>
    <dgm:pt modelId="{0F1F2947-A050-4217-B1AD-5DF15E41808C}" type="pres">
      <dgm:prSet presAssocID="{BA1A3978-38AA-4D3E-B997-B54C1F4EAF8F}" presName="desTx" presStyleLbl="alignAccFollowNode1" presStyleIdx="3" presStyleCnt="4" custScaleY="100000" custLinFactNeighborY="-490">
        <dgm:presLayoutVars>
          <dgm:bulletEnabled val="1"/>
        </dgm:presLayoutVars>
      </dgm:prSet>
      <dgm:spPr/>
    </dgm:pt>
  </dgm:ptLst>
  <dgm:cxnLst>
    <dgm:cxn modelId="{8AB86C00-24C0-42C6-81FB-BD14B5F99C52}" srcId="{77D4E1BB-4663-42F1-A2F5-1A4AE025D774}" destId="{BA1A3978-38AA-4D3E-B997-B54C1F4EAF8F}" srcOrd="3" destOrd="0" parTransId="{7A4F5E4C-DE5B-4F82-9C97-8BC45637FF2E}" sibTransId="{FD73AE27-97E5-47ED-BAC3-B994323E97D1}"/>
    <dgm:cxn modelId="{ED32CD09-626E-4403-8C06-A1CE6A1E519D}" type="presOf" srcId="{ACD29C2D-D043-43D5-AD82-CB866598C8B0}" destId="{19DA629E-2F2F-4AD2-88D9-708B376E63B0}" srcOrd="0" destOrd="4" presId="urn:microsoft.com/office/officeart/2005/8/layout/hList1"/>
    <dgm:cxn modelId="{CD7D8617-452B-4893-929E-E151D567846E}" srcId="{E1C99A90-9F8F-496A-BBE0-1A7337645B86}" destId="{F8C01B4D-FB82-4F09-A844-A8F0814CD9AF}" srcOrd="0" destOrd="0" parTransId="{15C6E132-9CA8-43C6-B4E5-D81095317168}" sibTransId="{13ED9AFB-5B4D-4217-9352-7FD50BFDB763}"/>
    <dgm:cxn modelId="{FB79111B-31DE-4C0C-869E-0106EA1CD835}" srcId="{BA1A3978-38AA-4D3E-B997-B54C1F4EAF8F}" destId="{BBCF1B81-D28D-4182-BF83-FE998D05BFA4}" srcOrd="0" destOrd="0" parTransId="{D9235165-FE03-4305-BF23-78F2F1C46011}" sibTransId="{79A521E7-944C-4EA4-AA5C-98B8AD4E383E}"/>
    <dgm:cxn modelId="{D800691C-2859-48C9-81C6-067EF057DF34}" type="presOf" srcId="{F8C01B4D-FB82-4F09-A844-A8F0814CD9AF}" destId="{1BBC60DF-22B2-483D-A7AE-E2F5542B33F6}" srcOrd="0" destOrd="0" presId="urn:microsoft.com/office/officeart/2005/8/layout/hList1"/>
    <dgm:cxn modelId="{CBD4F625-8D1E-420F-8BE9-4C1A14E08AD3}" type="presOf" srcId="{E3DD8C81-A7A2-4F9A-8361-7C6C9105CD4C}" destId="{19DA629E-2F2F-4AD2-88D9-708B376E63B0}" srcOrd="0" destOrd="5" presId="urn:microsoft.com/office/officeart/2005/8/layout/hList1"/>
    <dgm:cxn modelId="{CD29B039-09B6-4642-BC31-C8441B437E70}" type="presOf" srcId="{42A0D028-4713-437B-8114-27847ECF64A5}" destId="{19DA629E-2F2F-4AD2-88D9-708B376E63B0}" srcOrd="0" destOrd="3" presId="urn:microsoft.com/office/officeart/2005/8/layout/hList1"/>
    <dgm:cxn modelId="{33EBB83C-A398-44A1-A023-46E67A007B86}" type="presOf" srcId="{BA1A3978-38AA-4D3E-B997-B54C1F4EAF8F}" destId="{43C5C601-C5A8-4C4C-9E89-B46271A6229E}" srcOrd="0" destOrd="0" presId="urn:microsoft.com/office/officeart/2005/8/layout/hList1"/>
    <dgm:cxn modelId="{0246155B-D985-4F58-81CC-5B4F00BEFCDD}" srcId="{E1C99A90-9F8F-496A-BBE0-1A7337645B86}" destId="{4C9BE6B8-0C33-4A0E-A18E-62E0C6CC73E6}" srcOrd="2" destOrd="0" parTransId="{B02E29E3-F885-43CB-811D-1B4A3D625FEE}" sibTransId="{FBF29A82-AA88-4D01-A87E-9BCEE1F54AC9}"/>
    <dgm:cxn modelId="{8003DC60-7499-4F4B-9141-F487F7878C7C}" srcId="{723D74BD-EB1F-485B-9822-CCB6B68C1B50}" destId="{E3DD8C81-A7A2-4F9A-8361-7C6C9105CD4C}" srcOrd="5" destOrd="0" parTransId="{C5FF193A-91A1-46F9-AB15-32F835B75D22}" sibTransId="{B54B0E28-FA84-4E09-9EAF-4FF9718757AA}"/>
    <dgm:cxn modelId="{9BD9F262-30B4-4FB9-B74E-74A3F6757085}" type="presOf" srcId="{979BB684-967B-4675-B793-76F33DDA246A}" destId="{49356B46-1473-4D00-AF46-AF2B8286DC3C}" srcOrd="0" destOrd="2" presId="urn:microsoft.com/office/officeart/2005/8/layout/hList1"/>
    <dgm:cxn modelId="{8E58E047-2687-43A4-AA83-FF67962B29C3}" srcId="{E1C99A90-9F8F-496A-BBE0-1A7337645B86}" destId="{B8D554D6-A661-4643-B20D-5256B570981D}" srcOrd="3" destOrd="0" parTransId="{F6DF3395-1359-4328-B2E8-5CF5C55FCB22}" sibTransId="{721C639A-50AC-4455-82FA-C6541008C176}"/>
    <dgm:cxn modelId="{25CF2669-0386-42A4-BA4A-47131A38B239}" type="presOf" srcId="{E1C99A90-9F8F-496A-BBE0-1A7337645B86}" destId="{F377FEB8-0192-4555-896A-262CB6C27D2F}" srcOrd="0" destOrd="0" presId="urn:microsoft.com/office/officeart/2005/8/layout/hList1"/>
    <dgm:cxn modelId="{4CCDC869-3F15-4F8B-943A-ADECC1B7FA83}" type="presOf" srcId="{4BEF9E98-4432-42FA-9693-19F513F5740E}" destId="{0F1F2947-A050-4217-B1AD-5DF15E41808C}" srcOrd="0" destOrd="3" presId="urn:microsoft.com/office/officeart/2005/8/layout/hList1"/>
    <dgm:cxn modelId="{60DAC74A-7248-427F-8008-BDEC72080C6F}" srcId="{E1C99A90-9F8F-496A-BBE0-1A7337645B86}" destId="{48D64862-A144-4B21-AE50-28BA0ADD0ED1}" srcOrd="1" destOrd="0" parTransId="{101367C8-1C86-43EF-B8E2-BB6B5A51B83D}" sibTransId="{1A0A5856-3C44-45E0-8F20-6178E79906E2}"/>
    <dgm:cxn modelId="{C7BCDE4A-0E1E-41CF-831D-B5B6A78483FC}" type="presOf" srcId="{9EE8323E-EECC-464C-BD1A-6E05A51F28D4}" destId="{1BBC60DF-22B2-483D-A7AE-E2F5542B33F6}" srcOrd="0" destOrd="5" presId="urn:microsoft.com/office/officeart/2005/8/layout/hList1"/>
    <dgm:cxn modelId="{206BBB6B-11F6-4136-BB42-66E383F3FAE3}" type="presOf" srcId="{A3227F71-7BEB-43D1-B60E-42169600D627}" destId="{19DA629E-2F2F-4AD2-88D9-708B376E63B0}" srcOrd="0" destOrd="0" presId="urn:microsoft.com/office/officeart/2005/8/layout/hList1"/>
    <dgm:cxn modelId="{2FC7C16B-B2F2-49FF-A981-DCA2312FAE6D}" type="presOf" srcId="{2D3DA43C-AD35-4A52-A312-B98EF1450629}" destId="{49356B46-1473-4D00-AF46-AF2B8286DC3C}" srcOrd="0" destOrd="3" presId="urn:microsoft.com/office/officeart/2005/8/layout/hList1"/>
    <dgm:cxn modelId="{83DE0B4D-1404-45F5-8DBB-AF946B2F8B69}" srcId="{BA1A3978-38AA-4D3E-B997-B54C1F4EAF8F}" destId="{4BEF9E98-4432-42FA-9693-19F513F5740E}" srcOrd="3" destOrd="0" parTransId="{933437AF-18CA-4B1E-A120-30C451DCD5B4}" sibTransId="{D3C6AA52-CF41-453F-B569-9A0E75EC2928}"/>
    <dgm:cxn modelId="{9979156F-7F9F-4E49-8196-B7A94A1571E4}" srcId="{77D4E1BB-4663-42F1-A2F5-1A4AE025D774}" destId="{31CB8497-1187-4F7E-A356-3A2B029263D0}" srcOrd="1" destOrd="0" parTransId="{F8CB7C18-F81D-44E8-B45B-E48201A6FF83}" sibTransId="{BA24A1AA-6B4E-4D31-842E-998566187531}"/>
    <dgm:cxn modelId="{3DEA9F6F-B5E5-4D4C-BE6D-D841F256360C}" type="presOf" srcId="{7511F2B4-9AB6-43B4-B51A-AD831508AD2E}" destId="{0F1F2947-A050-4217-B1AD-5DF15E41808C}" srcOrd="0" destOrd="4" presId="urn:microsoft.com/office/officeart/2005/8/layout/hList1"/>
    <dgm:cxn modelId="{4ECC1D52-B546-4037-AC22-FB979C661CBD}" srcId="{723D74BD-EB1F-485B-9822-CCB6B68C1B50}" destId="{F3E9D8AC-BEDE-4438-A25A-7395D4F3D383}" srcOrd="6" destOrd="0" parTransId="{C929C99C-1159-4D13-ACE0-9158578D49D1}" sibTransId="{5A0C691A-A073-45E3-8CAE-43FAB8C0194A}"/>
    <dgm:cxn modelId="{B3692A52-C6CD-4B68-BC6B-E1B2C9E178B9}" srcId="{31CB8497-1187-4F7E-A356-3A2B029263D0}" destId="{2001F50B-9151-4D86-8686-D1C5CADBBEE0}" srcOrd="1" destOrd="0" parTransId="{E0DE2F1E-0FB1-4BD5-9AC5-4FC237182372}" sibTransId="{5CE5FD33-F8E5-4B31-9988-B15EDB2862F3}"/>
    <dgm:cxn modelId="{04A58559-A886-46E4-8BC9-542C54818E50}" type="presOf" srcId="{08FDE8AF-CA2A-4C68-907B-21D04DB2DA55}" destId="{19DA629E-2F2F-4AD2-88D9-708B376E63B0}" srcOrd="0" destOrd="2" presId="urn:microsoft.com/office/officeart/2005/8/layout/hList1"/>
    <dgm:cxn modelId="{0564D77F-BCA9-4407-AC50-1B30168FD1EA}" type="presOf" srcId="{F3E9D8AC-BEDE-4438-A25A-7395D4F3D383}" destId="{19DA629E-2F2F-4AD2-88D9-708B376E63B0}" srcOrd="0" destOrd="6" presId="urn:microsoft.com/office/officeart/2005/8/layout/hList1"/>
    <dgm:cxn modelId="{C05CE17F-1AB1-4F4D-8036-4EB4F15C515B}" type="presOf" srcId="{8480A6B5-D8AB-4A34-8F75-41F4E9B39DAA}" destId="{19DA629E-2F2F-4AD2-88D9-708B376E63B0}" srcOrd="0" destOrd="1" presId="urn:microsoft.com/office/officeart/2005/8/layout/hList1"/>
    <dgm:cxn modelId="{066E5F80-FC0F-4B6B-9C3C-FC58F1DA8844}" type="presOf" srcId="{5AFDD302-D516-453E-BA1C-B525B50915D0}" destId="{0F1F2947-A050-4217-B1AD-5DF15E41808C}" srcOrd="0" destOrd="1" presId="urn:microsoft.com/office/officeart/2005/8/layout/hList1"/>
    <dgm:cxn modelId="{1906A385-E4E7-4E51-BE35-3641E9A00521}" type="presOf" srcId="{35C2DCC1-58F0-4E77-BDAB-88294C65B3F9}" destId="{1BBC60DF-22B2-483D-A7AE-E2F5542B33F6}" srcOrd="0" destOrd="4" presId="urn:microsoft.com/office/officeart/2005/8/layout/hList1"/>
    <dgm:cxn modelId="{E2E9ED85-E90E-4D5B-9A1A-D03840F6D39F}" type="presOf" srcId="{B8D554D6-A661-4643-B20D-5256B570981D}" destId="{1BBC60DF-22B2-483D-A7AE-E2F5542B33F6}" srcOrd="0" destOrd="3" presId="urn:microsoft.com/office/officeart/2005/8/layout/hList1"/>
    <dgm:cxn modelId="{207D9391-44A3-42A7-B3D4-17F74979B0AE}" srcId="{723D74BD-EB1F-485B-9822-CCB6B68C1B50}" destId="{08FDE8AF-CA2A-4C68-907B-21D04DB2DA55}" srcOrd="2" destOrd="0" parTransId="{EB5180E7-2A74-4CC4-830C-D2987DC4A6C7}" sibTransId="{C21721FE-46F6-46E2-B51E-0D8212951443}"/>
    <dgm:cxn modelId="{271D0593-57E5-401D-8C44-0C97976D083C}" srcId="{723D74BD-EB1F-485B-9822-CCB6B68C1B50}" destId="{8480A6B5-D8AB-4A34-8F75-41F4E9B39DAA}" srcOrd="1" destOrd="0" parTransId="{7106BD51-83F3-4245-BC53-E4F2E78A9A9D}" sibTransId="{4C5F272F-45E0-42BB-B684-159514577B35}"/>
    <dgm:cxn modelId="{E8952199-2A97-4EA5-83A5-C5DFEA665E57}" srcId="{77D4E1BB-4663-42F1-A2F5-1A4AE025D774}" destId="{723D74BD-EB1F-485B-9822-CCB6B68C1B50}" srcOrd="0" destOrd="0" parTransId="{05044B18-7E8C-47CD-8973-EECA9BB8CDEE}" sibTransId="{DBBD7119-BB17-4BA8-BB6D-44686CAB5C51}"/>
    <dgm:cxn modelId="{C291019C-F07B-42A4-8D79-6224B110F287}" type="presOf" srcId="{77D4E1BB-4663-42F1-A2F5-1A4AE025D774}" destId="{04140039-5CFE-45B4-864F-1F099763BC7F}" srcOrd="0" destOrd="0" presId="urn:microsoft.com/office/officeart/2005/8/layout/hList1"/>
    <dgm:cxn modelId="{DE4AC3A3-23FE-411E-8C04-9AC3F403D9DC}" type="presOf" srcId="{BBCF1B81-D28D-4182-BF83-FE998D05BFA4}" destId="{0F1F2947-A050-4217-B1AD-5DF15E41808C}" srcOrd="0" destOrd="0" presId="urn:microsoft.com/office/officeart/2005/8/layout/hList1"/>
    <dgm:cxn modelId="{D78A37A6-74AC-4022-8BE7-2126A04EE6D5}" srcId="{BA1A3978-38AA-4D3E-B997-B54C1F4EAF8F}" destId="{5AFDD302-D516-453E-BA1C-B525B50915D0}" srcOrd="1" destOrd="0" parTransId="{DF398719-32CE-4A12-AC77-55139C1241FA}" sibTransId="{31DB97A1-6833-4FFA-AF63-431965E26851}"/>
    <dgm:cxn modelId="{108E96B2-B1C8-4E81-BB60-8C5C0136CE74}" type="presOf" srcId="{4C9BE6B8-0C33-4A0E-A18E-62E0C6CC73E6}" destId="{1BBC60DF-22B2-483D-A7AE-E2F5542B33F6}" srcOrd="0" destOrd="2" presId="urn:microsoft.com/office/officeart/2005/8/layout/hList1"/>
    <dgm:cxn modelId="{9A33DBB2-4B27-4A0B-91B3-E73E24675C11}" type="presOf" srcId="{31CB8497-1187-4F7E-A356-3A2B029263D0}" destId="{75FF6BE0-CF49-4CC2-98C1-F5505757A2F7}" srcOrd="0" destOrd="0" presId="urn:microsoft.com/office/officeart/2005/8/layout/hList1"/>
    <dgm:cxn modelId="{DC64A9B8-57E9-4CD7-9F6D-A5899BB53490}" srcId="{723D74BD-EB1F-485B-9822-CCB6B68C1B50}" destId="{A3227F71-7BEB-43D1-B60E-42169600D627}" srcOrd="0" destOrd="0" parTransId="{98D5CE44-977A-4131-B947-C9443D49A7F4}" sibTransId="{9A9CD8AC-A174-4705-9245-312C5D9E0C32}"/>
    <dgm:cxn modelId="{ACC87BB9-5F67-4F68-98D0-5962774DFFF8}" srcId="{BA1A3978-38AA-4D3E-B997-B54C1F4EAF8F}" destId="{2A3F229E-F3F6-4A5E-9929-BAE60A8461CD}" srcOrd="2" destOrd="0" parTransId="{66C3EAB3-8B4F-4F2D-9E55-47B227175934}" sibTransId="{B0780188-26E8-45AF-A95D-1385E62932A8}"/>
    <dgm:cxn modelId="{C49114BF-D62C-4A73-B77D-CE6435D0107C}" type="presOf" srcId="{2001F50B-9151-4D86-8686-D1C5CADBBEE0}" destId="{49356B46-1473-4D00-AF46-AF2B8286DC3C}" srcOrd="0" destOrd="1" presId="urn:microsoft.com/office/officeart/2005/8/layout/hList1"/>
    <dgm:cxn modelId="{F49D68BF-891B-44F3-BFA2-934C70B8324C}" srcId="{BA1A3978-38AA-4D3E-B997-B54C1F4EAF8F}" destId="{6E672BBD-9C3E-49DF-873D-63AADFDB41B9}" srcOrd="5" destOrd="0" parTransId="{07D7D245-F6C1-488A-95B4-4ACC5812BAE7}" sibTransId="{2596EBDA-61AC-41AB-9A35-974DC6CD80AE}"/>
    <dgm:cxn modelId="{D09A2CC1-B51C-48C0-B7EB-63A7A6319679}" srcId="{31CB8497-1187-4F7E-A356-3A2B029263D0}" destId="{D2108B7C-8F93-477C-9E0A-DF7FA7E22386}" srcOrd="0" destOrd="0" parTransId="{C6B46B85-7B80-4393-A785-55025704C136}" sibTransId="{4575C9B3-52FA-40AE-97FD-B4A346359FEE}"/>
    <dgm:cxn modelId="{B5618CC6-657F-4EA1-90A1-4557E845A7AE}" srcId="{723D74BD-EB1F-485B-9822-CCB6B68C1B50}" destId="{ACD29C2D-D043-43D5-AD82-CB866598C8B0}" srcOrd="4" destOrd="0" parTransId="{AEC268B2-434A-4A16-8D8E-EE34E51BFA2D}" sibTransId="{57EC894D-80D4-4367-859D-4F509BF3948B}"/>
    <dgm:cxn modelId="{C1063BC7-695F-4485-AC67-785767AA54AB}" srcId="{E1C99A90-9F8F-496A-BBE0-1A7337645B86}" destId="{9EE8323E-EECC-464C-BD1A-6E05A51F28D4}" srcOrd="5" destOrd="0" parTransId="{16EF5BD6-33BC-4BB5-8F89-E98B9EE26B80}" sibTransId="{4ACCB17E-6BA1-4376-B550-0835F2A9C83C}"/>
    <dgm:cxn modelId="{C5992BCA-DBC1-4036-9812-37D8AB769B79}" type="presOf" srcId="{6E672BBD-9C3E-49DF-873D-63AADFDB41B9}" destId="{0F1F2947-A050-4217-B1AD-5DF15E41808C}" srcOrd="0" destOrd="5" presId="urn:microsoft.com/office/officeart/2005/8/layout/hList1"/>
    <dgm:cxn modelId="{970898CB-E2D3-4923-8B83-0968F579C4D8}" srcId="{E1C99A90-9F8F-496A-BBE0-1A7337645B86}" destId="{35C2DCC1-58F0-4E77-BDAB-88294C65B3F9}" srcOrd="4" destOrd="0" parTransId="{E55D5E27-D17F-4DA6-B471-CFEF4CFE255B}" sibTransId="{3063EB84-1D1E-489A-96EF-1B7EBB2E61F0}"/>
    <dgm:cxn modelId="{E64DBBCB-344A-495B-8597-B5E09D3E1D17}" srcId="{77D4E1BB-4663-42F1-A2F5-1A4AE025D774}" destId="{E1C99A90-9F8F-496A-BBE0-1A7337645B86}" srcOrd="2" destOrd="0" parTransId="{F2859C89-0AD6-4FC1-8F98-3A929975D271}" sibTransId="{643FD3E4-B707-4B8E-BD9B-A9F16C5B6F8C}"/>
    <dgm:cxn modelId="{0D8FF9CD-7237-407F-84A4-5F9422703950}" type="presOf" srcId="{A3BB2D98-6E4D-4621-9839-82CEAF05777A}" destId="{49356B46-1473-4D00-AF46-AF2B8286DC3C}" srcOrd="0" destOrd="4" presId="urn:microsoft.com/office/officeart/2005/8/layout/hList1"/>
    <dgm:cxn modelId="{F1A02BCE-146D-4403-B58C-BAA629A7AE90}" type="presOf" srcId="{723D74BD-EB1F-485B-9822-CCB6B68C1B50}" destId="{212594FE-7FD6-48B4-B3F5-7213D02887B4}" srcOrd="0" destOrd="0" presId="urn:microsoft.com/office/officeart/2005/8/layout/hList1"/>
    <dgm:cxn modelId="{9372F6D5-E670-4C93-8D2C-F7B63F531E0A}" srcId="{31CB8497-1187-4F7E-A356-3A2B029263D0}" destId="{A3BB2D98-6E4D-4621-9839-82CEAF05777A}" srcOrd="4" destOrd="0" parTransId="{9E9F66C9-1FD0-4BFB-B762-3E8CD9FF811C}" sibTransId="{1FA5A2ED-A604-459C-BE56-84C3F8BD6649}"/>
    <dgm:cxn modelId="{F221D8D8-8309-49BC-BF76-BD58E474B6A2}" srcId="{BA1A3978-38AA-4D3E-B997-B54C1F4EAF8F}" destId="{7511F2B4-9AB6-43B4-B51A-AD831508AD2E}" srcOrd="4" destOrd="0" parTransId="{9EC69D89-CE66-405D-807C-87FC8EC367E5}" sibTransId="{AADB3834-FC74-4186-B66C-FC2943BD0436}"/>
    <dgm:cxn modelId="{2B5527DD-48D4-4A8E-900E-F0FCE18AAD7E}" type="presOf" srcId="{2A3F229E-F3F6-4A5E-9929-BAE60A8461CD}" destId="{0F1F2947-A050-4217-B1AD-5DF15E41808C}" srcOrd="0" destOrd="2" presId="urn:microsoft.com/office/officeart/2005/8/layout/hList1"/>
    <dgm:cxn modelId="{5D8B3EEA-B4C0-4BA6-AFCA-11C03AD34FAF}" type="presOf" srcId="{48D64862-A144-4B21-AE50-28BA0ADD0ED1}" destId="{1BBC60DF-22B2-483D-A7AE-E2F5542B33F6}" srcOrd="0" destOrd="1" presId="urn:microsoft.com/office/officeart/2005/8/layout/hList1"/>
    <dgm:cxn modelId="{13BBEFEA-F18A-47C0-ABEC-C908596C60BE}" type="presOf" srcId="{D2108B7C-8F93-477C-9E0A-DF7FA7E22386}" destId="{49356B46-1473-4D00-AF46-AF2B8286DC3C}" srcOrd="0" destOrd="0" presId="urn:microsoft.com/office/officeart/2005/8/layout/hList1"/>
    <dgm:cxn modelId="{8B00B4EB-FCCC-4430-BA79-2A5F2F9D15D8}" srcId="{31CB8497-1187-4F7E-A356-3A2B029263D0}" destId="{979BB684-967B-4675-B793-76F33DDA246A}" srcOrd="2" destOrd="0" parTransId="{F0C0E256-FB2C-422D-B31B-78CC5376DF17}" sibTransId="{7730D733-9894-43A4-B008-D9AE0EF6CCCB}"/>
    <dgm:cxn modelId="{91AC6EF9-7472-4233-8A43-491171921403}" srcId="{723D74BD-EB1F-485B-9822-CCB6B68C1B50}" destId="{42A0D028-4713-437B-8114-27847ECF64A5}" srcOrd="3" destOrd="0" parTransId="{2E578E94-6E16-463D-B12F-03AFD2E03B4C}" sibTransId="{5C0D219B-0CBB-410E-8D96-FA5B9A6CD68D}"/>
    <dgm:cxn modelId="{A5CDF2FD-3A7F-4118-8528-822A428FFC6A}" srcId="{31CB8497-1187-4F7E-A356-3A2B029263D0}" destId="{2D3DA43C-AD35-4A52-A312-B98EF1450629}" srcOrd="3" destOrd="0" parTransId="{02865077-63D4-47AC-A83A-CB0D65B06082}" sibTransId="{3E784AD5-F9CA-4014-B370-E51A893DF310}"/>
    <dgm:cxn modelId="{D0E9163C-C2F3-4029-B96F-0A0C78679BA3}" type="presParOf" srcId="{04140039-5CFE-45B4-864F-1F099763BC7F}" destId="{0E4779A9-B27B-442A-A7B4-6960F7E621E6}" srcOrd="0" destOrd="0" presId="urn:microsoft.com/office/officeart/2005/8/layout/hList1"/>
    <dgm:cxn modelId="{4A299ED4-BAEE-43F1-BD4D-A2E5C712D3DA}" type="presParOf" srcId="{0E4779A9-B27B-442A-A7B4-6960F7E621E6}" destId="{212594FE-7FD6-48B4-B3F5-7213D02887B4}" srcOrd="0" destOrd="0" presId="urn:microsoft.com/office/officeart/2005/8/layout/hList1"/>
    <dgm:cxn modelId="{AFFE83AF-C49B-4E5E-AE98-632129ED2175}" type="presParOf" srcId="{0E4779A9-B27B-442A-A7B4-6960F7E621E6}" destId="{19DA629E-2F2F-4AD2-88D9-708B376E63B0}" srcOrd="1" destOrd="0" presId="urn:microsoft.com/office/officeart/2005/8/layout/hList1"/>
    <dgm:cxn modelId="{ABDFCDDF-1575-4E6A-B8D8-8FA50665173F}" type="presParOf" srcId="{04140039-5CFE-45B4-864F-1F099763BC7F}" destId="{729BBBD5-7933-46B8-ADB9-6772E7CCAA1D}" srcOrd="1" destOrd="0" presId="urn:microsoft.com/office/officeart/2005/8/layout/hList1"/>
    <dgm:cxn modelId="{093EE628-EE7E-4146-B155-B3D2F3B91474}" type="presParOf" srcId="{04140039-5CFE-45B4-864F-1F099763BC7F}" destId="{000CB38E-06BE-4C97-912B-393E705C5364}" srcOrd="2" destOrd="0" presId="urn:microsoft.com/office/officeart/2005/8/layout/hList1"/>
    <dgm:cxn modelId="{8D1F9CA1-7798-4A0D-A3C3-C0C6A8B82B48}" type="presParOf" srcId="{000CB38E-06BE-4C97-912B-393E705C5364}" destId="{75FF6BE0-CF49-4CC2-98C1-F5505757A2F7}" srcOrd="0" destOrd="0" presId="urn:microsoft.com/office/officeart/2005/8/layout/hList1"/>
    <dgm:cxn modelId="{EC814251-C5CE-4AAB-B167-20674D5CEB8A}" type="presParOf" srcId="{000CB38E-06BE-4C97-912B-393E705C5364}" destId="{49356B46-1473-4D00-AF46-AF2B8286DC3C}" srcOrd="1" destOrd="0" presId="urn:microsoft.com/office/officeart/2005/8/layout/hList1"/>
    <dgm:cxn modelId="{28147B9C-1C56-4023-99C7-CD84B76EF0E2}" type="presParOf" srcId="{04140039-5CFE-45B4-864F-1F099763BC7F}" destId="{65CC38A7-85D2-4721-8E70-2DFB7783800F}" srcOrd="3" destOrd="0" presId="urn:microsoft.com/office/officeart/2005/8/layout/hList1"/>
    <dgm:cxn modelId="{516E1CE0-35AB-452B-8C67-60710C03066B}" type="presParOf" srcId="{04140039-5CFE-45B4-864F-1F099763BC7F}" destId="{C86AF798-820C-477F-A76A-D3592FD5BE3A}" srcOrd="4" destOrd="0" presId="urn:microsoft.com/office/officeart/2005/8/layout/hList1"/>
    <dgm:cxn modelId="{494E3BD1-BABF-4858-9FAD-3B68F9EC4429}" type="presParOf" srcId="{C86AF798-820C-477F-A76A-D3592FD5BE3A}" destId="{F377FEB8-0192-4555-896A-262CB6C27D2F}" srcOrd="0" destOrd="0" presId="urn:microsoft.com/office/officeart/2005/8/layout/hList1"/>
    <dgm:cxn modelId="{E68901C9-043A-4DEF-A820-53F6E2C20579}" type="presParOf" srcId="{C86AF798-820C-477F-A76A-D3592FD5BE3A}" destId="{1BBC60DF-22B2-483D-A7AE-E2F5542B33F6}" srcOrd="1" destOrd="0" presId="urn:microsoft.com/office/officeart/2005/8/layout/hList1"/>
    <dgm:cxn modelId="{4AECC9C6-F479-465C-98D3-4DE76CDF493E}" type="presParOf" srcId="{04140039-5CFE-45B4-864F-1F099763BC7F}" destId="{7DDA6A8C-6BC8-4182-BC95-11CF2D8D895C}" srcOrd="5" destOrd="0" presId="urn:microsoft.com/office/officeart/2005/8/layout/hList1"/>
    <dgm:cxn modelId="{8B6C17E6-E10D-4397-ACE0-72EED9767BAC}" type="presParOf" srcId="{04140039-5CFE-45B4-864F-1F099763BC7F}" destId="{0DA0ADFB-6DEB-4F9B-A0D0-D03EA9FE57AD}" srcOrd="6" destOrd="0" presId="urn:microsoft.com/office/officeart/2005/8/layout/hList1"/>
    <dgm:cxn modelId="{B4DDEE4A-B4F9-457C-B962-31079311AEB9}" type="presParOf" srcId="{0DA0ADFB-6DEB-4F9B-A0D0-D03EA9FE57AD}" destId="{43C5C601-C5A8-4C4C-9E89-B46271A6229E}" srcOrd="0" destOrd="0" presId="urn:microsoft.com/office/officeart/2005/8/layout/hList1"/>
    <dgm:cxn modelId="{C70B1B1B-82A2-4CAE-86C4-622801246F66}" type="presParOf" srcId="{0DA0ADFB-6DEB-4F9B-A0D0-D03EA9FE57AD}" destId="{0F1F2947-A050-4217-B1AD-5DF15E4180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3AE7CE-646C-493B-B877-5135F8D7A7D5}"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61E444B6-1C45-49BB-AA0E-7BD0F67792EB}">
      <dgm:prSet custT="1"/>
      <dgm:spPr>
        <a:solidFill>
          <a:srgbClr val="759C6C"/>
        </a:solidFill>
      </dgm:spPr>
      <dgm:t>
        <a:bodyPr/>
        <a:lstStyle/>
        <a:p>
          <a:r>
            <a:rPr lang="en-US" sz="1200" b="1" i="0" dirty="0">
              <a:solidFill>
                <a:schemeClr val="bg1"/>
              </a:solidFill>
            </a:rPr>
            <a:t>One license</a:t>
          </a:r>
          <a:endParaRPr lang="en-US" sz="1200" dirty="0">
            <a:solidFill>
              <a:schemeClr val="bg1"/>
            </a:solidFill>
          </a:endParaRPr>
        </a:p>
      </dgm:t>
    </dgm:pt>
    <dgm:pt modelId="{B1845FDF-918A-4342-8F70-B6BF3D4FD484}" type="parTrans" cxnId="{E523BD0F-05E8-4FBE-883D-F71B7A08B11C}">
      <dgm:prSet/>
      <dgm:spPr/>
      <dgm:t>
        <a:bodyPr/>
        <a:lstStyle/>
        <a:p>
          <a:endParaRPr lang="en-US" sz="1200"/>
        </a:p>
      </dgm:t>
    </dgm:pt>
    <dgm:pt modelId="{BDB9A4C8-2AB9-42A5-82E9-EBF3B6EF6B2A}" type="sibTrans" cxnId="{E523BD0F-05E8-4FBE-883D-F71B7A08B11C}">
      <dgm:prSet/>
      <dgm:spPr/>
      <dgm:t>
        <a:bodyPr/>
        <a:lstStyle/>
        <a:p>
          <a:endParaRPr lang="en-US" sz="1200"/>
        </a:p>
      </dgm:t>
    </dgm:pt>
    <dgm:pt modelId="{BA73036F-7FE3-407D-B6E8-55B52054C081}">
      <dgm:prSet custT="1"/>
      <dgm:spPr>
        <a:solidFill>
          <a:schemeClr val="accent6">
            <a:lumMod val="40000"/>
            <a:lumOff val="60000"/>
          </a:schemeClr>
        </a:solidFill>
      </dgm:spPr>
      <dgm:t>
        <a:bodyPr anchor="t"/>
        <a:lstStyle/>
        <a:p>
          <a:r>
            <a:rPr lang="en-US" sz="1200" b="0" i="0" dirty="0"/>
            <a:t>Discovery, Masking, </a:t>
          </a:r>
          <a:r>
            <a:rPr lang="en-US" sz="1200" b="0" i="0" dirty="0" err="1"/>
            <a:t>Subsetting</a:t>
          </a:r>
          <a:r>
            <a:rPr lang="en-US" sz="1200" b="0" i="0" dirty="0"/>
            <a:t>, Templates, and Gateways bundled into </a:t>
          </a:r>
          <a:r>
            <a:rPr lang="en-US" sz="1200" b="1" i="0" dirty="0"/>
            <a:t>single license</a:t>
          </a:r>
          <a:br>
            <a:rPr lang="en-US" sz="1200" b="1" i="0" dirty="0"/>
          </a:br>
          <a:endParaRPr lang="en-US" sz="1200" b="1" dirty="0"/>
        </a:p>
      </dgm:t>
    </dgm:pt>
    <dgm:pt modelId="{7D471DAF-E369-48DF-950D-798F18BEB069}" type="parTrans" cxnId="{81F393AC-820C-4EBB-85CF-75694EFF6B33}">
      <dgm:prSet/>
      <dgm:spPr/>
      <dgm:t>
        <a:bodyPr/>
        <a:lstStyle/>
        <a:p>
          <a:endParaRPr lang="en-US" sz="1200"/>
        </a:p>
      </dgm:t>
    </dgm:pt>
    <dgm:pt modelId="{468EE3FC-2A0C-4550-90AB-02AB0A368038}" type="sibTrans" cxnId="{81F393AC-820C-4EBB-85CF-75694EFF6B33}">
      <dgm:prSet/>
      <dgm:spPr/>
      <dgm:t>
        <a:bodyPr/>
        <a:lstStyle/>
        <a:p>
          <a:endParaRPr lang="en-US" sz="1200"/>
        </a:p>
      </dgm:t>
    </dgm:pt>
    <dgm:pt modelId="{7672D87E-2F12-4ED5-B420-714450844B19}">
      <dgm:prSet custT="1"/>
      <dgm:spPr>
        <a:solidFill>
          <a:srgbClr val="759C6C"/>
        </a:solidFill>
      </dgm:spPr>
      <dgm:t>
        <a:bodyPr/>
        <a:lstStyle/>
        <a:p>
          <a:r>
            <a:rPr lang="en-US" sz="1200" b="1" i="0" dirty="0">
              <a:solidFill>
                <a:schemeClr val="bg1"/>
              </a:solidFill>
            </a:rPr>
            <a:t>High performance on Oracle DBs</a:t>
          </a:r>
          <a:endParaRPr lang="en-US" sz="1200" dirty="0">
            <a:solidFill>
              <a:schemeClr val="bg1"/>
            </a:solidFill>
          </a:endParaRPr>
        </a:p>
      </dgm:t>
    </dgm:pt>
    <dgm:pt modelId="{F651A8D5-9641-4672-84BB-61BA23CDF2F0}" type="parTrans" cxnId="{1421D629-DD24-45B1-9C5B-FB58C5F348D1}">
      <dgm:prSet/>
      <dgm:spPr/>
      <dgm:t>
        <a:bodyPr/>
        <a:lstStyle/>
        <a:p>
          <a:endParaRPr lang="en-US" sz="1200"/>
        </a:p>
      </dgm:t>
    </dgm:pt>
    <dgm:pt modelId="{A2FB6EC4-474D-473D-879A-F952C5270C99}" type="sibTrans" cxnId="{1421D629-DD24-45B1-9C5B-FB58C5F348D1}">
      <dgm:prSet/>
      <dgm:spPr/>
      <dgm:t>
        <a:bodyPr/>
        <a:lstStyle/>
        <a:p>
          <a:endParaRPr lang="en-US" sz="1200"/>
        </a:p>
      </dgm:t>
    </dgm:pt>
    <dgm:pt modelId="{18D644AC-CBF1-44C2-9B74-A043F75E4E22}">
      <dgm:prSet custT="1"/>
      <dgm:spPr>
        <a:solidFill>
          <a:schemeClr val="accent6">
            <a:lumMod val="40000"/>
            <a:lumOff val="60000"/>
          </a:schemeClr>
        </a:solidFill>
      </dgm:spPr>
      <dgm:t>
        <a:bodyPr tIns="252000" anchor="ctr" anchorCtr="0"/>
        <a:lstStyle/>
        <a:p>
          <a:r>
            <a:rPr lang="en-US" sz="1200" b="0" i="0" dirty="0"/>
            <a:t>Leverages several Oracle Database internal kernel features</a:t>
          </a:r>
          <a:endParaRPr lang="en-US" sz="1200" dirty="0"/>
        </a:p>
      </dgm:t>
    </dgm:pt>
    <dgm:pt modelId="{A31579C4-236A-41F6-AC75-848FF04690E6}" type="parTrans" cxnId="{D87FFBA0-8666-4B30-9449-A6F20244338C}">
      <dgm:prSet/>
      <dgm:spPr/>
      <dgm:t>
        <a:bodyPr/>
        <a:lstStyle/>
        <a:p>
          <a:endParaRPr lang="en-US" sz="1200"/>
        </a:p>
      </dgm:t>
    </dgm:pt>
    <dgm:pt modelId="{F76CF763-7B72-4119-966A-FAC551B705CD}" type="sibTrans" cxnId="{D87FFBA0-8666-4B30-9449-A6F20244338C}">
      <dgm:prSet/>
      <dgm:spPr/>
      <dgm:t>
        <a:bodyPr/>
        <a:lstStyle/>
        <a:p>
          <a:endParaRPr lang="en-US" sz="1200"/>
        </a:p>
      </dgm:t>
    </dgm:pt>
    <dgm:pt modelId="{FEDFA146-D5D9-4D7D-AAC3-87111353A6C4}">
      <dgm:prSet custT="1"/>
      <dgm:spPr>
        <a:solidFill>
          <a:schemeClr val="accent6">
            <a:lumMod val="40000"/>
            <a:lumOff val="60000"/>
          </a:schemeClr>
        </a:solidFill>
      </dgm:spPr>
      <dgm:t>
        <a:bodyPr tIns="252000" anchor="ctr" anchorCtr="0"/>
        <a:lstStyle/>
        <a:p>
          <a:r>
            <a:rPr lang="en-US" sz="1200" b="0" i="0" dirty="0"/>
            <a:t>In-Export execution leverages proven Oracle Data Pump technology</a:t>
          </a:r>
          <a:br>
            <a:rPr lang="en-US" sz="1200" b="0" i="0" dirty="0"/>
          </a:br>
          <a:endParaRPr lang="en-US" sz="1200" dirty="0"/>
        </a:p>
      </dgm:t>
    </dgm:pt>
    <dgm:pt modelId="{36D47259-BDD4-4C5B-B245-C969DB7A0EE3}" type="parTrans" cxnId="{6696B0FA-5DB9-4D73-82F6-766B061AC8FD}">
      <dgm:prSet/>
      <dgm:spPr/>
      <dgm:t>
        <a:bodyPr/>
        <a:lstStyle/>
        <a:p>
          <a:endParaRPr lang="en-US" sz="1200"/>
        </a:p>
      </dgm:t>
    </dgm:pt>
    <dgm:pt modelId="{58BC3B5B-DB4B-4079-9334-9125466C98FA}" type="sibTrans" cxnId="{6696B0FA-5DB9-4D73-82F6-766B061AC8FD}">
      <dgm:prSet/>
      <dgm:spPr/>
      <dgm:t>
        <a:bodyPr/>
        <a:lstStyle/>
        <a:p>
          <a:endParaRPr lang="en-US" sz="1200"/>
        </a:p>
      </dgm:t>
    </dgm:pt>
    <dgm:pt modelId="{E380AD72-474C-4F3C-A921-FF069171B983}">
      <dgm:prSet custT="1"/>
      <dgm:spPr>
        <a:solidFill>
          <a:srgbClr val="759C6C"/>
        </a:solidFill>
      </dgm:spPr>
      <dgm:t>
        <a:bodyPr/>
        <a:lstStyle/>
        <a:p>
          <a:r>
            <a:rPr lang="en-US" sz="1200" b="1" i="0" dirty="0">
              <a:solidFill>
                <a:schemeClr val="bg1"/>
              </a:solidFill>
            </a:rPr>
            <a:t>Key feature</a:t>
          </a:r>
          <a:endParaRPr lang="en-US" sz="1200" dirty="0">
            <a:solidFill>
              <a:schemeClr val="bg1"/>
            </a:solidFill>
          </a:endParaRPr>
        </a:p>
      </dgm:t>
    </dgm:pt>
    <dgm:pt modelId="{C5A36355-CAAA-448B-B082-F7A91D954829}" type="parTrans" cxnId="{9313CA53-EBDD-4B9E-B5AE-E0CC7925090B}">
      <dgm:prSet/>
      <dgm:spPr/>
      <dgm:t>
        <a:bodyPr/>
        <a:lstStyle/>
        <a:p>
          <a:endParaRPr lang="en-US" sz="1200"/>
        </a:p>
      </dgm:t>
    </dgm:pt>
    <dgm:pt modelId="{BADE44D3-15C4-43A8-A347-E4451BC24EEF}" type="sibTrans" cxnId="{9313CA53-EBDD-4B9E-B5AE-E0CC7925090B}">
      <dgm:prSet/>
      <dgm:spPr/>
      <dgm:t>
        <a:bodyPr/>
        <a:lstStyle/>
        <a:p>
          <a:endParaRPr lang="en-US" sz="1200"/>
        </a:p>
      </dgm:t>
    </dgm:pt>
    <dgm:pt modelId="{199FE45B-660F-4918-93AD-37A3ECBEED84}">
      <dgm:prSet custT="1"/>
      <dgm:spPr>
        <a:solidFill>
          <a:schemeClr val="accent6">
            <a:lumMod val="40000"/>
            <a:lumOff val="60000"/>
          </a:schemeClr>
        </a:solidFill>
      </dgm:spPr>
      <dgm:t>
        <a:bodyPr anchor="t"/>
        <a:lstStyle/>
        <a:p>
          <a:r>
            <a:rPr lang="en-US" sz="1200" b="1" i="0" dirty="0" err="1"/>
            <a:t>Subsetting</a:t>
          </a:r>
          <a:br>
            <a:rPr lang="en-US" sz="1200" b="1" i="0" dirty="0"/>
          </a:br>
          <a:endParaRPr lang="en-US" sz="1200" b="1" dirty="0"/>
        </a:p>
      </dgm:t>
    </dgm:pt>
    <dgm:pt modelId="{DF9EEB41-B056-4A36-9D67-22B23A31D428}" type="parTrans" cxnId="{58FBDFAB-345E-4702-B232-4C246D9CFC25}">
      <dgm:prSet/>
      <dgm:spPr/>
      <dgm:t>
        <a:bodyPr/>
        <a:lstStyle/>
        <a:p>
          <a:endParaRPr lang="en-US" sz="1200"/>
        </a:p>
      </dgm:t>
    </dgm:pt>
    <dgm:pt modelId="{DE145D4E-C1FA-4EE6-B47F-0CCF6FA9C070}" type="sibTrans" cxnId="{58FBDFAB-345E-4702-B232-4C246D9CFC25}">
      <dgm:prSet/>
      <dgm:spPr/>
      <dgm:t>
        <a:bodyPr/>
        <a:lstStyle/>
        <a:p>
          <a:endParaRPr lang="en-US" sz="1200"/>
        </a:p>
      </dgm:t>
    </dgm:pt>
    <dgm:pt modelId="{369E42C1-CD28-4DA3-9E95-321102C9A129}">
      <dgm:prSet custT="1"/>
      <dgm:spPr>
        <a:solidFill>
          <a:srgbClr val="759C6C"/>
        </a:solidFill>
      </dgm:spPr>
      <dgm:t>
        <a:bodyPr/>
        <a:lstStyle/>
        <a:p>
          <a:r>
            <a:rPr lang="en-US" sz="1200" b="1" i="0" dirty="0">
              <a:solidFill>
                <a:schemeClr val="bg1"/>
              </a:solidFill>
            </a:rPr>
            <a:t>Secure</a:t>
          </a:r>
          <a:endParaRPr lang="en-US" sz="1200" dirty="0">
            <a:solidFill>
              <a:schemeClr val="bg1"/>
            </a:solidFill>
          </a:endParaRPr>
        </a:p>
      </dgm:t>
    </dgm:pt>
    <dgm:pt modelId="{FEEA2C8E-36C1-489B-A520-7B00C53FC9D0}" type="parTrans" cxnId="{E7C9AF11-11AC-4BFE-9B43-A09D2EF34B0A}">
      <dgm:prSet/>
      <dgm:spPr/>
      <dgm:t>
        <a:bodyPr/>
        <a:lstStyle/>
        <a:p>
          <a:endParaRPr lang="en-US" sz="1200"/>
        </a:p>
      </dgm:t>
    </dgm:pt>
    <dgm:pt modelId="{320ADF7A-FC9F-4665-825A-921AD8728FC8}" type="sibTrans" cxnId="{E7C9AF11-11AC-4BFE-9B43-A09D2EF34B0A}">
      <dgm:prSet/>
      <dgm:spPr/>
      <dgm:t>
        <a:bodyPr/>
        <a:lstStyle/>
        <a:p>
          <a:endParaRPr lang="en-US" sz="1200"/>
        </a:p>
      </dgm:t>
    </dgm:pt>
    <dgm:pt modelId="{3437B88E-415B-4F17-BE03-B8CD7D2A9A16}">
      <dgm:prSet custT="1"/>
      <dgm:spPr>
        <a:solidFill>
          <a:srgbClr val="759C6C"/>
        </a:solidFill>
      </dgm:spPr>
      <dgm:t>
        <a:bodyPr/>
        <a:lstStyle/>
        <a:p>
          <a:r>
            <a:rPr lang="en-US" sz="1200" b="1" i="0" dirty="0">
              <a:solidFill>
                <a:schemeClr val="bg1"/>
              </a:solidFill>
            </a:rPr>
            <a:t>Hybrid cloud management</a:t>
          </a:r>
          <a:endParaRPr lang="en-US" sz="1200" dirty="0">
            <a:solidFill>
              <a:schemeClr val="bg1"/>
            </a:solidFill>
          </a:endParaRPr>
        </a:p>
      </dgm:t>
    </dgm:pt>
    <dgm:pt modelId="{D0F7B20E-8CFB-49E6-BD61-A93F155236DE}" type="parTrans" cxnId="{34EFD47E-95C9-4055-AFEA-6A4E527FD563}">
      <dgm:prSet/>
      <dgm:spPr/>
      <dgm:t>
        <a:bodyPr/>
        <a:lstStyle/>
        <a:p>
          <a:endParaRPr lang="en-US" sz="1200"/>
        </a:p>
      </dgm:t>
    </dgm:pt>
    <dgm:pt modelId="{E8B0BCC0-5D60-4211-B784-B7FD8A67ABD9}" type="sibTrans" cxnId="{34EFD47E-95C9-4055-AFEA-6A4E527FD563}">
      <dgm:prSet/>
      <dgm:spPr/>
      <dgm:t>
        <a:bodyPr/>
        <a:lstStyle/>
        <a:p>
          <a:endParaRPr lang="en-US" sz="1200"/>
        </a:p>
      </dgm:t>
    </dgm:pt>
    <dgm:pt modelId="{68DFD4EE-9519-4FB6-9727-3A29EEDAC522}">
      <dgm:prSet custT="1"/>
      <dgm:spPr>
        <a:solidFill>
          <a:schemeClr val="accent6">
            <a:lumMod val="40000"/>
            <a:lumOff val="60000"/>
          </a:schemeClr>
        </a:solidFill>
      </dgm:spPr>
      <dgm:t>
        <a:bodyPr anchor="t"/>
        <a:lstStyle/>
        <a:p>
          <a:r>
            <a:rPr lang="en-US" sz="1200" b="0" i="0" dirty="0"/>
            <a:t>Centralized and unified management</a:t>
          </a:r>
          <a:br>
            <a:rPr lang="en-US" sz="1200" b="0" i="0" dirty="0"/>
          </a:br>
          <a:endParaRPr lang="en-US" sz="1200" dirty="0"/>
        </a:p>
      </dgm:t>
    </dgm:pt>
    <dgm:pt modelId="{5F972435-ECE5-485E-AEF7-23D71151D231}" type="parTrans" cxnId="{FCE4FD80-9C8B-48AC-856D-570339D317B7}">
      <dgm:prSet/>
      <dgm:spPr/>
      <dgm:t>
        <a:bodyPr/>
        <a:lstStyle/>
        <a:p>
          <a:endParaRPr lang="en-US" sz="1200"/>
        </a:p>
      </dgm:t>
    </dgm:pt>
    <dgm:pt modelId="{C5276EE3-2CB7-4CF0-A277-9BE313053378}" type="sibTrans" cxnId="{FCE4FD80-9C8B-48AC-856D-570339D317B7}">
      <dgm:prSet/>
      <dgm:spPr/>
      <dgm:t>
        <a:bodyPr/>
        <a:lstStyle/>
        <a:p>
          <a:endParaRPr lang="en-US" sz="1200"/>
        </a:p>
      </dgm:t>
    </dgm:pt>
    <dgm:pt modelId="{01E9B229-7CA3-45CF-93FC-C91599A98721}">
      <dgm:prSet custT="1"/>
      <dgm:spPr>
        <a:solidFill>
          <a:srgbClr val="759C6C"/>
        </a:solidFill>
      </dgm:spPr>
      <dgm:t>
        <a:bodyPr/>
        <a:lstStyle/>
        <a:p>
          <a:r>
            <a:rPr lang="en-US" sz="1200" b="1" i="0" dirty="0">
              <a:solidFill>
                <a:schemeClr val="bg1"/>
              </a:solidFill>
            </a:rPr>
            <a:t>Integration with</a:t>
          </a:r>
          <a:br>
            <a:rPr lang="en-US" sz="1200" b="1" i="0" dirty="0">
              <a:solidFill>
                <a:schemeClr val="bg1"/>
              </a:solidFill>
            </a:rPr>
          </a:br>
          <a:r>
            <a:rPr lang="en-US" sz="1200" b="1" i="0" dirty="0">
              <a:solidFill>
                <a:schemeClr val="bg1"/>
              </a:solidFill>
            </a:rPr>
            <a:t>Oracle Eco System</a:t>
          </a:r>
          <a:endParaRPr lang="en-US" sz="1200" dirty="0">
            <a:solidFill>
              <a:schemeClr val="bg1"/>
            </a:solidFill>
          </a:endParaRPr>
        </a:p>
      </dgm:t>
    </dgm:pt>
    <dgm:pt modelId="{4CDBE4A2-2D34-425F-8F6E-2440DCB70DAC}" type="parTrans" cxnId="{343868F4-D375-4FF5-ADED-068F7E494ABD}">
      <dgm:prSet/>
      <dgm:spPr/>
      <dgm:t>
        <a:bodyPr/>
        <a:lstStyle/>
        <a:p>
          <a:endParaRPr lang="en-US" sz="1200"/>
        </a:p>
      </dgm:t>
    </dgm:pt>
    <dgm:pt modelId="{47C39AC0-807F-4236-9A91-E9338C133680}" type="sibTrans" cxnId="{343868F4-D375-4FF5-ADED-068F7E494ABD}">
      <dgm:prSet/>
      <dgm:spPr/>
      <dgm:t>
        <a:bodyPr/>
        <a:lstStyle/>
        <a:p>
          <a:endParaRPr lang="en-US" sz="1200"/>
        </a:p>
      </dgm:t>
    </dgm:pt>
    <dgm:pt modelId="{C32CBE86-B146-43F3-B1A5-FB97584851DC}">
      <dgm:prSet custT="1"/>
      <dgm:spPr>
        <a:solidFill>
          <a:schemeClr val="accent6">
            <a:lumMod val="40000"/>
            <a:lumOff val="60000"/>
          </a:schemeClr>
        </a:solidFill>
      </dgm:spPr>
      <dgm:t>
        <a:bodyPr tIns="252000" anchor="ctr" anchorCtr="0"/>
        <a:lstStyle/>
        <a:p>
          <a:r>
            <a:rPr lang="en-US" sz="1200" b="0" i="0" dirty="0"/>
            <a:t>Mask during clones, snap clones, PDB clones to cloud, RAT, ODI, encryption, compression, EBS, templates …</a:t>
          </a:r>
          <a:br>
            <a:rPr lang="en-US" sz="1200" b="0" i="0" dirty="0"/>
          </a:br>
          <a:endParaRPr lang="en-US" sz="1200" dirty="0"/>
        </a:p>
      </dgm:t>
    </dgm:pt>
    <dgm:pt modelId="{3B86D8B8-FE43-4FE3-83F1-1A695298631E}" type="parTrans" cxnId="{3D7FD3C6-55FA-4B61-81F6-BC617C8601D4}">
      <dgm:prSet/>
      <dgm:spPr/>
      <dgm:t>
        <a:bodyPr/>
        <a:lstStyle/>
        <a:p>
          <a:endParaRPr lang="en-US" sz="1200"/>
        </a:p>
      </dgm:t>
    </dgm:pt>
    <dgm:pt modelId="{487F78AA-81A4-4882-8E0D-E4B44BFD29DD}" type="sibTrans" cxnId="{3D7FD3C6-55FA-4B61-81F6-BC617C8601D4}">
      <dgm:prSet/>
      <dgm:spPr/>
      <dgm:t>
        <a:bodyPr/>
        <a:lstStyle/>
        <a:p>
          <a:endParaRPr lang="en-US" sz="1200"/>
        </a:p>
      </dgm:t>
    </dgm:pt>
    <dgm:pt modelId="{1525064A-D552-4C14-BB0D-7939870094D3}">
      <dgm:prSet custT="1"/>
      <dgm:spPr>
        <a:solidFill>
          <a:srgbClr val="759C6C"/>
        </a:solidFill>
      </dgm:spPr>
      <dgm:t>
        <a:bodyPr/>
        <a:lstStyle/>
        <a:p>
          <a:r>
            <a:rPr lang="en-US" sz="1200" b="1" i="0" dirty="0">
              <a:solidFill>
                <a:schemeClr val="bg1"/>
              </a:solidFill>
            </a:rPr>
            <a:t>Strategic</a:t>
          </a:r>
          <a:endParaRPr lang="en-US" sz="1200" dirty="0">
            <a:solidFill>
              <a:schemeClr val="bg1"/>
            </a:solidFill>
          </a:endParaRPr>
        </a:p>
      </dgm:t>
    </dgm:pt>
    <dgm:pt modelId="{78C8DB38-4FEC-4437-AF4F-9E53EB63CDCE}" type="parTrans" cxnId="{D9017265-4D4F-4E17-99AD-85B210855552}">
      <dgm:prSet/>
      <dgm:spPr/>
      <dgm:t>
        <a:bodyPr/>
        <a:lstStyle/>
        <a:p>
          <a:endParaRPr lang="en-US" sz="1200"/>
        </a:p>
      </dgm:t>
    </dgm:pt>
    <dgm:pt modelId="{CC1B3129-5F09-4680-88FF-24E379D39A66}" type="sibTrans" cxnId="{D9017265-4D4F-4E17-99AD-85B210855552}">
      <dgm:prSet/>
      <dgm:spPr/>
      <dgm:t>
        <a:bodyPr/>
        <a:lstStyle/>
        <a:p>
          <a:endParaRPr lang="en-US" sz="1200"/>
        </a:p>
      </dgm:t>
    </dgm:pt>
    <dgm:pt modelId="{2B219D81-0FB1-47BE-9935-62F854D8799B}">
      <dgm:prSet custT="1"/>
      <dgm:spPr>
        <a:solidFill>
          <a:schemeClr val="accent6">
            <a:lumMod val="40000"/>
            <a:lumOff val="60000"/>
          </a:schemeClr>
        </a:solidFill>
      </dgm:spPr>
      <dgm:t>
        <a:bodyPr anchor="t"/>
        <a:lstStyle/>
        <a:p>
          <a:r>
            <a:rPr lang="en-US" sz="1200" b="0" i="0" dirty="0"/>
            <a:t>Comprehensive defense-in-depth and </a:t>
          </a:r>
          <a:r>
            <a:rPr lang="en-US" sz="1200" b="1" i="0" dirty="0"/>
            <a:t>compliance strategies</a:t>
          </a:r>
          <a:endParaRPr lang="en-US" sz="1200" b="1" dirty="0"/>
        </a:p>
      </dgm:t>
    </dgm:pt>
    <dgm:pt modelId="{1A941D51-1173-4F45-98EB-36DB6791527E}" type="parTrans" cxnId="{C4E6D79C-E5C3-4222-BCA2-10D18B6E2B1B}">
      <dgm:prSet/>
      <dgm:spPr/>
      <dgm:t>
        <a:bodyPr/>
        <a:lstStyle/>
        <a:p>
          <a:endParaRPr lang="en-US" sz="1200"/>
        </a:p>
      </dgm:t>
    </dgm:pt>
    <dgm:pt modelId="{87B1602C-5DEF-49DF-B188-DF0773A1C2F3}" type="sibTrans" cxnId="{C4E6D79C-E5C3-4222-BCA2-10D18B6E2B1B}">
      <dgm:prSet/>
      <dgm:spPr/>
      <dgm:t>
        <a:bodyPr/>
        <a:lstStyle/>
        <a:p>
          <a:endParaRPr lang="en-US" sz="1200"/>
        </a:p>
      </dgm:t>
    </dgm:pt>
    <dgm:pt modelId="{1D2D6ED6-2344-444D-906C-7E0B957B937A}">
      <dgm:prSet custT="1"/>
      <dgm:spPr>
        <a:solidFill>
          <a:schemeClr val="accent6">
            <a:lumMod val="40000"/>
            <a:lumOff val="60000"/>
          </a:schemeClr>
        </a:solidFill>
      </dgm:spPr>
      <dgm:t>
        <a:bodyPr tIns="288000" anchor="ctr" anchorCtr="0"/>
        <a:lstStyle/>
        <a:p>
          <a:r>
            <a:rPr lang="en-US" sz="1200" b="1" i="0" kern="1200" dirty="0">
              <a:solidFill>
                <a:srgbClr val="312D2A">
                  <a:hueOff val="0"/>
                  <a:satOff val="0"/>
                  <a:lumOff val="0"/>
                  <a:alphaOff val="0"/>
                </a:srgbClr>
              </a:solidFill>
              <a:latin typeface="Oracle Sans Tab"/>
              <a:ea typeface="+mn-ea"/>
              <a:cs typeface="+mn-cs"/>
            </a:rPr>
            <a:t>In-Export</a:t>
          </a:r>
          <a:r>
            <a:rPr lang="en-US" sz="1200" b="0" i="0" kern="1200" dirty="0">
              <a:solidFill>
                <a:srgbClr val="312D2A">
                  <a:hueOff val="0"/>
                  <a:satOff val="0"/>
                  <a:lumOff val="0"/>
                  <a:alphaOff val="0"/>
                </a:srgbClr>
              </a:solidFill>
              <a:latin typeface="Oracle Sans Tab"/>
              <a:ea typeface="+mn-ea"/>
              <a:cs typeface="+mn-cs"/>
            </a:rPr>
            <a:t> masking and </a:t>
          </a:r>
          <a:r>
            <a:rPr lang="en-US" sz="1200" b="0" i="0" kern="1200" dirty="0" err="1">
              <a:solidFill>
                <a:srgbClr val="312D2A">
                  <a:hueOff val="0"/>
                  <a:satOff val="0"/>
                  <a:lumOff val="0"/>
                  <a:alphaOff val="0"/>
                </a:srgbClr>
              </a:solidFill>
              <a:latin typeface="Oracle Sans Tab"/>
              <a:ea typeface="+mn-ea"/>
              <a:cs typeface="+mn-cs"/>
            </a:rPr>
            <a:t>subsetting</a:t>
          </a:r>
          <a:endParaRPr lang="en-US" sz="1200" b="0" i="0" kern="1200" dirty="0">
            <a:solidFill>
              <a:srgbClr val="312D2A">
                <a:hueOff val="0"/>
                <a:satOff val="0"/>
                <a:lumOff val="0"/>
                <a:alphaOff val="0"/>
              </a:srgbClr>
            </a:solidFill>
            <a:latin typeface="Oracle Sans Tab"/>
            <a:ea typeface="+mn-ea"/>
            <a:cs typeface="+mn-cs"/>
          </a:endParaRPr>
        </a:p>
      </dgm:t>
    </dgm:pt>
    <dgm:pt modelId="{C2113361-BFDE-409C-99CC-469F1FDA24DE}" type="sibTrans" cxnId="{6D8D6E02-CC41-4E6F-81D2-DE4BFFB5075F}">
      <dgm:prSet/>
      <dgm:spPr/>
      <dgm:t>
        <a:bodyPr/>
        <a:lstStyle/>
        <a:p>
          <a:endParaRPr lang="en-US" sz="1200"/>
        </a:p>
      </dgm:t>
    </dgm:pt>
    <dgm:pt modelId="{C67148B2-26C4-49BD-8E1A-56D4CF541412}" type="parTrans" cxnId="{6D8D6E02-CC41-4E6F-81D2-DE4BFFB5075F}">
      <dgm:prSet/>
      <dgm:spPr/>
      <dgm:t>
        <a:bodyPr/>
        <a:lstStyle/>
        <a:p>
          <a:endParaRPr lang="en-US" sz="1200"/>
        </a:p>
      </dgm:t>
    </dgm:pt>
    <dgm:pt modelId="{8E99931B-5D90-4D38-A8C6-75B9C6C0C821}">
      <dgm:prSet custT="1"/>
      <dgm:spPr>
        <a:solidFill>
          <a:schemeClr val="accent6">
            <a:lumMod val="40000"/>
            <a:lumOff val="60000"/>
          </a:schemeClr>
        </a:solidFill>
      </dgm:spPr>
      <dgm:t>
        <a:bodyPr tIns="288000" anchor="ctr" anchorCtr="0"/>
        <a:lstStyle/>
        <a:p>
          <a:r>
            <a:rPr lang="en-US" sz="1200" b="0" i="0" kern="1200" dirty="0"/>
            <a:t>Sensitive data is sanitized on-the-fly while extracting the data from database</a:t>
          </a:r>
          <a:br>
            <a:rPr lang="en-US" sz="1200" b="0" i="0" kern="1200" dirty="0"/>
          </a:br>
          <a:endParaRPr lang="en-US" sz="1200" kern="1200" dirty="0"/>
        </a:p>
      </dgm:t>
    </dgm:pt>
    <dgm:pt modelId="{5A480B4E-1E87-4759-9CE6-961F8C188A50}" type="sibTrans" cxnId="{C00A7A7D-8B17-49DE-99B2-6D859B833F69}">
      <dgm:prSet/>
      <dgm:spPr/>
      <dgm:t>
        <a:bodyPr/>
        <a:lstStyle/>
        <a:p>
          <a:endParaRPr lang="fr-FR" sz="1200"/>
        </a:p>
      </dgm:t>
    </dgm:pt>
    <dgm:pt modelId="{995592F5-D671-4110-840A-83CE82A07F4F}" type="parTrans" cxnId="{C00A7A7D-8B17-49DE-99B2-6D859B833F69}">
      <dgm:prSet/>
      <dgm:spPr/>
      <dgm:t>
        <a:bodyPr/>
        <a:lstStyle/>
        <a:p>
          <a:endParaRPr lang="fr-FR" sz="1200"/>
        </a:p>
      </dgm:t>
    </dgm:pt>
    <dgm:pt modelId="{0CAED4DF-14B6-4264-BAEC-EA1D5FC8D813}" type="pres">
      <dgm:prSet presAssocID="{783AE7CE-646C-493B-B877-5135F8D7A7D5}" presName="Name0" presStyleCnt="0">
        <dgm:presLayoutVars>
          <dgm:dir/>
          <dgm:animLvl val="lvl"/>
          <dgm:resizeHandles val="exact"/>
        </dgm:presLayoutVars>
      </dgm:prSet>
      <dgm:spPr/>
    </dgm:pt>
    <dgm:pt modelId="{20E70D28-75F6-40C0-834E-14EE6346E77D}" type="pres">
      <dgm:prSet presAssocID="{61E444B6-1C45-49BB-AA0E-7BD0F67792EB}" presName="linNode" presStyleCnt="0"/>
      <dgm:spPr/>
    </dgm:pt>
    <dgm:pt modelId="{9BE65EA8-2B85-49B7-938A-67BA7CD8D5F8}" type="pres">
      <dgm:prSet presAssocID="{61E444B6-1C45-49BB-AA0E-7BD0F67792EB}" presName="parentText" presStyleLbl="node1" presStyleIdx="0" presStyleCnt="7">
        <dgm:presLayoutVars>
          <dgm:chMax val="1"/>
          <dgm:bulletEnabled val="1"/>
        </dgm:presLayoutVars>
      </dgm:prSet>
      <dgm:spPr/>
    </dgm:pt>
    <dgm:pt modelId="{8634B220-FACF-42B2-99C2-7630367FF0BF}" type="pres">
      <dgm:prSet presAssocID="{61E444B6-1C45-49BB-AA0E-7BD0F67792EB}" presName="descendantText" presStyleLbl="alignAccFollowNode1" presStyleIdx="0" presStyleCnt="7" custScaleY="103903">
        <dgm:presLayoutVars>
          <dgm:bulletEnabled val="1"/>
        </dgm:presLayoutVars>
      </dgm:prSet>
      <dgm:spPr/>
    </dgm:pt>
    <dgm:pt modelId="{E53BFBAD-81B5-4846-B41E-75CF228BCACD}" type="pres">
      <dgm:prSet presAssocID="{BDB9A4C8-2AB9-42A5-82E9-EBF3B6EF6B2A}" presName="sp" presStyleCnt="0"/>
      <dgm:spPr/>
    </dgm:pt>
    <dgm:pt modelId="{5F818EBC-1857-4329-B349-E38DC3A0CC50}" type="pres">
      <dgm:prSet presAssocID="{7672D87E-2F12-4ED5-B420-714450844B19}" presName="linNode" presStyleCnt="0"/>
      <dgm:spPr/>
    </dgm:pt>
    <dgm:pt modelId="{2D5436B6-3BB8-45EB-88D1-B9622E35809E}" type="pres">
      <dgm:prSet presAssocID="{7672D87E-2F12-4ED5-B420-714450844B19}" presName="parentText" presStyleLbl="node1" presStyleIdx="1" presStyleCnt="7">
        <dgm:presLayoutVars>
          <dgm:chMax val="1"/>
          <dgm:bulletEnabled val="1"/>
        </dgm:presLayoutVars>
      </dgm:prSet>
      <dgm:spPr/>
    </dgm:pt>
    <dgm:pt modelId="{57977A0D-5511-4670-A5EB-3A91B3BDC729}" type="pres">
      <dgm:prSet presAssocID="{7672D87E-2F12-4ED5-B420-714450844B19}" presName="descendantText" presStyleLbl="alignAccFollowNode1" presStyleIdx="1" presStyleCnt="7" custScaleY="121201">
        <dgm:presLayoutVars>
          <dgm:bulletEnabled val="1"/>
        </dgm:presLayoutVars>
      </dgm:prSet>
      <dgm:spPr/>
    </dgm:pt>
    <dgm:pt modelId="{A3F9936D-9731-48D6-AA84-6C1DA78BCD43}" type="pres">
      <dgm:prSet presAssocID="{A2FB6EC4-474D-473D-879A-F952C5270C99}" presName="sp" presStyleCnt="0"/>
      <dgm:spPr/>
    </dgm:pt>
    <dgm:pt modelId="{7921AECD-2B92-487F-92B5-6E808891F982}" type="pres">
      <dgm:prSet presAssocID="{E380AD72-474C-4F3C-A921-FF069171B983}" presName="linNode" presStyleCnt="0"/>
      <dgm:spPr/>
    </dgm:pt>
    <dgm:pt modelId="{017D907B-37A6-4077-B9B3-632D5A335AEE}" type="pres">
      <dgm:prSet presAssocID="{E380AD72-474C-4F3C-A921-FF069171B983}" presName="parentText" presStyleLbl="node1" presStyleIdx="2" presStyleCnt="7">
        <dgm:presLayoutVars>
          <dgm:chMax val="1"/>
          <dgm:bulletEnabled val="1"/>
        </dgm:presLayoutVars>
      </dgm:prSet>
      <dgm:spPr/>
    </dgm:pt>
    <dgm:pt modelId="{B3074C2B-66BE-4D2F-83F2-FD622FAAA3BE}" type="pres">
      <dgm:prSet presAssocID="{E380AD72-474C-4F3C-A921-FF069171B983}" presName="descendantText" presStyleLbl="alignAccFollowNode1" presStyleIdx="2" presStyleCnt="7">
        <dgm:presLayoutVars>
          <dgm:bulletEnabled val="1"/>
        </dgm:presLayoutVars>
      </dgm:prSet>
      <dgm:spPr/>
    </dgm:pt>
    <dgm:pt modelId="{1F452C4E-6CFC-4454-AEA9-C9A55F7406B1}" type="pres">
      <dgm:prSet presAssocID="{BADE44D3-15C4-43A8-A347-E4451BC24EEF}" presName="sp" presStyleCnt="0"/>
      <dgm:spPr/>
    </dgm:pt>
    <dgm:pt modelId="{4BA42921-17FB-4248-AFA2-82725094505C}" type="pres">
      <dgm:prSet presAssocID="{369E42C1-CD28-4DA3-9E95-321102C9A129}" presName="linNode" presStyleCnt="0"/>
      <dgm:spPr/>
    </dgm:pt>
    <dgm:pt modelId="{162D2D8B-6017-429C-B400-F4C863C14492}" type="pres">
      <dgm:prSet presAssocID="{369E42C1-CD28-4DA3-9E95-321102C9A129}" presName="parentText" presStyleLbl="node1" presStyleIdx="3" presStyleCnt="7">
        <dgm:presLayoutVars>
          <dgm:chMax val="1"/>
          <dgm:bulletEnabled val="1"/>
        </dgm:presLayoutVars>
      </dgm:prSet>
      <dgm:spPr/>
    </dgm:pt>
    <dgm:pt modelId="{FFDFC419-A693-465C-9C17-BBCD8E12596B}" type="pres">
      <dgm:prSet presAssocID="{369E42C1-CD28-4DA3-9E95-321102C9A129}" presName="descendantText" presStyleLbl="alignAccFollowNode1" presStyleIdx="3" presStyleCnt="7" custScaleY="110456">
        <dgm:presLayoutVars>
          <dgm:bulletEnabled val="1"/>
        </dgm:presLayoutVars>
      </dgm:prSet>
      <dgm:spPr/>
    </dgm:pt>
    <dgm:pt modelId="{A4AB126B-9FD0-4A31-A9F0-61AE34CD3226}" type="pres">
      <dgm:prSet presAssocID="{320ADF7A-FC9F-4665-825A-921AD8728FC8}" presName="sp" presStyleCnt="0"/>
      <dgm:spPr/>
    </dgm:pt>
    <dgm:pt modelId="{3BCC9EC7-4AE6-4807-BBDB-DC113FBD1D14}" type="pres">
      <dgm:prSet presAssocID="{3437B88E-415B-4F17-BE03-B8CD7D2A9A16}" presName="linNode" presStyleCnt="0"/>
      <dgm:spPr/>
    </dgm:pt>
    <dgm:pt modelId="{033786A1-2EEA-4605-8E18-8D4857941D1A}" type="pres">
      <dgm:prSet presAssocID="{3437B88E-415B-4F17-BE03-B8CD7D2A9A16}" presName="parentText" presStyleLbl="node1" presStyleIdx="4" presStyleCnt="7">
        <dgm:presLayoutVars>
          <dgm:chMax val="1"/>
          <dgm:bulletEnabled val="1"/>
        </dgm:presLayoutVars>
      </dgm:prSet>
      <dgm:spPr/>
    </dgm:pt>
    <dgm:pt modelId="{9893EC20-81DB-43D5-B8F8-4017F4701111}" type="pres">
      <dgm:prSet presAssocID="{3437B88E-415B-4F17-BE03-B8CD7D2A9A16}" presName="descendantText" presStyleLbl="alignAccFollowNode1" presStyleIdx="4" presStyleCnt="7">
        <dgm:presLayoutVars>
          <dgm:bulletEnabled val="1"/>
        </dgm:presLayoutVars>
      </dgm:prSet>
      <dgm:spPr/>
    </dgm:pt>
    <dgm:pt modelId="{2B21C4D9-14A9-49BA-BB4F-43985F3E013A}" type="pres">
      <dgm:prSet presAssocID="{E8B0BCC0-5D60-4211-B784-B7FD8A67ABD9}" presName="sp" presStyleCnt="0"/>
      <dgm:spPr/>
    </dgm:pt>
    <dgm:pt modelId="{88B7F637-7ABD-447D-8477-9753D531C27E}" type="pres">
      <dgm:prSet presAssocID="{01E9B229-7CA3-45CF-93FC-C91599A98721}" presName="linNode" presStyleCnt="0"/>
      <dgm:spPr/>
    </dgm:pt>
    <dgm:pt modelId="{FFA74500-D018-4211-A346-86EC2EFAE380}" type="pres">
      <dgm:prSet presAssocID="{01E9B229-7CA3-45CF-93FC-C91599A98721}" presName="parentText" presStyleLbl="node1" presStyleIdx="5" presStyleCnt="7">
        <dgm:presLayoutVars>
          <dgm:chMax val="1"/>
          <dgm:bulletEnabled val="1"/>
        </dgm:presLayoutVars>
      </dgm:prSet>
      <dgm:spPr/>
    </dgm:pt>
    <dgm:pt modelId="{F3E1DF3E-5DE4-4FCD-B70F-F5371F7AB0BB}" type="pres">
      <dgm:prSet presAssocID="{01E9B229-7CA3-45CF-93FC-C91599A98721}" presName="descendantText" presStyleLbl="alignAccFollowNode1" presStyleIdx="5" presStyleCnt="7">
        <dgm:presLayoutVars>
          <dgm:bulletEnabled val="1"/>
        </dgm:presLayoutVars>
      </dgm:prSet>
      <dgm:spPr/>
    </dgm:pt>
    <dgm:pt modelId="{11157A16-9868-4467-82ED-3B6CEC021F0E}" type="pres">
      <dgm:prSet presAssocID="{47C39AC0-807F-4236-9A91-E9338C133680}" presName="sp" presStyleCnt="0"/>
      <dgm:spPr/>
    </dgm:pt>
    <dgm:pt modelId="{FED18BA8-EA25-4342-9974-761C1527E2A6}" type="pres">
      <dgm:prSet presAssocID="{1525064A-D552-4C14-BB0D-7939870094D3}" presName="linNode" presStyleCnt="0"/>
      <dgm:spPr/>
    </dgm:pt>
    <dgm:pt modelId="{A6B2F82F-8B5E-4ABA-A083-0027D7A324BD}" type="pres">
      <dgm:prSet presAssocID="{1525064A-D552-4C14-BB0D-7939870094D3}" presName="parentText" presStyleLbl="node1" presStyleIdx="6" presStyleCnt="7">
        <dgm:presLayoutVars>
          <dgm:chMax val="1"/>
          <dgm:bulletEnabled val="1"/>
        </dgm:presLayoutVars>
      </dgm:prSet>
      <dgm:spPr/>
    </dgm:pt>
    <dgm:pt modelId="{2CE5E453-2E02-428D-A0D4-0C7EB243E451}" type="pres">
      <dgm:prSet presAssocID="{1525064A-D552-4C14-BB0D-7939870094D3}" presName="descendantText" presStyleLbl="alignAccFollowNode1" presStyleIdx="6" presStyleCnt="7">
        <dgm:presLayoutVars>
          <dgm:bulletEnabled val="1"/>
        </dgm:presLayoutVars>
      </dgm:prSet>
      <dgm:spPr/>
    </dgm:pt>
  </dgm:ptLst>
  <dgm:cxnLst>
    <dgm:cxn modelId="{6D8D6E02-CC41-4E6F-81D2-DE4BFFB5075F}" srcId="{369E42C1-CD28-4DA3-9E95-321102C9A129}" destId="{1D2D6ED6-2344-444D-906C-7E0B957B937A}" srcOrd="0" destOrd="0" parTransId="{C67148B2-26C4-49BD-8E1A-56D4CF541412}" sibTransId="{C2113361-BFDE-409C-99CC-469F1FDA24DE}"/>
    <dgm:cxn modelId="{6BC38507-BAAD-4FD5-810D-C449AE56F1E9}" type="presOf" srcId="{BA73036F-7FE3-407D-B6E8-55B52054C081}" destId="{8634B220-FACF-42B2-99C2-7630367FF0BF}" srcOrd="0" destOrd="0" presId="urn:microsoft.com/office/officeart/2005/8/layout/vList5"/>
    <dgm:cxn modelId="{DA2F500A-A158-4AE4-B76E-2CB0A1D13766}" type="presOf" srcId="{369E42C1-CD28-4DA3-9E95-321102C9A129}" destId="{162D2D8B-6017-429C-B400-F4C863C14492}" srcOrd="0" destOrd="0" presId="urn:microsoft.com/office/officeart/2005/8/layout/vList5"/>
    <dgm:cxn modelId="{E523BD0F-05E8-4FBE-883D-F71B7A08B11C}" srcId="{783AE7CE-646C-493B-B877-5135F8D7A7D5}" destId="{61E444B6-1C45-49BB-AA0E-7BD0F67792EB}" srcOrd="0" destOrd="0" parTransId="{B1845FDF-918A-4342-8F70-B6BF3D4FD484}" sibTransId="{BDB9A4C8-2AB9-42A5-82E9-EBF3B6EF6B2A}"/>
    <dgm:cxn modelId="{E7C9AF11-11AC-4BFE-9B43-A09D2EF34B0A}" srcId="{783AE7CE-646C-493B-B877-5135F8D7A7D5}" destId="{369E42C1-CD28-4DA3-9E95-321102C9A129}" srcOrd="3" destOrd="0" parTransId="{FEEA2C8E-36C1-489B-A520-7B00C53FC9D0}" sibTransId="{320ADF7A-FC9F-4665-825A-921AD8728FC8}"/>
    <dgm:cxn modelId="{75E37828-C852-43CC-B219-71E951475B16}" type="presOf" srcId="{1D2D6ED6-2344-444D-906C-7E0B957B937A}" destId="{FFDFC419-A693-465C-9C17-BBCD8E12596B}" srcOrd="0" destOrd="0" presId="urn:microsoft.com/office/officeart/2005/8/layout/vList5"/>
    <dgm:cxn modelId="{1421D629-DD24-45B1-9C5B-FB58C5F348D1}" srcId="{783AE7CE-646C-493B-B877-5135F8D7A7D5}" destId="{7672D87E-2F12-4ED5-B420-714450844B19}" srcOrd="1" destOrd="0" parTransId="{F651A8D5-9641-4672-84BB-61BA23CDF2F0}" sibTransId="{A2FB6EC4-474D-473D-879A-F952C5270C99}"/>
    <dgm:cxn modelId="{CE442E3F-1940-4292-A0DA-356F6CD25C89}" type="presOf" srcId="{01E9B229-7CA3-45CF-93FC-C91599A98721}" destId="{FFA74500-D018-4211-A346-86EC2EFAE380}" srcOrd="0" destOrd="0" presId="urn:microsoft.com/office/officeart/2005/8/layout/vList5"/>
    <dgm:cxn modelId="{9E8D2F5B-AE5E-4283-ADE5-8DD7DE2A187C}" type="presOf" srcId="{7672D87E-2F12-4ED5-B420-714450844B19}" destId="{2D5436B6-3BB8-45EB-88D1-B9622E35809E}" srcOrd="0" destOrd="0" presId="urn:microsoft.com/office/officeart/2005/8/layout/vList5"/>
    <dgm:cxn modelId="{57E1E65F-5719-4E5B-BB4E-8BA9F03DEAA8}" type="presOf" srcId="{C32CBE86-B146-43F3-B1A5-FB97584851DC}" destId="{F3E1DF3E-5DE4-4FCD-B70F-F5371F7AB0BB}" srcOrd="0" destOrd="0" presId="urn:microsoft.com/office/officeart/2005/8/layout/vList5"/>
    <dgm:cxn modelId="{D9017265-4D4F-4E17-99AD-85B210855552}" srcId="{783AE7CE-646C-493B-B877-5135F8D7A7D5}" destId="{1525064A-D552-4C14-BB0D-7939870094D3}" srcOrd="6" destOrd="0" parTransId="{78C8DB38-4FEC-4437-AF4F-9E53EB63CDCE}" sibTransId="{CC1B3129-5F09-4680-88FF-24E379D39A66}"/>
    <dgm:cxn modelId="{06A1A64A-8956-4F3A-B042-D00D163C42B2}" type="presOf" srcId="{FEDFA146-D5D9-4D7D-AAC3-87111353A6C4}" destId="{57977A0D-5511-4670-A5EB-3A91B3BDC729}" srcOrd="0" destOrd="1" presId="urn:microsoft.com/office/officeart/2005/8/layout/vList5"/>
    <dgm:cxn modelId="{9313CA53-EBDD-4B9E-B5AE-E0CC7925090B}" srcId="{783AE7CE-646C-493B-B877-5135F8D7A7D5}" destId="{E380AD72-474C-4F3C-A921-FF069171B983}" srcOrd="2" destOrd="0" parTransId="{C5A36355-CAAA-448B-B082-F7A91D954829}" sibTransId="{BADE44D3-15C4-43A8-A347-E4451BC24EEF}"/>
    <dgm:cxn modelId="{9A0C3A74-094F-46FE-945E-A8739CE016DA}" type="presOf" srcId="{1525064A-D552-4C14-BB0D-7939870094D3}" destId="{A6B2F82F-8B5E-4ABA-A083-0027D7A324BD}" srcOrd="0" destOrd="0" presId="urn:microsoft.com/office/officeart/2005/8/layout/vList5"/>
    <dgm:cxn modelId="{C00A7A7D-8B17-49DE-99B2-6D859B833F69}" srcId="{369E42C1-CD28-4DA3-9E95-321102C9A129}" destId="{8E99931B-5D90-4D38-A8C6-75B9C6C0C821}" srcOrd="1" destOrd="0" parTransId="{995592F5-D671-4110-840A-83CE82A07F4F}" sibTransId="{5A480B4E-1E87-4759-9CE6-961F8C188A50}"/>
    <dgm:cxn modelId="{34EFD47E-95C9-4055-AFEA-6A4E527FD563}" srcId="{783AE7CE-646C-493B-B877-5135F8D7A7D5}" destId="{3437B88E-415B-4F17-BE03-B8CD7D2A9A16}" srcOrd="4" destOrd="0" parTransId="{D0F7B20E-8CFB-49E6-BD61-A93F155236DE}" sibTransId="{E8B0BCC0-5D60-4211-B784-B7FD8A67ABD9}"/>
    <dgm:cxn modelId="{FCE4FD80-9C8B-48AC-856D-570339D317B7}" srcId="{3437B88E-415B-4F17-BE03-B8CD7D2A9A16}" destId="{68DFD4EE-9519-4FB6-9727-3A29EEDAC522}" srcOrd="0" destOrd="0" parTransId="{5F972435-ECE5-485E-AEF7-23D71151D231}" sibTransId="{C5276EE3-2CB7-4CF0-A277-9BE313053378}"/>
    <dgm:cxn modelId="{7B37ED85-ACDF-49B2-A3EC-2021A1372F11}" type="presOf" srcId="{68DFD4EE-9519-4FB6-9727-3A29EEDAC522}" destId="{9893EC20-81DB-43D5-B8F8-4017F4701111}" srcOrd="0" destOrd="0" presId="urn:microsoft.com/office/officeart/2005/8/layout/vList5"/>
    <dgm:cxn modelId="{C9783592-549D-47D1-9088-4977928005A2}" type="presOf" srcId="{18D644AC-CBF1-44C2-9B74-A043F75E4E22}" destId="{57977A0D-5511-4670-A5EB-3A91B3BDC729}" srcOrd="0" destOrd="0" presId="urn:microsoft.com/office/officeart/2005/8/layout/vList5"/>
    <dgm:cxn modelId="{8E62C298-A08F-4E57-82FB-193825968926}" type="presOf" srcId="{2B219D81-0FB1-47BE-9935-62F854D8799B}" destId="{2CE5E453-2E02-428D-A0D4-0C7EB243E451}" srcOrd="0" destOrd="0" presId="urn:microsoft.com/office/officeart/2005/8/layout/vList5"/>
    <dgm:cxn modelId="{EDC73399-03AC-41F0-867B-F6FB8190EEF3}" type="presOf" srcId="{3437B88E-415B-4F17-BE03-B8CD7D2A9A16}" destId="{033786A1-2EEA-4605-8E18-8D4857941D1A}" srcOrd="0" destOrd="0" presId="urn:microsoft.com/office/officeart/2005/8/layout/vList5"/>
    <dgm:cxn modelId="{C4E6D79C-E5C3-4222-BCA2-10D18B6E2B1B}" srcId="{1525064A-D552-4C14-BB0D-7939870094D3}" destId="{2B219D81-0FB1-47BE-9935-62F854D8799B}" srcOrd="0" destOrd="0" parTransId="{1A941D51-1173-4F45-98EB-36DB6791527E}" sibTransId="{87B1602C-5DEF-49DF-B188-DF0773A1C2F3}"/>
    <dgm:cxn modelId="{D87FFBA0-8666-4B30-9449-A6F20244338C}" srcId="{7672D87E-2F12-4ED5-B420-714450844B19}" destId="{18D644AC-CBF1-44C2-9B74-A043F75E4E22}" srcOrd="0" destOrd="0" parTransId="{A31579C4-236A-41F6-AC75-848FF04690E6}" sibTransId="{F76CF763-7B72-4119-966A-FAC551B705CD}"/>
    <dgm:cxn modelId="{30C7A8A8-EDAD-4287-835C-FBD9D14EEDC8}" type="presOf" srcId="{E380AD72-474C-4F3C-A921-FF069171B983}" destId="{017D907B-37A6-4077-B9B3-632D5A335AEE}" srcOrd="0" destOrd="0" presId="urn:microsoft.com/office/officeart/2005/8/layout/vList5"/>
    <dgm:cxn modelId="{229247AB-7395-4984-8900-2FD9FFB4B2DF}" type="presOf" srcId="{61E444B6-1C45-49BB-AA0E-7BD0F67792EB}" destId="{9BE65EA8-2B85-49B7-938A-67BA7CD8D5F8}" srcOrd="0" destOrd="0" presId="urn:microsoft.com/office/officeart/2005/8/layout/vList5"/>
    <dgm:cxn modelId="{58FBDFAB-345E-4702-B232-4C246D9CFC25}" srcId="{E380AD72-474C-4F3C-A921-FF069171B983}" destId="{199FE45B-660F-4918-93AD-37A3ECBEED84}" srcOrd="0" destOrd="0" parTransId="{DF9EEB41-B056-4A36-9D67-22B23A31D428}" sibTransId="{DE145D4E-C1FA-4EE6-B47F-0CCF6FA9C070}"/>
    <dgm:cxn modelId="{81F393AC-820C-4EBB-85CF-75694EFF6B33}" srcId="{61E444B6-1C45-49BB-AA0E-7BD0F67792EB}" destId="{BA73036F-7FE3-407D-B6E8-55B52054C081}" srcOrd="0" destOrd="0" parTransId="{7D471DAF-E369-48DF-950D-798F18BEB069}" sibTransId="{468EE3FC-2A0C-4550-90AB-02AB0A368038}"/>
    <dgm:cxn modelId="{9A3E68B5-026E-4CF5-8BB3-1DDE4A363E84}" type="presOf" srcId="{783AE7CE-646C-493B-B877-5135F8D7A7D5}" destId="{0CAED4DF-14B6-4264-BAEC-EA1D5FC8D813}" srcOrd="0" destOrd="0" presId="urn:microsoft.com/office/officeart/2005/8/layout/vList5"/>
    <dgm:cxn modelId="{3D7FD3C6-55FA-4B61-81F6-BC617C8601D4}" srcId="{01E9B229-7CA3-45CF-93FC-C91599A98721}" destId="{C32CBE86-B146-43F3-B1A5-FB97584851DC}" srcOrd="0" destOrd="0" parTransId="{3B86D8B8-FE43-4FE3-83F1-1A695298631E}" sibTransId="{487F78AA-81A4-4882-8E0D-E4B44BFD29DD}"/>
    <dgm:cxn modelId="{0D9B55E2-0E33-453E-8D4A-03BE42E6CBED}" type="presOf" srcId="{199FE45B-660F-4918-93AD-37A3ECBEED84}" destId="{B3074C2B-66BE-4D2F-83F2-FD622FAAA3BE}" srcOrd="0" destOrd="0" presId="urn:microsoft.com/office/officeart/2005/8/layout/vList5"/>
    <dgm:cxn modelId="{343868F4-D375-4FF5-ADED-068F7E494ABD}" srcId="{783AE7CE-646C-493B-B877-5135F8D7A7D5}" destId="{01E9B229-7CA3-45CF-93FC-C91599A98721}" srcOrd="5" destOrd="0" parTransId="{4CDBE4A2-2D34-425F-8F6E-2440DCB70DAC}" sibTransId="{47C39AC0-807F-4236-9A91-E9338C133680}"/>
    <dgm:cxn modelId="{4D9B26FA-938D-4709-BB5B-B29EA96AE70B}" type="presOf" srcId="{8E99931B-5D90-4D38-A8C6-75B9C6C0C821}" destId="{FFDFC419-A693-465C-9C17-BBCD8E12596B}" srcOrd="0" destOrd="1" presId="urn:microsoft.com/office/officeart/2005/8/layout/vList5"/>
    <dgm:cxn modelId="{6696B0FA-5DB9-4D73-82F6-766B061AC8FD}" srcId="{7672D87E-2F12-4ED5-B420-714450844B19}" destId="{FEDFA146-D5D9-4D7D-AAC3-87111353A6C4}" srcOrd="1" destOrd="0" parTransId="{36D47259-BDD4-4C5B-B245-C969DB7A0EE3}" sibTransId="{58BC3B5B-DB4B-4079-9334-9125466C98FA}"/>
    <dgm:cxn modelId="{B5201706-527E-44B6-BCD9-36AC439975C4}" type="presParOf" srcId="{0CAED4DF-14B6-4264-BAEC-EA1D5FC8D813}" destId="{20E70D28-75F6-40C0-834E-14EE6346E77D}" srcOrd="0" destOrd="0" presId="urn:microsoft.com/office/officeart/2005/8/layout/vList5"/>
    <dgm:cxn modelId="{4C221B38-F859-4C68-9B90-CACFE8508B16}" type="presParOf" srcId="{20E70D28-75F6-40C0-834E-14EE6346E77D}" destId="{9BE65EA8-2B85-49B7-938A-67BA7CD8D5F8}" srcOrd="0" destOrd="0" presId="urn:microsoft.com/office/officeart/2005/8/layout/vList5"/>
    <dgm:cxn modelId="{FBAB55C9-C0EF-4771-B944-1407872F1444}" type="presParOf" srcId="{20E70D28-75F6-40C0-834E-14EE6346E77D}" destId="{8634B220-FACF-42B2-99C2-7630367FF0BF}" srcOrd="1" destOrd="0" presId="urn:microsoft.com/office/officeart/2005/8/layout/vList5"/>
    <dgm:cxn modelId="{84B310B3-CD41-48F4-825F-F17511658B63}" type="presParOf" srcId="{0CAED4DF-14B6-4264-BAEC-EA1D5FC8D813}" destId="{E53BFBAD-81B5-4846-B41E-75CF228BCACD}" srcOrd="1" destOrd="0" presId="urn:microsoft.com/office/officeart/2005/8/layout/vList5"/>
    <dgm:cxn modelId="{CA6F28F1-5BAA-466F-BC8F-0FDD2A529A3D}" type="presParOf" srcId="{0CAED4DF-14B6-4264-BAEC-EA1D5FC8D813}" destId="{5F818EBC-1857-4329-B349-E38DC3A0CC50}" srcOrd="2" destOrd="0" presId="urn:microsoft.com/office/officeart/2005/8/layout/vList5"/>
    <dgm:cxn modelId="{F30B101E-47A4-4C13-BDA3-CC523A7E2483}" type="presParOf" srcId="{5F818EBC-1857-4329-B349-E38DC3A0CC50}" destId="{2D5436B6-3BB8-45EB-88D1-B9622E35809E}" srcOrd="0" destOrd="0" presId="urn:microsoft.com/office/officeart/2005/8/layout/vList5"/>
    <dgm:cxn modelId="{443C4231-A5D8-48EA-91E5-0C6683B4AA6F}" type="presParOf" srcId="{5F818EBC-1857-4329-B349-E38DC3A0CC50}" destId="{57977A0D-5511-4670-A5EB-3A91B3BDC729}" srcOrd="1" destOrd="0" presId="urn:microsoft.com/office/officeart/2005/8/layout/vList5"/>
    <dgm:cxn modelId="{72B4527F-FC46-47DF-8139-3C89236BE9D1}" type="presParOf" srcId="{0CAED4DF-14B6-4264-BAEC-EA1D5FC8D813}" destId="{A3F9936D-9731-48D6-AA84-6C1DA78BCD43}" srcOrd="3" destOrd="0" presId="urn:microsoft.com/office/officeart/2005/8/layout/vList5"/>
    <dgm:cxn modelId="{609EC852-49EC-42CD-BF2E-254C8D223661}" type="presParOf" srcId="{0CAED4DF-14B6-4264-BAEC-EA1D5FC8D813}" destId="{7921AECD-2B92-487F-92B5-6E808891F982}" srcOrd="4" destOrd="0" presId="urn:microsoft.com/office/officeart/2005/8/layout/vList5"/>
    <dgm:cxn modelId="{7B31763A-BFB6-4CB1-AC8E-939B153F2B08}" type="presParOf" srcId="{7921AECD-2B92-487F-92B5-6E808891F982}" destId="{017D907B-37A6-4077-B9B3-632D5A335AEE}" srcOrd="0" destOrd="0" presId="urn:microsoft.com/office/officeart/2005/8/layout/vList5"/>
    <dgm:cxn modelId="{1C47F908-0571-4C8A-A2B7-8CDF6E121FC1}" type="presParOf" srcId="{7921AECD-2B92-487F-92B5-6E808891F982}" destId="{B3074C2B-66BE-4D2F-83F2-FD622FAAA3BE}" srcOrd="1" destOrd="0" presId="urn:microsoft.com/office/officeart/2005/8/layout/vList5"/>
    <dgm:cxn modelId="{109FDACC-F520-4437-8CAA-332E6ECF0744}" type="presParOf" srcId="{0CAED4DF-14B6-4264-BAEC-EA1D5FC8D813}" destId="{1F452C4E-6CFC-4454-AEA9-C9A55F7406B1}" srcOrd="5" destOrd="0" presId="urn:microsoft.com/office/officeart/2005/8/layout/vList5"/>
    <dgm:cxn modelId="{9F44AC03-4080-4A85-9ABD-CB7507B34A1E}" type="presParOf" srcId="{0CAED4DF-14B6-4264-BAEC-EA1D5FC8D813}" destId="{4BA42921-17FB-4248-AFA2-82725094505C}" srcOrd="6" destOrd="0" presId="urn:microsoft.com/office/officeart/2005/8/layout/vList5"/>
    <dgm:cxn modelId="{973036AE-1FDD-4693-8494-68CE981BF109}" type="presParOf" srcId="{4BA42921-17FB-4248-AFA2-82725094505C}" destId="{162D2D8B-6017-429C-B400-F4C863C14492}" srcOrd="0" destOrd="0" presId="urn:microsoft.com/office/officeart/2005/8/layout/vList5"/>
    <dgm:cxn modelId="{F2141000-AD00-42F2-A8D8-A291C5330C46}" type="presParOf" srcId="{4BA42921-17FB-4248-AFA2-82725094505C}" destId="{FFDFC419-A693-465C-9C17-BBCD8E12596B}" srcOrd="1" destOrd="0" presId="urn:microsoft.com/office/officeart/2005/8/layout/vList5"/>
    <dgm:cxn modelId="{9B1859E2-907D-43FD-B5AB-7D6D71A83D80}" type="presParOf" srcId="{0CAED4DF-14B6-4264-BAEC-EA1D5FC8D813}" destId="{A4AB126B-9FD0-4A31-A9F0-61AE34CD3226}" srcOrd="7" destOrd="0" presId="urn:microsoft.com/office/officeart/2005/8/layout/vList5"/>
    <dgm:cxn modelId="{FEE6D366-9F4B-470D-9E92-44B1832182D5}" type="presParOf" srcId="{0CAED4DF-14B6-4264-BAEC-EA1D5FC8D813}" destId="{3BCC9EC7-4AE6-4807-BBDB-DC113FBD1D14}" srcOrd="8" destOrd="0" presId="urn:microsoft.com/office/officeart/2005/8/layout/vList5"/>
    <dgm:cxn modelId="{C546CC87-A0B7-491E-B642-4432FBF5D369}" type="presParOf" srcId="{3BCC9EC7-4AE6-4807-BBDB-DC113FBD1D14}" destId="{033786A1-2EEA-4605-8E18-8D4857941D1A}" srcOrd="0" destOrd="0" presId="urn:microsoft.com/office/officeart/2005/8/layout/vList5"/>
    <dgm:cxn modelId="{2E9773E2-04FF-42E3-88CF-245337C057D0}" type="presParOf" srcId="{3BCC9EC7-4AE6-4807-BBDB-DC113FBD1D14}" destId="{9893EC20-81DB-43D5-B8F8-4017F4701111}" srcOrd="1" destOrd="0" presId="urn:microsoft.com/office/officeart/2005/8/layout/vList5"/>
    <dgm:cxn modelId="{C815E4DA-70B5-464C-A193-018C5B704D92}" type="presParOf" srcId="{0CAED4DF-14B6-4264-BAEC-EA1D5FC8D813}" destId="{2B21C4D9-14A9-49BA-BB4F-43985F3E013A}" srcOrd="9" destOrd="0" presId="urn:microsoft.com/office/officeart/2005/8/layout/vList5"/>
    <dgm:cxn modelId="{F345EF1F-F96F-43AC-82A1-ADE37EE5B31F}" type="presParOf" srcId="{0CAED4DF-14B6-4264-BAEC-EA1D5FC8D813}" destId="{88B7F637-7ABD-447D-8477-9753D531C27E}" srcOrd="10" destOrd="0" presId="urn:microsoft.com/office/officeart/2005/8/layout/vList5"/>
    <dgm:cxn modelId="{2E0A9E29-1592-4BD5-B9A4-A997E80798AD}" type="presParOf" srcId="{88B7F637-7ABD-447D-8477-9753D531C27E}" destId="{FFA74500-D018-4211-A346-86EC2EFAE380}" srcOrd="0" destOrd="0" presId="urn:microsoft.com/office/officeart/2005/8/layout/vList5"/>
    <dgm:cxn modelId="{1F5FB2F8-FFE9-4DB6-97D9-97AB1ED9D1AA}" type="presParOf" srcId="{88B7F637-7ABD-447D-8477-9753D531C27E}" destId="{F3E1DF3E-5DE4-4FCD-B70F-F5371F7AB0BB}" srcOrd="1" destOrd="0" presId="urn:microsoft.com/office/officeart/2005/8/layout/vList5"/>
    <dgm:cxn modelId="{4C355121-03AE-4A8F-AC54-24CE93DAE7C4}" type="presParOf" srcId="{0CAED4DF-14B6-4264-BAEC-EA1D5FC8D813}" destId="{11157A16-9868-4467-82ED-3B6CEC021F0E}" srcOrd="11" destOrd="0" presId="urn:microsoft.com/office/officeart/2005/8/layout/vList5"/>
    <dgm:cxn modelId="{4EEAD999-0151-4F4F-89BA-0AC7997D4B49}" type="presParOf" srcId="{0CAED4DF-14B6-4264-BAEC-EA1D5FC8D813}" destId="{FED18BA8-EA25-4342-9974-761C1527E2A6}" srcOrd="12" destOrd="0" presId="urn:microsoft.com/office/officeart/2005/8/layout/vList5"/>
    <dgm:cxn modelId="{D4D784B1-876B-48D6-9385-638F073119A7}" type="presParOf" srcId="{FED18BA8-EA25-4342-9974-761C1527E2A6}" destId="{A6B2F82F-8B5E-4ABA-A083-0027D7A324BD}" srcOrd="0" destOrd="0" presId="urn:microsoft.com/office/officeart/2005/8/layout/vList5"/>
    <dgm:cxn modelId="{CE1C31BF-2EFD-458D-A48D-C5F241B289FC}" type="presParOf" srcId="{FED18BA8-EA25-4342-9974-761C1527E2A6}" destId="{2CE5E453-2E02-428D-A0D4-0C7EB243E45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385478-B1D7-48FD-BAA5-4DD4E4F6D80D}">
      <dsp:nvSpPr>
        <dsp:cNvPr id="0" name=""/>
        <dsp:cNvSpPr/>
      </dsp:nvSpPr>
      <dsp:spPr>
        <a:xfrm>
          <a:off x="2535" y="1381100"/>
          <a:ext cx="2115339" cy="1744712"/>
        </a:xfrm>
        <a:prstGeom prst="roundRect">
          <a:avLst>
            <a:gd name="adj" fmla="val 10000"/>
          </a:avLst>
        </a:prstGeom>
        <a:solidFill>
          <a:schemeClr val="lt1">
            <a:alpha val="90000"/>
            <a:hueOff val="0"/>
            <a:satOff val="0"/>
            <a:lumOff val="0"/>
            <a:alphaOff val="0"/>
          </a:schemeClr>
        </a:solidFill>
        <a:ln w="31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Discover Sensitive Data</a:t>
          </a:r>
        </a:p>
        <a:p>
          <a:pPr marL="171450" lvl="1" indent="-171450" algn="l" defTabSz="711200">
            <a:lnSpc>
              <a:spcPct val="90000"/>
            </a:lnSpc>
            <a:spcBef>
              <a:spcPct val="0"/>
            </a:spcBef>
            <a:spcAft>
              <a:spcPct val="15000"/>
            </a:spcAft>
            <a:buChar char="•"/>
          </a:pPr>
          <a:r>
            <a:rPr lang="en-US" sz="1600" kern="1200" dirty="0"/>
            <a:t>Discover Data Relationships</a:t>
          </a:r>
        </a:p>
      </dsp:txBody>
      <dsp:txXfrm>
        <a:off x="42686" y="1421251"/>
        <a:ext cx="2035037" cy="1290543"/>
      </dsp:txXfrm>
    </dsp:sp>
    <dsp:sp modelId="{749165B1-40CA-4043-830D-1AAA027CAF76}">
      <dsp:nvSpPr>
        <dsp:cNvPr id="0" name=""/>
        <dsp:cNvSpPr/>
      </dsp:nvSpPr>
      <dsp:spPr>
        <a:xfrm>
          <a:off x="1169785" y="1719364"/>
          <a:ext cx="2446980" cy="2446980"/>
        </a:xfrm>
        <a:prstGeom prst="leftCircularArrow">
          <a:avLst>
            <a:gd name="adj1" fmla="val 3618"/>
            <a:gd name="adj2" fmla="val 450123"/>
            <a:gd name="adj3" fmla="val 2225634"/>
            <a:gd name="adj4" fmla="val 9024489"/>
            <a:gd name="adj5" fmla="val 4221"/>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72E3C7-6E17-4E08-94F8-ECA09F2B6CCB}">
      <dsp:nvSpPr>
        <dsp:cNvPr id="0" name=""/>
        <dsp:cNvSpPr/>
      </dsp:nvSpPr>
      <dsp:spPr>
        <a:xfrm>
          <a:off x="472611" y="2751945"/>
          <a:ext cx="1880301" cy="747733"/>
        </a:xfrm>
        <a:prstGeom prst="roundRect">
          <a:avLst>
            <a:gd name="adj" fmla="val 10000"/>
          </a:avLst>
        </a:prstGeom>
        <a:solidFill>
          <a:srgbClr val="00739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Create</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Data Model</a:t>
          </a:r>
        </a:p>
      </dsp:txBody>
      <dsp:txXfrm>
        <a:off x="494511" y="2773845"/>
        <a:ext cx="1836501" cy="703933"/>
      </dsp:txXfrm>
    </dsp:sp>
    <dsp:sp modelId="{3BAF776E-CD1D-41DC-8FFD-DD0223011BD1}">
      <dsp:nvSpPr>
        <dsp:cNvPr id="0" name=""/>
        <dsp:cNvSpPr/>
      </dsp:nvSpPr>
      <dsp:spPr>
        <a:xfrm>
          <a:off x="2774444" y="1381100"/>
          <a:ext cx="2115339" cy="1744712"/>
        </a:xfrm>
        <a:prstGeom prst="roundRect">
          <a:avLst>
            <a:gd name="adj" fmla="val 10000"/>
          </a:avLst>
        </a:prstGeom>
        <a:solidFill>
          <a:schemeClr val="lt1">
            <a:alpha val="90000"/>
            <a:hueOff val="0"/>
            <a:satOff val="0"/>
            <a:lumOff val="0"/>
            <a:alphaOff val="0"/>
          </a:schemeClr>
        </a:solidFill>
        <a:ln w="31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Masking formats and templates</a:t>
          </a:r>
        </a:p>
        <a:p>
          <a:pPr marL="171450" lvl="1" indent="-171450" algn="l" defTabSz="711200">
            <a:lnSpc>
              <a:spcPct val="90000"/>
            </a:lnSpc>
            <a:spcBef>
              <a:spcPct val="0"/>
            </a:spcBef>
            <a:spcAft>
              <a:spcPct val="15000"/>
            </a:spcAft>
            <a:buChar char="•"/>
          </a:pPr>
          <a:r>
            <a:rPr lang="en-US" sz="1600" kern="1200" dirty="0"/>
            <a:t>Goals &amp; conditions for Subsetting</a:t>
          </a:r>
        </a:p>
      </dsp:txBody>
      <dsp:txXfrm>
        <a:off x="2814595" y="1795118"/>
        <a:ext cx="2035037" cy="1290543"/>
      </dsp:txXfrm>
    </dsp:sp>
    <dsp:sp modelId="{F58EAFFB-885A-49AD-9C65-6E1C5500479A}">
      <dsp:nvSpPr>
        <dsp:cNvPr id="0" name=""/>
        <dsp:cNvSpPr/>
      </dsp:nvSpPr>
      <dsp:spPr>
        <a:xfrm>
          <a:off x="3924067" y="272159"/>
          <a:ext cx="2717273" cy="2717273"/>
        </a:xfrm>
        <a:prstGeom prst="circularArrow">
          <a:avLst>
            <a:gd name="adj1" fmla="val 3258"/>
            <a:gd name="adj2" fmla="val 401890"/>
            <a:gd name="adj3" fmla="val 19422600"/>
            <a:gd name="adj4" fmla="val 12575511"/>
            <a:gd name="adj5" fmla="val 3801"/>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A19235-6402-493A-BFC7-7410E688B007}">
      <dsp:nvSpPr>
        <dsp:cNvPr id="0" name=""/>
        <dsp:cNvSpPr/>
      </dsp:nvSpPr>
      <dsp:spPr>
        <a:xfrm>
          <a:off x="3244520" y="1007233"/>
          <a:ext cx="1880301" cy="747733"/>
        </a:xfrm>
        <a:prstGeom prst="roundRect">
          <a:avLst>
            <a:gd name="adj" fmla="val 10000"/>
          </a:avLst>
        </a:prstGeom>
        <a:solidFill>
          <a:srgbClr val="00739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Select</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Formats &amp; Criteria</a:t>
          </a:r>
        </a:p>
      </dsp:txBody>
      <dsp:txXfrm>
        <a:off x="3266420" y="1029133"/>
        <a:ext cx="1836501" cy="703933"/>
      </dsp:txXfrm>
    </dsp:sp>
    <dsp:sp modelId="{DF9AC2FE-8984-4245-8011-ED35D80D1BF3}">
      <dsp:nvSpPr>
        <dsp:cNvPr id="0" name=""/>
        <dsp:cNvSpPr/>
      </dsp:nvSpPr>
      <dsp:spPr>
        <a:xfrm>
          <a:off x="5546353" y="1381100"/>
          <a:ext cx="2115339" cy="1744712"/>
        </a:xfrm>
        <a:prstGeom prst="roundRect">
          <a:avLst>
            <a:gd name="adj" fmla="val 10000"/>
          </a:avLst>
        </a:prstGeom>
        <a:solidFill>
          <a:schemeClr val="lt1">
            <a:alpha val="90000"/>
            <a:hueOff val="0"/>
            <a:satOff val="0"/>
            <a:lumOff val="0"/>
            <a:alphaOff val="0"/>
          </a:schemeClr>
        </a:solidFill>
        <a:ln w="31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Preview masking algorithm results</a:t>
          </a:r>
        </a:p>
        <a:p>
          <a:pPr marL="171450" lvl="1" indent="-171450" algn="l" defTabSz="711200">
            <a:lnSpc>
              <a:spcPct val="90000"/>
            </a:lnSpc>
            <a:spcBef>
              <a:spcPct val="0"/>
            </a:spcBef>
            <a:spcAft>
              <a:spcPct val="15000"/>
            </a:spcAft>
            <a:buChar char="•"/>
          </a:pPr>
          <a:r>
            <a:rPr lang="en-US" sz="1600" kern="1200" dirty="0"/>
            <a:t>Preview subset reduction results</a:t>
          </a:r>
        </a:p>
      </dsp:txBody>
      <dsp:txXfrm>
        <a:off x="5586504" y="1421251"/>
        <a:ext cx="2035037" cy="1290543"/>
      </dsp:txXfrm>
    </dsp:sp>
    <dsp:sp modelId="{2141A6D0-EDEE-4BC2-BB59-B416FFD52FDA}">
      <dsp:nvSpPr>
        <dsp:cNvPr id="0" name=""/>
        <dsp:cNvSpPr/>
      </dsp:nvSpPr>
      <dsp:spPr>
        <a:xfrm>
          <a:off x="6713603" y="1719364"/>
          <a:ext cx="2446980" cy="2446980"/>
        </a:xfrm>
        <a:prstGeom prst="leftCircularArrow">
          <a:avLst>
            <a:gd name="adj1" fmla="val 3618"/>
            <a:gd name="adj2" fmla="val 450123"/>
            <a:gd name="adj3" fmla="val 2225634"/>
            <a:gd name="adj4" fmla="val 9024489"/>
            <a:gd name="adj5" fmla="val 4221"/>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985BB8-A2D9-4CA2-B369-4C86B408782E}">
      <dsp:nvSpPr>
        <dsp:cNvPr id="0" name=""/>
        <dsp:cNvSpPr/>
      </dsp:nvSpPr>
      <dsp:spPr>
        <a:xfrm>
          <a:off x="6016428" y="2751945"/>
          <a:ext cx="1880301" cy="747733"/>
        </a:xfrm>
        <a:prstGeom prst="roundRect">
          <a:avLst>
            <a:gd name="adj" fmla="val 10000"/>
          </a:avLst>
        </a:prstGeom>
        <a:solidFill>
          <a:srgbClr val="00739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Preview</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&amp; Validate</a:t>
          </a:r>
        </a:p>
      </dsp:txBody>
      <dsp:txXfrm>
        <a:off x="6038328" y="2773845"/>
        <a:ext cx="1836501" cy="703933"/>
      </dsp:txXfrm>
    </dsp:sp>
    <dsp:sp modelId="{B1E82824-0F6A-4347-B8BF-6FD628251FF2}">
      <dsp:nvSpPr>
        <dsp:cNvPr id="0" name=""/>
        <dsp:cNvSpPr/>
      </dsp:nvSpPr>
      <dsp:spPr>
        <a:xfrm>
          <a:off x="8318262" y="1381100"/>
          <a:ext cx="2115339" cy="1744712"/>
        </a:xfrm>
        <a:prstGeom prst="roundRect">
          <a:avLst>
            <a:gd name="adj" fmla="val 10000"/>
          </a:avLst>
        </a:prstGeom>
        <a:solidFill>
          <a:schemeClr val="lt1">
            <a:alpha val="90000"/>
            <a:hueOff val="0"/>
            <a:satOff val="0"/>
            <a:lumOff val="0"/>
            <a:alphaOff val="0"/>
          </a:schemeClr>
        </a:solidFill>
        <a:ln w="31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In-database or</a:t>
          </a:r>
          <a:br>
            <a:rPr lang="en-US" sz="1600" kern="1200" dirty="0"/>
          </a:br>
          <a:r>
            <a:rPr lang="en-US" sz="1600" kern="1200" dirty="0"/>
            <a:t>In-Export</a:t>
          </a:r>
        </a:p>
        <a:p>
          <a:pPr marL="171450" lvl="1" indent="-171450" algn="l" defTabSz="711200">
            <a:lnSpc>
              <a:spcPct val="90000"/>
            </a:lnSpc>
            <a:spcBef>
              <a:spcPct val="0"/>
            </a:spcBef>
            <a:spcAft>
              <a:spcPct val="15000"/>
            </a:spcAft>
            <a:buChar char="•"/>
          </a:pPr>
          <a:r>
            <a:rPr lang="en-US" sz="1600" kern="1200" dirty="0"/>
            <a:t>Rerun with same data model</a:t>
          </a:r>
        </a:p>
      </dsp:txBody>
      <dsp:txXfrm>
        <a:off x="8358413" y="1795118"/>
        <a:ext cx="2035037" cy="1290543"/>
      </dsp:txXfrm>
    </dsp:sp>
    <dsp:sp modelId="{606004BE-DC8C-4783-B976-865D951C41E3}">
      <dsp:nvSpPr>
        <dsp:cNvPr id="0" name=""/>
        <dsp:cNvSpPr/>
      </dsp:nvSpPr>
      <dsp:spPr>
        <a:xfrm>
          <a:off x="8788337" y="1007233"/>
          <a:ext cx="1880301" cy="747733"/>
        </a:xfrm>
        <a:prstGeom prst="roundRect">
          <a:avLst>
            <a:gd name="adj" fmla="val 10000"/>
          </a:avLst>
        </a:prstGeom>
        <a:solidFill>
          <a:srgbClr val="00739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Execute Transformation</a:t>
          </a:r>
        </a:p>
      </dsp:txBody>
      <dsp:txXfrm>
        <a:off x="8810237" y="1029133"/>
        <a:ext cx="1836501" cy="7039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385478-B1D7-48FD-BAA5-4DD4E4F6D80D}">
      <dsp:nvSpPr>
        <dsp:cNvPr id="0" name=""/>
        <dsp:cNvSpPr/>
      </dsp:nvSpPr>
      <dsp:spPr>
        <a:xfrm>
          <a:off x="2535" y="1381100"/>
          <a:ext cx="2115339" cy="1744712"/>
        </a:xfrm>
        <a:prstGeom prst="roundRect">
          <a:avLst>
            <a:gd name="adj" fmla="val 10000"/>
          </a:avLst>
        </a:prstGeom>
        <a:solidFill>
          <a:schemeClr val="lt1">
            <a:alpha val="90000"/>
            <a:hueOff val="0"/>
            <a:satOff val="0"/>
            <a:lumOff val="0"/>
            <a:alphaOff val="0"/>
          </a:schemeClr>
        </a:solidFill>
        <a:ln w="31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Discover Sensitive Data</a:t>
          </a:r>
        </a:p>
        <a:p>
          <a:pPr marL="171450" lvl="1" indent="-171450" algn="l" defTabSz="711200">
            <a:lnSpc>
              <a:spcPct val="90000"/>
            </a:lnSpc>
            <a:spcBef>
              <a:spcPct val="0"/>
            </a:spcBef>
            <a:spcAft>
              <a:spcPct val="15000"/>
            </a:spcAft>
            <a:buChar char="•"/>
          </a:pPr>
          <a:r>
            <a:rPr lang="en-US" sz="1600" kern="1200" dirty="0"/>
            <a:t>Discover Data Relationships</a:t>
          </a:r>
        </a:p>
      </dsp:txBody>
      <dsp:txXfrm>
        <a:off x="42686" y="1421251"/>
        <a:ext cx="2035037" cy="1290543"/>
      </dsp:txXfrm>
    </dsp:sp>
    <dsp:sp modelId="{749165B1-40CA-4043-830D-1AAA027CAF76}">
      <dsp:nvSpPr>
        <dsp:cNvPr id="0" name=""/>
        <dsp:cNvSpPr/>
      </dsp:nvSpPr>
      <dsp:spPr>
        <a:xfrm>
          <a:off x="1169785" y="1719364"/>
          <a:ext cx="2446980" cy="2446980"/>
        </a:xfrm>
        <a:prstGeom prst="leftCircularArrow">
          <a:avLst>
            <a:gd name="adj1" fmla="val 3618"/>
            <a:gd name="adj2" fmla="val 450123"/>
            <a:gd name="adj3" fmla="val 2225634"/>
            <a:gd name="adj4" fmla="val 9024489"/>
            <a:gd name="adj5" fmla="val 4221"/>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72E3C7-6E17-4E08-94F8-ECA09F2B6CCB}">
      <dsp:nvSpPr>
        <dsp:cNvPr id="0" name=""/>
        <dsp:cNvSpPr/>
      </dsp:nvSpPr>
      <dsp:spPr>
        <a:xfrm>
          <a:off x="472611" y="2751945"/>
          <a:ext cx="1880301" cy="747733"/>
        </a:xfrm>
        <a:prstGeom prst="roundRect">
          <a:avLst>
            <a:gd name="adj" fmla="val 10000"/>
          </a:avLst>
        </a:prstGeom>
        <a:solidFill>
          <a:srgbClr val="00739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Create</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Data Model</a:t>
          </a:r>
        </a:p>
      </dsp:txBody>
      <dsp:txXfrm>
        <a:off x="494511" y="2773845"/>
        <a:ext cx="1836501" cy="703933"/>
      </dsp:txXfrm>
    </dsp:sp>
    <dsp:sp modelId="{3BAF776E-CD1D-41DC-8FFD-DD0223011BD1}">
      <dsp:nvSpPr>
        <dsp:cNvPr id="0" name=""/>
        <dsp:cNvSpPr/>
      </dsp:nvSpPr>
      <dsp:spPr>
        <a:xfrm>
          <a:off x="2774444" y="1381100"/>
          <a:ext cx="2115339" cy="1744712"/>
        </a:xfrm>
        <a:prstGeom prst="roundRect">
          <a:avLst>
            <a:gd name="adj" fmla="val 10000"/>
          </a:avLst>
        </a:prstGeom>
        <a:solidFill>
          <a:schemeClr val="lt1">
            <a:alpha val="90000"/>
            <a:hueOff val="0"/>
            <a:satOff val="0"/>
            <a:lumOff val="0"/>
            <a:alphaOff val="0"/>
          </a:schemeClr>
        </a:solidFill>
        <a:ln w="31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Masking formats and templates</a:t>
          </a:r>
        </a:p>
        <a:p>
          <a:pPr marL="171450" lvl="1" indent="-171450" algn="l" defTabSz="711200">
            <a:lnSpc>
              <a:spcPct val="90000"/>
            </a:lnSpc>
            <a:spcBef>
              <a:spcPct val="0"/>
            </a:spcBef>
            <a:spcAft>
              <a:spcPct val="15000"/>
            </a:spcAft>
            <a:buChar char="•"/>
          </a:pPr>
          <a:r>
            <a:rPr lang="en-US" sz="1600" kern="1200" dirty="0"/>
            <a:t>Goals &amp; conditions for Subsetting</a:t>
          </a:r>
        </a:p>
      </dsp:txBody>
      <dsp:txXfrm>
        <a:off x="2814595" y="1795118"/>
        <a:ext cx="2035037" cy="1290543"/>
      </dsp:txXfrm>
    </dsp:sp>
    <dsp:sp modelId="{F58EAFFB-885A-49AD-9C65-6E1C5500479A}">
      <dsp:nvSpPr>
        <dsp:cNvPr id="0" name=""/>
        <dsp:cNvSpPr/>
      </dsp:nvSpPr>
      <dsp:spPr>
        <a:xfrm>
          <a:off x="3924067" y="272159"/>
          <a:ext cx="2717273" cy="2717273"/>
        </a:xfrm>
        <a:prstGeom prst="circularArrow">
          <a:avLst>
            <a:gd name="adj1" fmla="val 3258"/>
            <a:gd name="adj2" fmla="val 401890"/>
            <a:gd name="adj3" fmla="val 19422600"/>
            <a:gd name="adj4" fmla="val 12575511"/>
            <a:gd name="adj5" fmla="val 3801"/>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A19235-6402-493A-BFC7-7410E688B007}">
      <dsp:nvSpPr>
        <dsp:cNvPr id="0" name=""/>
        <dsp:cNvSpPr/>
      </dsp:nvSpPr>
      <dsp:spPr>
        <a:xfrm>
          <a:off x="3244520" y="1007233"/>
          <a:ext cx="1880301" cy="747733"/>
        </a:xfrm>
        <a:prstGeom prst="roundRect">
          <a:avLst>
            <a:gd name="adj" fmla="val 10000"/>
          </a:avLst>
        </a:prstGeom>
        <a:solidFill>
          <a:srgbClr val="00739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Select</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Formats &amp; Criteria</a:t>
          </a:r>
        </a:p>
      </dsp:txBody>
      <dsp:txXfrm>
        <a:off x="3266420" y="1029133"/>
        <a:ext cx="1836501" cy="703933"/>
      </dsp:txXfrm>
    </dsp:sp>
    <dsp:sp modelId="{DF9AC2FE-8984-4245-8011-ED35D80D1BF3}">
      <dsp:nvSpPr>
        <dsp:cNvPr id="0" name=""/>
        <dsp:cNvSpPr/>
      </dsp:nvSpPr>
      <dsp:spPr>
        <a:xfrm>
          <a:off x="5546353" y="1381100"/>
          <a:ext cx="2115339" cy="1744712"/>
        </a:xfrm>
        <a:prstGeom prst="roundRect">
          <a:avLst>
            <a:gd name="adj" fmla="val 10000"/>
          </a:avLst>
        </a:prstGeom>
        <a:solidFill>
          <a:schemeClr val="lt1">
            <a:alpha val="90000"/>
            <a:hueOff val="0"/>
            <a:satOff val="0"/>
            <a:lumOff val="0"/>
            <a:alphaOff val="0"/>
          </a:schemeClr>
        </a:solidFill>
        <a:ln w="31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Preview masking algorithm results</a:t>
          </a:r>
        </a:p>
        <a:p>
          <a:pPr marL="171450" lvl="1" indent="-171450" algn="l" defTabSz="711200">
            <a:lnSpc>
              <a:spcPct val="90000"/>
            </a:lnSpc>
            <a:spcBef>
              <a:spcPct val="0"/>
            </a:spcBef>
            <a:spcAft>
              <a:spcPct val="15000"/>
            </a:spcAft>
            <a:buChar char="•"/>
          </a:pPr>
          <a:r>
            <a:rPr lang="en-US" sz="1600" kern="1200" dirty="0"/>
            <a:t>Preview subset reduction results</a:t>
          </a:r>
        </a:p>
      </dsp:txBody>
      <dsp:txXfrm>
        <a:off x="5586504" y="1421251"/>
        <a:ext cx="2035037" cy="1290543"/>
      </dsp:txXfrm>
    </dsp:sp>
    <dsp:sp modelId="{2141A6D0-EDEE-4BC2-BB59-B416FFD52FDA}">
      <dsp:nvSpPr>
        <dsp:cNvPr id="0" name=""/>
        <dsp:cNvSpPr/>
      </dsp:nvSpPr>
      <dsp:spPr>
        <a:xfrm>
          <a:off x="6713603" y="1719364"/>
          <a:ext cx="2446980" cy="2446980"/>
        </a:xfrm>
        <a:prstGeom prst="leftCircularArrow">
          <a:avLst>
            <a:gd name="adj1" fmla="val 3618"/>
            <a:gd name="adj2" fmla="val 450123"/>
            <a:gd name="adj3" fmla="val 2225634"/>
            <a:gd name="adj4" fmla="val 9024489"/>
            <a:gd name="adj5" fmla="val 4221"/>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985BB8-A2D9-4CA2-B369-4C86B408782E}">
      <dsp:nvSpPr>
        <dsp:cNvPr id="0" name=""/>
        <dsp:cNvSpPr/>
      </dsp:nvSpPr>
      <dsp:spPr>
        <a:xfrm>
          <a:off x="6016428" y="2751945"/>
          <a:ext cx="1880301" cy="747733"/>
        </a:xfrm>
        <a:prstGeom prst="roundRect">
          <a:avLst>
            <a:gd name="adj" fmla="val 10000"/>
          </a:avLst>
        </a:prstGeom>
        <a:solidFill>
          <a:srgbClr val="00739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Preview</a:t>
          </a:r>
          <a:br>
            <a:rPr lang="en-US" sz="1800" b="1" kern="1200" dirty="0">
              <a:solidFill>
                <a:srgbClr val="FFFFFF"/>
              </a:solidFill>
              <a:latin typeface="Calibri"/>
              <a:ea typeface="+mn-ea"/>
              <a:cs typeface="+mn-cs"/>
            </a:rPr>
          </a:br>
          <a:r>
            <a:rPr lang="en-US" sz="1800" b="1" kern="1200" dirty="0">
              <a:solidFill>
                <a:srgbClr val="FFFFFF"/>
              </a:solidFill>
              <a:latin typeface="Calibri"/>
              <a:ea typeface="+mn-ea"/>
              <a:cs typeface="+mn-cs"/>
            </a:rPr>
            <a:t>&amp; Validate</a:t>
          </a:r>
        </a:p>
      </dsp:txBody>
      <dsp:txXfrm>
        <a:off x="6038328" y="2773845"/>
        <a:ext cx="1836501" cy="703933"/>
      </dsp:txXfrm>
    </dsp:sp>
    <dsp:sp modelId="{B1E82824-0F6A-4347-B8BF-6FD628251FF2}">
      <dsp:nvSpPr>
        <dsp:cNvPr id="0" name=""/>
        <dsp:cNvSpPr/>
      </dsp:nvSpPr>
      <dsp:spPr>
        <a:xfrm>
          <a:off x="8318262" y="1381100"/>
          <a:ext cx="2115339" cy="1744712"/>
        </a:xfrm>
        <a:prstGeom prst="roundRect">
          <a:avLst>
            <a:gd name="adj" fmla="val 10000"/>
          </a:avLst>
        </a:prstGeom>
        <a:solidFill>
          <a:schemeClr val="lt1">
            <a:alpha val="90000"/>
            <a:hueOff val="0"/>
            <a:satOff val="0"/>
            <a:lumOff val="0"/>
            <a:alphaOff val="0"/>
          </a:schemeClr>
        </a:solidFill>
        <a:ln w="31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In-database or</a:t>
          </a:r>
          <a:br>
            <a:rPr lang="en-US" sz="1600" kern="1200" dirty="0"/>
          </a:br>
          <a:r>
            <a:rPr lang="en-US" sz="1600" kern="1200" dirty="0"/>
            <a:t>In-Export</a:t>
          </a:r>
        </a:p>
        <a:p>
          <a:pPr marL="171450" lvl="1" indent="-171450" algn="l" defTabSz="711200">
            <a:lnSpc>
              <a:spcPct val="90000"/>
            </a:lnSpc>
            <a:spcBef>
              <a:spcPct val="0"/>
            </a:spcBef>
            <a:spcAft>
              <a:spcPct val="15000"/>
            </a:spcAft>
            <a:buChar char="•"/>
          </a:pPr>
          <a:r>
            <a:rPr lang="en-US" sz="1600" kern="1200" dirty="0"/>
            <a:t>Rerun with same data model</a:t>
          </a:r>
        </a:p>
      </dsp:txBody>
      <dsp:txXfrm>
        <a:off x="8358413" y="1795118"/>
        <a:ext cx="2035037" cy="1290543"/>
      </dsp:txXfrm>
    </dsp:sp>
    <dsp:sp modelId="{606004BE-DC8C-4783-B976-865D951C41E3}">
      <dsp:nvSpPr>
        <dsp:cNvPr id="0" name=""/>
        <dsp:cNvSpPr/>
      </dsp:nvSpPr>
      <dsp:spPr>
        <a:xfrm>
          <a:off x="8788337" y="1007233"/>
          <a:ext cx="1880301" cy="747733"/>
        </a:xfrm>
        <a:prstGeom prst="roundRect">
          <a:avLst>
            <a:gd name="adj" fmla="val 10000"/>
          </a:avLst>
        </a:prstGeom>
        <a:solidFill>
          <a:srgbClr val="00739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1800" b="1" kern="1200" dirty="0">
              <a:solidFill>
                <a:srgbClr val="FFFFFF"/>
              </a:solidFill>
              <a:latin typeface="Calibri"/>
              <a:ea typeface="+mn-ea"/>
              <a:cs typeface="+mn-cs"/>
            </a:rPr>
            <a:t>Execute Transformation</a:t>
          </a:r>
        </a:p>
      </dsp:txBody>
      <dsp:txXfrm>
        <a:off x="8810237" y="1029133"/>
        <a:ext cx="1836501" cy="703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594FE-7FD6-48B4-B3F5-7213D02887B4}">
      <dsp:nvSpPr>
        <dsp:cNvPr id="0" name=""/>
        <dsp:cNvSpPr/>
      </dsp:nvSpPr>
      <dsp:spPr>
        <a:xfrm>
          <a:off x="4014" y="343813"/>
          <a:ext cx="2413913" cy="965565"/>
        </a:xfrm>
        <a:prstGeom prst="rect">
          <a:avLst/>
        </a:prstGeom>
        <a:solidFill>
          <a:schemeClr val="accent1">
            <a:lumMod val="90000"/>
          </a:schemeClr>
        </a:solidFill>
        <a:ln w="31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264160" rIns="462280" bIns="26416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014" y="343813"/>
        <a:ext cx="2413913" cy="965565"/>
      </dsp:txXfrm>
    </dsp:sp>
    <dsp:sp modelId="{19DA629E-2F2F-4AD2-88D9-708B376E63B0}">
      <dsp:nvSpPr>
        <dsp:cNvPr id="0" name=""/>
        <dsp:cNvSpPr/>
      </dsp:nvSpPr>
      <dsp:spPr>
        <a:xfrm>
          <a:off x="4014" y="1295390"/>
          <a:ext cx="2413913" cy="2854800"/>
        </a:xfrm>
        <a:prstGeom prst="rect">
          <a:avLst/>
        </a:prstGeom>
        <a:solidFill>
          <a:schemeClr val="accent1">
            <a:lumMod val="90000"/>
          </a:schemeClr>
        </a:solidFill>
        <a:ln w="31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fr-FR" sz="1400" b="0" kern="1200" dirty="0"/>
            <a:t>Hard to </a:t>
          </a:r>
          <a:r>
            <a:rPr lang="fr-FR" sz="1400" b="0" kern="1200" dirty="0" err="1"/>
            <a:t>be</a:t>
          </a:r>
          <a:r>
            <a:rPr lang="fr-FR" sz="1400" b="0" kern="1200" dirty="0"/>
            <a:t> efficient</a:t>
          </a:r>
          <a:endParaRPr lang="en-US" sz="1400" b="0" kern="1200" dirty="0"/>
        </a:p>
        <a:p>
          <a:pPr marL="114300" lvl="1" indent="-114300" algn="l" defTabSz="622300">
            <a:lnSpc>
              <a:spcPct val="90000"/>
            </a:lnSpc>
            <a:spcBef>
              <a:spcPct val="0"/>
            </a:spcBef>
            <a:spcAft>
              <a:spcPct val="15000"/>
            </a:spcAft>
            <a:buChar char="•"/>
          </a:pPr>
          <a:r>
            <a:rPr lang="fr-FR" sz="1400" b="0" kern="1200" dirty="0"/>
            <a:t>Hard to </a:t>
          </a:r>
          <a:r>
            <a:rPr lang="fr-FR" sz="1400" b="0" kern="1200" dirty="0" err="1"/>
            <a:t>be</a:t>
          </a:r>
          <a:r>
            <a:rPr lang="fr-FR" sz="1400" b="0" kern="1200" dirty="0"/>
            <a:t> </a:t>
          </a:r>
          <a:r>
            <a:rPr lang="fr-FR" sz="1400" b="0" kern="1200" dirty="0" err="1"/>
            <a:t>accurate</a:t>
          </a:r>
          <a:endParaRPr lang="en-US" sz="1400" b="0" kern="1200" dirty="0"/>
        </a:p>
        <a:p>
          <a:pPr marL="114300" lvl="1" indent="-114300" algn="l" defTabSz="622300">
            <a:lnSpc>
              <a:spcPct val="90000"/>
            </a:lnSpc>
            <a:spcBef>
              <a:spcPct val="0"/>
            </a:spcBef>
            <a:spcAft>
              <a:spcPct val="15000"/>
            </a:spcAft>
            <a:buChar char="•"/>
          </a:pPr>
          <a:r>
            <a:rPr lang="fr-FR" sz="1400" b="0" kern="1200" dirty="0"/>
            <a:t>Slow performance</a:t>
          </a:r>
          <a:endParaRPr lang="en-US" sz="1400" b="0" kern="1200" dirty="0"/>
        </a:p>
        <a:p>
          <a:pPr marL="114300" lvl="1" indent="-114300" algn="l" defTabSz="622300">
            <a:lnSpc>
              <a:spcPct val="90000"/>
            </a:lnSpc>
            <a:spcBef>
              <a:spcPct val="0"/>
            </a:spcBef>
            <a:spcAft>
              <a:spcPct val="15000"/>
            </a:spcAft>
            <a:buChar char="•"/>
          </a:pPr>
          <a:r>
            <a:rPr lang="fr-FR" sz="1400" b="0" kern="1200" dirty="0"/>
            <a:t>Hard to </a:t>
          </a:r>
          <a:r>
            <a:rPr lang="fr-FR" sz="1400" b="0" kern="1200" dirty="0" err="1"/>
            <a:t>scale</a:t>
          </a:r>
          <a:endParaRPr lang="en-US" sz="1400" b="0" kern="1200" dirty="0"/>
        </a:p>
        <a:p>
          <a:pPr marL="114300" lvl="1" indent="-114300" algn="l" defTabSz="622300">
            <a:lnSpc>
              <a:spcPct val="90000"/>
            </a:lnSpc>
            <a:spcBef>
              <a:spcPct val="0"/>
            </a:spcBef>
            <a:spcAft>
              <a:spcPct val="15000"/>
            </a:spcAft>
            <a:buChar char="•"/>
          </a:pPr>
          <a:r>
            <a:rPr lang="fr-FR" sz="1400" b="0" kern="1200" dirty="0"/>
            <a:t>Hard to </a:t>
          </a:r>
          <a:r>
            <a:rPr lang="fr-FR" sz="1400" b="0" kern="1200" dirty="0" err="1"/>
            <a:t>maintain</a:t>
          </a:r>
          <a:endParaRPr lang="en-US" sz="1400" b="0" kern="1200" dirty="0"/>
        </a:p>
        <a:p>
          <a:pPr marL="114300" lvl="1" indent="-114300" algn="l" defTabSz="622300">
            <a:lnSpc>
              <a:spcPct val="90000"/>
            </a:lnSpc>
            <a:spcBef>
              <a:spcPct val="0"/>
            </a:spcBef>
            <a:spcAft>
              <a:spcPct val="15000"/>
            </a:spcAft>
            <a:buChar char="•"/>
          </a:pPr>
          <a:r>
            <a:rPr lang="fr-FR" sz="1400" b="0" kern="1200" dirty="0" err="1"/>
            <a:t>Staffing</a:t>
          </a:r>
          <a:r>
            <a:rPr lang="fr-FR" sz="1400" b="0" kern="1200" dirty="0"/>
            <a:t> issues</a:t>
          </a:r>
          <a:endParaRPr lang="en-US" sz="1400" b="0" kern="1200" dirty="0"/>
        </a:p>
        <a:p>
          <a:pPr marL="114300" lvl="1" indent="-114300" algn="l" defTabSz="622300">
            <a:lnSpc>
              <a:spcPct val="90000"/>
            </a:lnSpc>
            <a:spcBef>
              <a:spcPct val="0"/>
            </a:spcBef>
            <a:spcAft>
              <a:spcPct val="15000"/>
            </a:spcAft>
            <a:buChar char="•"/>
          </a:pPr>
          <a:r>
            <a:rPr lang="fr-FR" sz="1400" b="0" kern="1200" dirty="0"/>
            <a:t>Hard to </a:t>
          </a:r>
          <a:r>
            <a:rPr lang="fr-FR" sz="1400" b="0" kern="1200" dirty="0" err="1"/>
            <a:t>integrate</a:t>
          </a:r>
          <a:endParaRPr lang="en-US" sz="1400" b="0" kern="1200" dirty="0"/>
        </a:p>
      </dsp:txBody>
      <dsp:txXfrm>
        <a:off x="4014" y="1295390"/>
        <a:ext cx="2413913" cy="2854800"/>
      </dsp:txXfrm>
    </dsp:sp>
    <dsp:sp modelId="{75FF6BE0-CF49-4CC2-98C1-F5505757A2F7}">
      <dsp:nvSpPr>
        <dsp:cNvPr id="0" name=""/>
        <dsp:cNvSpPr/>
      </dsp:nvSpPr>
      <dsp:spPr>
        <a:xfrm>
          <a:off x="2755875" y="343813"/>
          <a:ext cx="2413913" cy="965565"/>
        </a:xfrm>
        <a:prstGeom prst="rect">
          <a:avLst/>
        </a:prstGeom>
        <a:solidFill>
          <a:schemeClr val="accent1">
            <a:lumMod val="90000"/>
          </a:schemeClr>
        </a:solidFill>
        <a:ln w="31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264160" rIns="462280" bIns="26416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2755875" y="343813"/>
        <a:ext cx="2413913" cy="965565"/>
      </dsp:txXfrm>
    </dsp:sp>
    <dsp:sp modelId="{49356B46-1473-4D00-AF46-AF2B8286DC3C}">
      <dsp:nvSpPr>
        <dsp:cNvPr id="0" name=""/>
        <dsp:cNvSpPr/>
      </dsp:nvSpPr>
      <dsp:spPr>
        <a:xfrm>
          <a:off x="2755875" y="1295390"/>
          <a:ext cx="2413913" cy="2854800"/>
        </a:xfrm>
        <a:prstGeom prst="rect">
          <a:avLst/>
        </a:prstGeom>
        <a:solidFill>
          <a:schemeClr val="accent1">
            <a:lumMod val="90000"/>
          </a:schemeClr>
        </a:solidFill>
        <a:ln w="31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fr-FR" sz="1400" kern="1200" dirty="0" err="1"/>
            <a:t>Expensive</a:t>
          </a:r>
          <a:endParaRPr lang="en-US" sz="1400" kern="1200" dirty="0"/>
        </a:p>
        <a:p>
          <a:pPr marL="114300" lvl="1" indent="-114300" algn="l" defTabSz="622300">
            <a:lnSpc>
              <a:spcPct val="90000"/>
            </a:lnSpc>
            <a:spcBef>
              <a:spcPct val="0"/>
            </a:spcBef>
            <a:spcAft>
              <a:spcPct val="15000"/>
            </a:spcAft>
            <a:buChar char="•"/>
          </a:pPr>
          <a:r>
            <a:rPr lang="fr-FR" sz="1400" kern="1200" dirty="0"/>
            <a:t>Slow performance</a:t>
          </a:r>
          <a:br>
            <a:rPr lang="fr-FR" sz="1400" kern="1200" dirty="0"/>
          </a:br>
          <a:r>
            <a:rPr lang="fr-FR" sz="1400" kern="1200" dirty="0"/>
            <a:t>on Oracle </a:t>
          </a:r>
          <a:r>
            <a:rPr lang="fr-FR" sz="1400" kern="1200" dirty="0" err="1"/>
            <a:t>DBs</a:t>
          </a:r>
          <a:endParaRPr lang="en-US" sz="1400" kern="1200" dirty="0"/>
        </a:p>
        <a:p>
          <a:pPr marL="114300" lvl="1" indent="-114300" algn="l" defTabSz="622300">
            <a:lnSpc>
              <a:spcPct val="90000"/>
            </a:lnSpc>
            <a:spcBef>
              <a:spcPct val="0"/>
            </a:spcBef>
            <a:spcAft>
              <a:spcPct val="15000"/>
            </a:spcAft>
            <a:buChar char="•"/>
          </a:pPr>
          <a:r>
            <a:rPr lang="fr-FR" sz="1400" kern="1200" dirty="0"/>
            <a:t>High </a:t>
          </a:r>
          <a:r>
            <a:rPr lang="fr-FR" sz="1400" kern="1200" dirty="0" err="1"/>
            <a:t>learning</a:t>
          </a:r>
          <a:r>
            <a:rPr lang="fr-FR" sz="1400" kern="1200" dirty="0"/>
            <a:t> </a:t>
          </a:r>
          <a:r>
            <a:rPr lang="fr-FR" sz="1400" kern="1200" dirty="0" err="1"/>
            <a:t>curve</a:t>
          </a:r>
          <a:endParaRPr lang="en-US" sz="1400" kern="1200" dirty="0"/>
        </a:p>
        <a:p>
          <a:pPr marL="114300" lvl="1" indent="-114300" algn="l" defTabSz="622300">
            <a:lnSpc>
              <a:spcPct val="90000"/>
            </a:lnSpc>
            <a:spcBef>
              <a:spcPct val="0"/>
            </a:spcBef>
            <a:spcAft>
              <a:spcPct val="15000"/>
            </a:spcAft>
            <a:buChar char="•"/>
          </a:pPr>
          <a:r>
            <a:rPr lang="fr-FR" sz="1400" kern="1200" dirty="0" err="1"/>
            <a:t>Integration</a:t>
          </a:r>
          <a:r>
            <a:rPr lang="fr-FR" sz="1400" kern="1200" dirty="0"/>
            <a:t> issues</a:t>
          </a:r>
          <a:endParaRPr lang="en-US" sz="1400" kern="1200" dirty="0"/>
        </a:p>
        <a:p>
          <a:pPr marL="114300" lvl="1" indent="-114300" algn="l" defTabSz="622300">
            <a:lnSpc>
              <a:spcPct val="90000"/>
            </a:lnSpc>
            <a:spcBef>
              <a:spcPct val="0"/>
            </a:spcBef>
            <a:spcAft>
              <a:spcPct val="15000"/>
            </a:spcAft>
            <a:buChar char="•"/>
          </a:pPr>
          <a:r>
            <a:rPr lang="fr-FR" sz="1400" kern="1200" dirty="0"/>
            <a:t>No </a:t>
          </a:r>
          <a:r>
            <a:rPr lang="fr-FR" sz="1400" kern="1200" dirty="0" err="1"/>
            <a:t>hybrid</a:t>
          </a:r>
          <a:r>
            <a:rPr lang="fr-FR" sz="1400" kern="1200" dirty="0"/>
            <a:t> cloud story</a:t>
          </a:r>
          <a:endParaRPr lang="en-US" sz="1400" kern="1200" dirty="0"/>
        </a:p>
      </dsp:txBody>
      <dsp:txXfrm>
        <a:off x="2755875" y="1295390"/>
        <a:ext cx="2413913" cy="2854800"/>
      </dsp:txXfrm>
    </dsp:sp>
    <dsp:sp modelId="{F377FEB8-0192-4555-896A-262CB6C27D2F}">
      <dsp:nvSpPr>
        <dsp:cNvPr id="0" name=""/>
        <dsp:cNvSpPr/>
      </dsp:nvSpPr>
      <dsp:spPr>
        <a:xfrm>
          <a:off x="5507736" y="343813"/>
          <a:ext cx="2413913" cy="965565"/>
        </a:xfrm>
        <a:prstGeom prst="rect">
          <a:avLst/>
        </a:prstGeom>
        <a:solidFill>
          <a:schemeClr val="accent1">
            <a:lumMod val="90000"/>
          </a:schemeClr>
        </a:solidFill>
        <a:ln w="31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264160" rIns="462280" bIns="26416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507736" y="343813"/>
        <a:ext cx="2413913" cy="965565"/>
      </dsp:txXfrm>
    </dsp:sp>
    <dsp:sp modelId="{1BBC60DF-22B2-483D-A7AE-E2F5542B33F6}">
      <dsp:nvSpPr>
        <dsp:cNvPr id="0" name=""/>
        <dsp:cNvSpPr/>
      </dsp:nvSpPr>
      <dsp:spPr>
        <a:xfrm>
          <a:off x="5507736" y="1295390"/>
          <a:ext cx="2413913" cy="2854800"/>
        </a:xfrm>
        <a:prstGeom prst="rect">
          <a:avLst/>
        </a:prstGeom>
        <a:solidFill>
          <a:schemeClr val="accent1">
            <a:lumMod val="90000"/>
          </a:schemeClr>
        </a:solidFill>
        <a:ln w="31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fr-FR" sz="1400" kern="1200" dirty="0"/>
            <a:t>Very </a:t>
          </a:r>
          <a:r>
            <a:rPr lang="fr-FR" sz="1400" kern="1200" dirty="0" err="1"/>
            <a:t>expensive</a:t>
          </a:r>
          <a:endParaRPr lang="en-US" sz="1400" kern="1200" dirty="0"/>
        </a:p>
        <a:p>
          <a:pPr marL="114300" lvl="1" indent="-114300" algn="l" defTabSz="622300">
            <a:lnSpc>
              <a:spcPct val="90000"/>
            </a:lnSpc>
            <a:spcBef>
              <a:spcPct val="0"/>
            </a:spcBef>
            <a:spcAft>
              <a:spcPct val="15000"/>
            </a:spcAft>
            <a:buChar char="•"/>
          </a:pPr>
          <a:r>
            <a:rPr lang="fr-FR" sz="1400" kern="1200" dirty="0"/>
            <a:t>Weak </a:t>
          </a:r>
          <a:r>
            <a:rPr lang="fr-FR" sz="1400" kern="1200" dirty="0" err="1"/>
            <a:t>security</a:t>
          </a:r>
          <a:r>
            <a:rPr lang="fr-FR" sz="1400" kern="1200" dirty="0"/>
            <a:t> portfolio</a:t>
          </a:r>
          <a:endParaRPr lang="en-US" sz="1400" kern="1200" dirty="0"/>
        </a:p>
        <a:p>
          <a:pPr marL="114300" lvl="1" indent="-114300" algn="l" defTabSz="622300">
            <a:lnSpc>
              <a:spcPct val="90000"/>
            </a:lnSpc>
            <a:spcBef>
              <a:spcPct val="0"/>
            </a:spcBef>
            <a:spcAft>
              <a:spcPct val="15000"/>
            </a:spcAft>
            <a:buChar char="•"/>
          </a:pPr>
          <a:r>
            <a:rPr lang="fr-FR" sz="1400" kern="1200" dirty="0"/>
            <a:t>No </a:t>
          </a:r>
          <a:r>
            <a:rPr lang="fr-FR" sz="1400" kern="1200" dirty="0" err="1"/>
            <a:t>Subsetting</a:t>
          </a:r>
          <a:endParaRPr lang="en-US" sz="1400" kern="1200" dirty="0"/>
        </a:p>
        <a:p>
          <a:pPr marL="114300" lvl="1" indent="-114300" algn="l" defTabSz="622300">
            <a:lnSpc>
              <a:spcPct val="90000"/>
            </a:lnSpc>
            <a:spcBef>
              <a:spcPct val="0"/>
            </a:spcBef>
            <a:spcAft>
              <a:spcPct val="15000"/>
            </a:spcAft>
            <a:buChar char="•"/>
          </a:pPr>
          <a:r>
            <a:rPr lang="fr-FR" sz="1400" kern="1200" dirty="0"/>
            <a:t>High </a:t>
          </a:r>
          <a:r>
            <a:rPr lang="fr-FR" sz="1400" kern="1200" dirty="0" err="1"/>
            <a:t>learning</a:t>
          </a:r>
          <a:r>
            <a:rPr lang="fr-FR" sz="1400" kern="1200" dirty="0"/>
            <a:t> </a:t>
          </a:r>
          <a:r>
            <a:rPr lang="fr-FR" sz="1400" kern="1200" dirty="0" err="1"/>
            <a:t>curve</a:t>
          </a:r>
          <a:endParaRPr lang="en-US" sz="1400" kern="1200" dirty="0"/>
        </a:p>
        <a:p>
          <a:pPr marL="114300" lvl="1" indent="-114300" algn="l" defTabSz="622300">
            <a:lnSpc>
              <a:spcPct val="90000"/>
            </a:lnSpc>
            <a:spcBef>
              <a:spcPct val="0"/>
            </a:spcBef>
            <a:spcAft>
              <a:spcPct val="15000"/>
            </a:spcAft>
            <a:buChar char="•"/>
          </a:pPr>
          <a:r>
            <a:rPr lang="fr-FR" sz="1400" kern="1200" dirty="0"/>
            <a:t>Weak user </a:t>
          </a:r>
          <a:r>
            <a:rPr lang="fr-FR" sz="1400" kern="1200" dirty="0" err="1"/>
            <a:t>community</a:t>
          </a:r>
          <a:endParaRPr lang="en-US" sz="1400" kern="1200" dirty="0"/>
        </a:p>
        <a:p>
          <a:pPr marL="114300" lvl="1" indent="-114300" algn="l" defTabSz="622300">
            <a:lnSpc>
              <a:spcPct val="90000"/>
            </a:lnSpc>
            <a:spcBef>
              <a:spcPct val="0"/>
            </a:spcBef>
            <a:spcAft>
              <a:spcPct val="15000"/>
            </a:spcAft>
            <a:buChar char="•"/>
          </a:pPr>
          <a:r>
            <a:rPr lang="fr-FR" sz="1400" kern="1200" dirty="0"/>
            <a:t>No </a:t>
          </a:r>
          <a:r>
            <a:rPr lang="fr-FR" sz="1400" kern="1200" dirty="0" err="1"/>
            <a:t>hybrid</a:t>
          </a:r>
          <a:r>
            <a:rPr lang="fr-FR" sz="1400" kern="1200" dirty="0"/>
            <a:t> cloud story</a:t>
          </a:r>
          <a:endParaRPr lang="en-US" sz="1400" kern="1200" dirty="0"/>
        </a:p>
      </dsp:txBody>
      <dsp:txXfrm>
        <a:off x="5507736" y="1295390"/>
        <a:ext cx="2413913" cy="2854800"/>
      </dsp:txXfrm>
    </dsp:sp>
    <dsp:sp modelId="{43C5C601-C5A8-4C4C-9E89-B46271A6229E}">
      <dsp:nvSpPr>
        <dsp:cNvPr id="0" name=""/>
        <dsp:cNvSpPr/>
      </dsp:nvSpPr>
      <dsp:spPr>
        <a:xfrm>
          <a:off x="8259597" y="343813"/>
          <a:ext cx="2413913" cy="965565"/>
        </a:xfrm>
        <a:prstGeom prst="rect">
          <a:avLst/>
        </a:prstGeom>
        <a:solidFill>
          <a:schemeClr val="accent1">
            <a:lumMod val="90000"/>
          </a:schemeClr>
        </a:solidFill>
        <a:ln w="31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264160" rIns="462280" bIns="26416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8259597" y="343813"/>
        <a:ext cx="2413913" cy="965565"/>
      </dsp:txXfrm>
    </dsp:sp>
    <dsp:sp modelId="{0F1F2947-A050-4217-B1AD-5DF15E41808C}">
      <dsp:nvSpPr>
        <dsp:cNvPr id="0" name=""/>
        <dsp:cNvSpPr/>
      </dsp:nvSpPr>
      <dsp:spPr>
        <a:xfrm>
          <a:off x="8259597" y="1295390"/>
          <a:ext cx="2413913" cy="2854800"/>
        </a:xfrm>
        <a:prstGeom prst="rect">
          <a:avLst/>
        </a:prstGeom>
        <a:solidFill>
          <a:schemeClr val="accent1">
            <a:lumMod val="90000"/>
          </a:schemeClr>
        </a:solidFill>
        <a:ln w="31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Data Virtualization only</a:t>
          </a:r>
        </a:p>
        <a:p>
          <a:pPr marL="114300" lvl="1" indent="-114300" algn="l" defTabSz="622300">
            <a:lnSpc>
              <a:spcPct val="90000"/>
            </a:lnSpc>
            <a:spcBef>
              <a:spcPct val="0"/>
            </a:spcBef>
            <a:spcAft>
              <a:spcPct val="15000"/>
            </a:spcAft>
            <a:buChar char="•"/>
          </a:pPr>
          <a:r>
            <a:rPr lang="en-US" sz="1400" kern="1200" dirty="0"/>
            <a:t>Limited masking</a:t>
          </a:r>
        </a:p>
        <a:p>
          <a:pPr marL="114300" lvl="1" indent="-114300" algn="l" defTabSz="622300">
            <a:lnSpc>
              <a:spcPct val="90000"/>
            </a:lnSpc>
            <a:spcBef>
              <a:spcPct val="0"/>
            </a:spcBef>
            <a:spcAft>
              <a:spcPct val="15000"/>
            </a:spcAft>
            <a:buChar char="•"/>
          </a:pPr>
          <a:r>
            <a:rPr lang="en-US" sz="1400" kern="1200" dirty="0"/>
            <a:t>Weak portfolio</a:t>
          </a:r>
        </a:p>
        <a:p>
          <a:pPr marL="114300" lvl="1" indent="-114300" algn="l" defTabSz="622300">
            <a:lnSpc>
              <a:spcPct val="90000"/>
            </a:lnSpc>
            <a:spcBef>
              <a:spcPct val="0"/>
            </a:spcBef>
            <a:spcAft>
              <a:spcPct val="15000"/>
            </a:spcAft>
            <a:buChar char="•"/>
          </a:pPr>
          <a:r>
            <a:rPr lang="en-US" sz="1400" kern="1200" dirty="0"/>
            <a:t>No </a:t>
          </a:r>
          <a:r>
            <a:rPr lang="en-US" sz="1400" kern="1200" dirty="0" err="1"/>
            <a:t>subsetting</a:t>
          </a:r>
          <a:endParaRPr lang="en-US" sz="1400" kern="1200" dirty="0"/>
        </a:p>
        <a:p>
          <a:pPr marL="114300" lvl="1" indent="-114300" algn="l" defTabSz="622300">
            <a:lnSpc>
              <a:spcPct val="90000"/>
            </a:lnSpc>
            <a:spcBef>
              <a:spcPct val="0"/>
            </a:spcBef>
            <a:spcAft>
              <a:spcPct val="15000"/>
            </a:spcAft>
            <a:buChar char="•"/>
          </a:pPr>
          <a:r>
            <a:rPr lang="en-US" sz="1400" kern="1200" dirty="0"/>
            <a:t>Confusing UI</a:t>
          </a:r>
        </a:p>
        <a:p>
          <a:pPr marL="114300" lvl="1" indent="-114300" algn="l" defTabSz="622300">
            <a:lnSpc>
              <a:spcPct val="90000"/>
            </a:lnSpc>
            <a:spcBef>
              <a:spcPct val="0"/>
            </a:spcBef>
            <a:spcAft>
              <a:spcPct val="15000"/>
            </a:spcAft>
            <a:buChar char="•"/>
          </a:pPr>
          <a:r>
            <a:rPr lang="en-US" sz="1400" kern="1200" dirty="0"/>
            <a:t>Weak user community</a:t>
          </a:r>
        </a:p>
      </dsp:txBody>
      <dsp:txXfrm>
        <a:off x="8259597" y="1295390"/>
        <a:ext cx="2413913" cy="285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4B220-FACF-42B2-99C2-7630367FF0BF}">
      <dsp:nvSpPr>
        <dsp:cNvPr id="0" name=""/>
        <dsp:cNvSpPr/>
      </dsp:nvSpPr>
      <dsp:spPr>
        <a:xfrm rot="5400000">
          <a:off x="7002997" y="-3107165"/>
          <a:ext cx="513278" cy="6832599"/>
        </a:xfrm>
        <a:prstGeom prst="round2SameRect">
          <a:avLst/>
        </a:prstGeom>
        <a:solidFill>
          <a:schemeClr val="accent6">
            <a:lumMod val="40000"/>
            <a:lumOff val="60000"/>
          </a:schemeClr>
        </a:solidFill>
        <a:ln w="31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t>Discovery, Masking, </a:t>
          </a:r>
          <a:r>
            <a:rPr lang="en-US" sz="1200" b="0" i="0" kern="1200" dirty="0" err="1"/>
            <a:t>Subsetting</a:t>
          </a:r>
          <a:r>
            <a:rPr lang="en-US" sz="1200" b="0" i="0" kern="1200" dirty="0"/>
            <a:t>, Templates, and Gateways bundled into </a:t>
          </a:r>
          <a:r>
            <a:rPr lang="en-US" sz="1200" b="1" i="0" kern="1200" dirty="0"/>
            <a:t>single license</a:t>
          </a:r>
          <a:br>
            <a:rPr lang="en-US" sz="1200" b="1" i="0" kern="1200" dirty="0"/>
          </a:br>
          <a:endParaRPr lang="en-US" sz="1200" b="1" kern="1200" dirty="0"/>
        </a:p>
      </dsp:txBody>
      <dsp:txXfrm rot="-5400000">
        <a:off x="3843337" y="77551"/>
        <a:ext cx="6807543" cy="463166"/>
      </dsp:txXfrm>
    </dsp:sp>
    <dsp:sp modelId="{9BE65EA8-2B85-49B7-938A-67BA7CD8D5F8}">
      <dsp:nvSpPr>
        <dsp:cNvPr id="0" name=""/>
        <dsp:cNvSpPr/>
      </dsp:nvSpPr>
      <dsp:spPr>
        <a:xfrm>
          <a:off x="0" y="385"/>
          <a:ext cx="3843337" cy="617497"/>
        </a:xfrm>
        <a:prstGeom prst="roundRect">
          <a:avLst/>
        </a:prstGeom>
        <a:solidFill>
          <a:srgbClr val="759C6C"/>
        </a:solidFill>
        <a:ln>
          <a:noFill/>
        </a:ln>
        <a:effectLst>
          <a:blur/>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rPr>
            <a:t>One license</a:t>
          </a:r>
          <a:endParaRPr lang="en-US" sz="1200" kern="1200" dirty="0">
            <a:solidFill>
              <a:schemeClr val="bg1"/>
            </a:solidFill>
          </a:endParaRPr>
        </a:p>
      </dsp:txBody>
      <dsp:txXfrm>
        <a:off x="30144" y="30529"/>
        <a:ext cx="3783049" cy="557209"/>
      </dsp:txXfrm>
    </dsp:sp>
    <dsp:sp modelId="{57977A0D-5511-4670-A5EB-3A91B3BDC729}">
      <dsp:nvSpPr>
        <dsp:cNvPr id="0" name=""/>
        <dsp:cNvSpPr/>
      </dsp:nvSpPr>
      <dsp:spPr>
        <a:xfrm rot="5400000">
          <a:off x="6960272" y="-2458793"/>
          <a:ext cx="598730" cy="6832599"/>
        </a:xfrm>
        <a:prstGeom prst="round2SameRect">
          <a:avLst/>
        </a:prstGeom>
        <a:solidFill>
          <a:schemeClr val="accent6">
            <a:lumMod val="40000"/>
            <a:lumOff val="60000"/>
          </a:schemeClr>
        </a:solidFill>
        <a:ln w="31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252000"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Leverages several Oracle Database internal kernel features</a:t>
          </a:r>
          <a:endParaRPr lang="en-US" sz="1200" kern="1200" dirty="0"/>
        </a:p>
        <a:p>
          <a:pPr marL="114300" lvl="1" indent="-114300" algn="l" defTabSz="533400">
            <a:lnSpc>
              <a:spcPct val="90000"/>
            </a:lnSpc>
            <a:spcBef>
              <a:spcPct val="0"/>
            </a:spcBef>
            <a:spcAft>
              <a:spcPct val="15000"/>
            </a:spcAft>
            <a:buChar char="•"/>
          </a:pPr>
          <a:r>
            <a:rPr lang="en-US" sz="1200" b="0" i="0" kern="1200" dirty="0"/>
            <a:t>In-Export execution leverages proven Oracle Data Pump technology</a:t>
          </a:r>
          <a:br>
            <a:rPr lang="en-US" sz="1200" b="0" i="0" kern="1200" dirty="0"/>
          </a:br>
          <a:endParaRPr lang="en-US" sz="1200" kern="1200" dirty="0"/>
        </a:p>
      </dsp:txBody>
      <dsp:txXfrm rot="-5400000">
        <a:off x="3843338" y="687369"/>
        <a:ext cx="6803371" cy="540274"/>
      </dsp:txXfrm>
    </dsp:sp>
    <dsp:sp modelId="{2D5436B6-3BB8-45EB-88D1-B9622E35809E}">
      <dsp:nvSpPr>
        <dsp:cNvPr id="0" name=""/>
        <dsp:cNvSpPr/>
      </dsp:nvSpPr>
      <dsp:spPr>
        <a:xfrm>
          <a:off x="0" y="648757"/>
          <a:ext cx="3843337" cy="617497"/>
        </a:xfrm>
        <a:prstGeom prst="roundRect">
          <a:avLst/>
        </a:prstGeom>
        <a:solidFill>
          <a:srgbClr val="759C6C"/>
        </a:solidFill>
        <a:ln>
          <a:noFill/>
        </a:ln>
        <a:effectLst>
          <a:blur/>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rPr>
            <a:t>High performance on Oracle DBs</a:t>
          </a:r>
          <a:endParaRPr lang="en-US" sz="1200" kern="1200" dirty="0">
            <a:solidFill>
              <a:schemeClr val="bg1"/>
            </a:solidFill>
          </a:endParaRPr>
        </a:p>
      </dsp:txBody>
      <dsp:txXfrm>
        <a:off x="30144" y="678901"/>
        <a:ext cx="3783049" cy="557209"/>
      </dsp:txXfrm>
    </dsp:sp>
    <dsp:sp modelId="{B3074C2B-66BE-4D2F-83F2-FD622FAAA3BE}">
      <dsp:nvSpPr>
        <dsp:cNvPr id="0" name=""/>
        <dsp:cNvSpPr/>
      </dsp:nvSpPr>
      <dsp:spPr>
        <a:xfrm rot="5400000">
          <a:off x="7012638" y="-1810421"/>
          <a:ext cx="493997" cy="6832599"/>
        </a:xfrm>
        <a:prstGeom prst="round2SameRect">
          <a:avLst/>
        </a:prstGeom>
        <a:solidFill>
          <a:schemeClr val="accent6">
            <a:lumMod val="40000"/>
            <a:lumOff val="60000"/>
          </a:schemeClr>
        </a:solidFill>
        <a:ln w="31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t" anchorCtr="0">
          <a:noAutofit/>
        </a:bodyPr>
        <a:lstStyle/>
        <a:p>
          <a:pPr marL="114300" lvl="1" indent="-114300" algn="l" defTabSz="533400">
            <a:lnSpc>
              <a:spcPct val="90000"/>
            </a:lnSpc>
            <a:spcBef>
              <a:spcPct val="0"/>
            </a:spcBef>
            <a:spcAft>
              <a:spcPct val="15000"/>
            </a:spcAft>
            <a:buChar char="•"/>
          </a:pPr>
          <a:r>
            <a:rPr lang="en-US" sz="1200" b="1" i="0" kern="1200" dirty="0" err="1"/>
            <a:t>Subsetting</a:t>
          </a:r>
          <a:br>
            <a:rPr lang="en-US" sz="1200" b="1" i="0" kern="1200" dirty="0"/>
          </a:br>
          <a:endParaRPr lang="en-US" sz="1200" b="1" kern="1200" dirty="0"/>
        </a:p>
      </dsp:txBody>
      <dsp:txXfrm rot="-5400000">
        <a:off x="3843338" y="1382994"/>
        <a:ext cx="6808484" cy="445767"/>
      </dsp:txXfrm>
    </dsp:sp>
    <dsp:sp modelId="{017D907B-37A6-4077-B9B3-632D5A335AEE}">
      <dsp:nvSpPr>
        <dsp:cNvPr id="0" name=""/>
        <dsp:cNvSpPr/>
      </dsp:nvSpPr>
      <dsp:spPr>
        <a:xfrm>
          <a:off x="0" y="1297129"/>
          <a:ext cx="3843337" cy="617497"/>
        </a:xfrm>
        <a:prstGeom prst="roundRect">
          <a:avLst/>
        </a:prstGeom>
        <a:solidFill>
          <a:srgbClr val="759C6C"/>
        </a:solidFill>
        <a:ln>
          <a:noFill/>
        </a:ln>
        <a:effectLst>
          <a:blur/>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rPr>
            <a:t>Key feature</a:t>
          </a:r>
          <a:endParaRPr lang="en-US" sz="1200" kern="1200" dirty="0">
            <a:solidFill>
              <a:schemeClr val="bg1"/>
            </a:solidFill>
          </a:endParaRPr>
        </a:p>
      </dsp:txBody>
      <dsp:txXfrm>
        <a:off x="30144" y="1327273"/>
        <a:ext cx="3783049" cy="557209"/>
      </dsp:txXfrm>
    </dsp:sp>
    <dsp:sp modelId="{FFDFC419-A693-465C-9C17-BBCD8E12596B}">
      <dsp:nvSpPr>
        <dsp:cNvPr id="0" name=""/>
        <dsp:cNvSpPr/>
      </dsp:nvSpPr>
      <dsp:spPr>
        <a:xfrm rot="5400000">
          <a:off x="6986812" y="-1162049"/>
          <a:ext cx="545650" cy="6832599"/>
        </a:xfrm>
        <a:prstGeom prst="round2SameRect">
          <a:avLst/>
        </a:prstGeom>
        <a:solidFill>
          <a:schemeClr val="accent6">
            <a:lumMod val="40000"/>
            <a:lumOff val="60000"/>
          </a:schemeClr>
        </a:solidFill>
        <a:ln w="31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288000"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b="1" i="0" kern="1200" dirty="0">
              <a:solidFill>
                <a:srgbClr val="312D2A">
                  <a:hueOff val="0"/>
                  <a:satOff val="0"/>
                  <a:lumOff val="0"/>
                  <a:alphaOff val="0"/>
                </a:srgbClr>
              </a:solidFill>
              <a:latin typeface="Oracle Sans Tab"/>
              <a:ea typeface="+mn-ea"/>
              <a:cs typeface="+mn-cs"/>
            </a:rPr>
            <a:t>In-Export</a:t>
          </a:r>
          <a:r>
            <a:rPr lang="en-US" sz="1200" b="0" i="0" kern="1200" dirty="0">
              <a:solidFill>
                <a:srgbClr val="312D2A">
                  <a:hueOff val="0"/>
                  <a:satOff val="0"/>
                  <a:lumOff val="0"/>
                  <a:alphaOff val="0"/>
                </a:srgbClr>
              </a:solidFill>
              <a:latin typeface="Oracle Sans Tab"/>
              <a:ea typeface="+mn-ea"/>
              <a:cs typeface="+mn-cs"/>
            </a:rPr>
            <a:t> masking and </a:t>
          </a:r>
          <a:r>
            <a:rPr lang="en-US" sz="1200" b="0" i="0" kern="1200" dirty="0" err="1">
              <a:solidFill>
                <a:srgbClr val="312D2A">
                  <a:hueOff val="0"/>
                  <a:satOff val="0"/>
                  <a:lumOff val="0"/>
                  <a:alphaOff val="0"/>
                </a:srgbClr>
              </a:solidFill>
              <a:latin typeface="Oracle Sans Tab"/>
              <a:ea typeface="+mn-ea"/>
              <a:cs typeface="+mn-cs"/>
            </a:rPr>
            <a:t>subsetting</a:t>
          </a:r>
          <a:endParaRPr lang="en-US" sz="1200" b="0" i="0" kern="1200" dirty="0">
            <a:solidFill>
              <a:srgbClr val="312D2A">
                <a:hueOff val="0"/>
                <a:satOff val="0"/>
                <a:lumOff val="0"/>
                <a:alphaOff val="0"/>
              </a:srgbClr>
            </a:solidFill>
            <a:latin typeface="Oracle Sans Tab"/>
            <a:ea typeface="+mn-ea"/>
            <a:cs typeface="+mn-cs"/>
          </a:endParaRPr>
        </a:p>
        <a:p>
          <a:pPr marL="114300" lvl="1" indent="-114300" algn="l" defTabSz="533400">
            <a:lnSpc>
              <a:spcPct val="90000"/>
            </a:lnSpc>
            <a:spcBef>
              <a:spcPct val="0"/>
            </a:spcBef>
            <a:spcAft>
              <a:spcPct val="15000"/>
            </a:spcAft>
            <a:buChar char="•"/>
          </a:pPr>
          <a:r>
            <a:rPr lang="en-US" sz="1200" b="0" i="0" kern="1200" dirty="0"/>
            <a:t>Sensitive data is sanitized on-the-fly while extracting the data from database</a:t>
          </a:r>
          <a:br>
            <a:rPr lang="en-US" sz="1200" b="0" i="0" kern="1200" dirty="0"/>
          </a:br>
          <a:endParaRPr lang="en-US" sz="1200" kern="1200" dirty="0"/>
        </a:p>
      </dsp:txBody>
      <dsp:txXfrm rot="-5400000">
        <a:off x="3843338" y="2008061"/>
        <a:ext cx="6805963" cy="492378"/>
      </dsp:txXfrm>
    </dsp:sp>
    <dsp:sp modelId="{162D2D8B-6017-429C-B400-F4C863C14492}">
      <dsp:nvSpPr>
        <dsp:cNvPr id="0" name=""/>
        <dsp:cNvSpPr/>
      </dsp:nvSpPr>
      <dsp:spPr>
        <a:xfrm>
          <a:off x="0" y="1945501"/>
          <a:ext cx="3843337" cy="617497"/>
        </a:xfrm>
        <a:prstGeom prst="roundRect">
          <a:avLst/>
        </a:prstGeom>
        <a:solidFill>
          <a:srgbClr val="759C6C"/>
        </a:solidFill>
        <a:ln>
          <a:noFill/>
        </a:ln>
        <a:effectLst>
          <a:blur/>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rPr>
            <a:t>Secure</a:t>
          </a:r>
          <a:endParaRPr lang="en-US" sz="1200" kern="1200" dirty="0">
            <a:solidFill>
              <a:schemeClr val="bg1"/>
            </a:solidFill>
          </a:endParaRPr>
        </a:p>
      </dsp:txBody>
      <dsp:txXfrm>
        <a:off x="30144" y="1975645"/>
        <a:ext cx="3783049" cy="557209"/>
      </dsp:txXfrm>
    </dsp:sp>
    <dsp:sp modelId="{9893EC20-81DB-43D5-B8F8-4017F4701111}">
      <dsp:nvSpPr>
        <dsp:cNvPr id="0" name=""/>
        <dsp:cNvSpPr/>
      </dsp:nvSpPr>
      <dsp:spPr>
        <a:xfrm rot="5400000">
          <a:off x="7012638" y="-513677"/>
          <a:ext cx="493997" cy="6832599"/>
        </a:xfrm>
        <a:prstGeom prst="round2SameRect">
          <a:avLst/>
        </a:prstGeom>
        <a:solidFill>
          <a:schemeClr val="accent6">
            <a:lumMod val="40000"/>
            <a:lumOff val="60000"/>
          </a:schemeClr>
        </a:solidFill>
        <a:ln w="31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t>Centralized and unified management</a:t>
          </a:r>
          <a:br>
            <a:rPr lang="en-US" sz="1200" b="0" i="0" kern="1200" dirty="0"/>
          </a:br>
          <a:endParaRPr lang="en-US" sz="1200" kern="1200" dirty="0"/>
        </a:p>
      </dsp:txBody>
      <dsp:txXfrm rot="-5400000">
        <a:off x="3843338" y="2679738"/>
        <a:ext cx="6808484" cy="445767"/>
      </dsp:txXfrm>
    </dsp:sp>
    <dsp:sp modelId="{033786A1-2EEA-4605-8E18-8D4857941D1A}">
      <dsp:nvSpPr>
        <dsp:cNvPr id="0" name=""/>
        <dsp:cNvSpPr/>
      </dsp:nvSpPr>
      <dsp:spPr>
        <a:xfrm>
          <a:off x="0" y="2593873"/>
          <a:ext cx="3843337" cy="617497"/>
        </a:xfrm>
        <a:prstGeom prst="roundRect">
          <a:avLst/>
        </a:prstGeom>
        <a:solidFill>
          <a:srgbClr val="759C6C"/>
        </a:solidFill>
        <a:ln>
          <a:noFill/>
        </a:ln>
        <a:effectLst>
          <a:blur/>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rPr>
            <a:t>Hybrid cloud management</a:t>
          </a:r>
          <a:endParaRPr lang="en-US" sz="1200" kern="1200" dirty="0">
            <a:solidFill>
              <a:schemeClr val="bg1"/>
            </a:solidFill>
          </a:endParaRPr>
        </a:p>
      </dsp:txBody>
      <dsp:txXfrm>
        <a:off x="30144" y="2624017"/>
        <a:ext cx="3783049" cy="557209"/>
      </dsp:txXfrm>
    </dsp:sp>
    <dsp:sp modelId="{F3E1DF3E-5DE4-4FCD-B70F-F5371F7AB0BB}">
      <dsp:nvSpPr>
        <dsp:cNvPr id="0" name=""/>
        <dsp:cNvSpPr/>
      </dsp:nvSpPr>
      <dsp:spPr>
        <a:xfrm rot="5400000">
          <a:off x="7012638" y="134694"/>
          <a:ext cx="493997" cy="6832599"/>
        </a:xfrm>
        <a:prstGeom prst="round2SameRect">
          <a:avLst/>
        </a:prstGeom>
        <a:solidFill>
          <a:schemeClr val="accent6">
            <a:lumMod val="40000"/>
            <a:lumOff val="60000"/>
          </a:schemeClr>
        </a:solidFill>
        <a:ln w="31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252000"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t>Mask during clones, snap clones, PDB clones to cloud, RAT, ODI, encryption, compression, EBS, templates …</a:t>
          </a:r>
          <a:br>
            <a:rPr lang="en-US" sz="1200" b="0" i="0" kern="1200" dirty="0"/>
          </a:br>
          <a:endParaRPr lang="en-US" sz="1200" kern="1200" dirty="0"/>
        </a:p>
      </dsp:txBody>
      <dsp:txXfrm rot="-5400000">
        <a:off x="3843338" y="3328110"/>
        <a:ext cx="6808484" cy="445767"/>
      </dsp:txXfrm>
    </dsp:sp>
    <dsp:sp modelId="{FFA74500-D018-4211-A346-86EC2EFAE380}">
      <dsp:nvSpPr>
        <dsp:cNvPr id="0" name=""/>
        <dsp:cNvSpPr/>
      </dsp:nvSpPr>
      <dsp:spPr>
        <a:xfrm>
          <a:off x="0" y="3242245"/>
          <a:ext cx="3843337" cy="617497"/>
        </a:xfrm>
        <a:prstGeom prst="roundRect">
          <a:avLst/>
        </a:prstGeom>
        <a:solidFill>
          <a:srgbClr val="759C6C"/>
        </a:solidFill>
        <a:ln>
          <a:noFill/>
        </a:ln>
        <a:effectLst>
          <a:blur/>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rPr>
            <a:t>Integration with</a:t>
          </a:r>
          <a:br>
            <a:rPr lang="en-US" sz="1200" b="1" i="0" kern="1200" dirty="0">
              <a:solidFill>
                <a:schemeClr val="bg1"/>
              </a:solidFill>
            </a:rPr>
          </a:br>
          <a:r>
            <a:rPr lang="en-US" sz="1200" b="1" i="0" kern="1200" dirty="0">
              <a:solidFill>
                <a:schemeClr val="bg1"/>
              </a:solidFill>
            </a:rPr>
            <a:t>Oracle Eco System</a:t>
          </a:r>
          <a:endParaRPr lang="en-US" sz="1200" kern="1200" dirty="0">
            <a:solidFill>
              <a:schemeClr val="bg1"/>
            </a:solidFill>
          </a:endParaRPr>
        </a:p>
      </dsp:txBody>
      <dsp:txXfrm>
        <a:off x="30144" y="3272389"/>
        <a:ext cx="3783049" cy="557209"/>
      </dsp:txXfrm>
    </dsp:sp>
    <dsp:sp modelId="{2CE5E453-2E02-428D-A0D4-0C7EB243E451}">
      <dsp:nvSpPr>
        <dsp:cNvPr id="0" name=""/>
        <dsp:cNvSpPr/>
      </dsp:nvSpPr>
      <dsp:spPr>
        <a:xfrm rot="5400000">
          <a:off x="7012638" y="783066"/>
          <a:ext cx="493997" cy="6832599"/>
        </a:xfrm>
        <a:prstGeom prst="round2SameRect">
          <a:avLst/>
        </a:prstGeom>
        <a:solidFill>
          <a:schemeClr val="accent6">
            <a:lumMod val="40000"/>
            <a:lumOff val="60000"/>
          </a:schemeClr>
        </a:solidFill>
        <a:ln w="317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t" anchorCtr="0">
          <a:noAutofit/>
        </a:bodyPr>
        <a:lstStyle/>
        <a:p>
          <a:pPr marL="114300" lvl="1" indent="-114300" algn="l" defTabSz="533400">
            <a:lnSpc>
              <a:spcPct val="90000"/>
            </a:lnSpc>
            <a:spcBef>
              <a:spcPct val="0"/>
            </a:spcBef>
            <a:spcAft>
              <a:spcPct val="15000"/>
            </a:spcAft>
            <a:buChar char="•"/>
          </a:pPr>
          <a:r>
            <a:rPr lang="en-US" sz="1200" b="0" i="0" kern="1200" dirty="0"/>
            <a:t>Comprehensive defense-in-depth and </a:t>
          </a:r>
          <a:r>
            <a:rPr lang="en-US" sz="1200" b="1" i="0" kern="1200" dirty="0"/>
            <a:t>compliance strategies</a:t>
          </a:r>
          <a:endParaRPr lang="en-US" sz="1200" b="1" kern="1200" dirty="0"/>
        </a:p>
      </dsp:txBody>
      <dsp:txXfrm rot="-5400000">
        <a:off x="3843338" y="3976482"/>
        <a:ext cx="6808484" cy="445767"/>
      </dsp:txXfrm>
    </dsp:sp>
    <dsp:sp modelId="{A6B2F82F-8B5E-4ABA-A083-0027D7A324BD}">
      <dsp:nvSpPr>
        <dsp:cNvPr id="0" name=""/>
        <dsp:cNvSpPr/>
      </dsp:nvSpPr>
      <dsp:spPr>
        <a:xfrm>
          <a:off x="0" y="3890617"/>
          <a:ext cx="3843337" cy="617497"/>
        </a:xfrm>
        <a:prstGeom prst="roundRect">
          <a:avLst/>
        </a:prstGeom>
        <a:solidFill>
          <a:srgbClr val="759C6C"/>
        </a:solidFill>
        <a:ln>
          <a:noFill/>
        </a:ln>
        <a:effectLst>
          <a:blur/>
        </a:effectLst>
      </dsp:spPr>
      <dsp:style>
        <a:lnRef idx="0">
          <a:scrgbClr r="0" g="0" b="0"/>
        </a:lnRef>
        <a:fillRef idx="3">
          <a:scrgbClr r="0" g="0" b="0"/>
        </a:fillRef>
        <a:effectRef idx="2">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i="0" kern="1200" dirty="0">
              <a:solidFill>
                <a:schemeClr val="bg1"/>
              </a:solidFill>
            </a:rPr>
            <a:t>Strategic</a:t>
          </a:r>
          <a:endParaRPr lang="en-US" sz="1200" kern="1200" dirty="0">
            <a:solidFill>
              <a:schemeClr val="bg1"/>
            </a:solidFill>
          </a:endParaRPr>
        </a:p>
      </dsp:txBody>
      <dsp:txXfrm>
        <a:off x="30144" y="3920761"/>
        <a:ext cx="3783049" cy="5572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12/15/2023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12/15/2023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888" userDrawn="1">
          <p15:clr>
            <a:srgbClr val="F26B43"/>
          </p15:clr>
        </p15:guide>
        <p15:guide id="2" pos="230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link/"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And it’s not just a matter of this</a:t>
            </a:r>
            <a:r>
              <a:rPr lang="en-US" baseline="0" dirty="0"/>
              <a:t> sensitive data being in a single pocket, stashed somewhere in the organization. Rather, the trend has been the proliferation of sensitive data through the entire organization. From the chart you can see various organizations that depend on data, many of which are not production groups, and which may not have good checks, balances, and processes to manage sensitive data.</a:t>
            </a:r>
          </a:p>
          <a:p>
            <a:pPr>
              <a:defRPr/>
            </a:pPr>
            <a:endParaRPr lang="en-US" baseline="0" dirty="0"/>
          </a:p>
          <a:p>
            <a:pPr>
              <a:defRPr/>
            </a:pPr>
            <a:r>
              <a:rPr lang="en-US" baseline="0" dirty="0"/>
              <a:t>Many organizations deal with sensitive data, whether it be PII, medical information, credit card (or other financial info), etc. </a:t>
            </a:r>
          </a:p>
          <a:p>
            <a:pPr>
              <a:defRPr/>
            </a:pPr>
            <a:endParaRPr lang="en-US" baseline="0" dirty="0"/>
          </a:p>
          <a:p>
            <a:pPr>
              <a:defRPr/>
            </a:pPr>
            <a:r>
              <a:rPr lang="en-US" baseline="0" dirty="0"/>
              <a:t>The security issues around sensitive data become amplified when databases that are meant for production use are provided as-is for Development, Test, Partners and even Training organizations. </a:t>
            </a:r>
          </a:p>
          <a:p>
            <a:pPr>
              <a:defRPr/>
            </a:pPr>
            <a:endParaRPr lang="en-US" baseline="0" dirty="0"/>
          </a:p>
          <a:p>
            <a:pPr>
              <a:defRPr/>
            </a:pPr>
            <a:r>
              <a:rPr lang="en-US" baseline="0" dirty="0"/>
              <a:t>You can imagine a database that is used for production and has access safeguards, privilege control , behavioral analysis, </a:t>
            </a:r>
            <a:r>
              <a:rPr lang="en-US" baseline="0" dirty="0" err="1"/>
              <a:t>etc</a:t>
            </a:r>
            <a:r>
              <a:rPr lang="en-US" baseline="0" dirty="0"/>
              <a:t>, has a very different risk footprint than the same database used in a non-production environment such as Dev or Test. Three out of four databases that exist in a corporation are for Dev or Test or some other non-production use. Yet many of them are complete copies of production data, which include all the sensitive data that we’ve been talking about.</a:t>
            </a:r>
          </a:p>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t>6</a:t>
            </a:fld>
            <a:endParaRPr lang="en-US"/>
          </a:p>
        </p:txBody>
      </p:sp>
    </p:spTree>
    <p:extLst>
      <p:ext uri="{BB962C8B-B14F-4D97-AF65-F5344CB8AC3E}">
        <p14:creationId xmlns:p14="http://schemas.microsoft.com/office/powerpoint/2010/main" val="2596888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4525" y="311150"/>
            <a:ext cx="3736975" cy="21018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p14="http://schemas.microsoft.com/office/powerpoint/2010/main" val="2480430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44D5FBD-F7BC-48BB-BB59-B7DE2D8AF00F}" type="slidenum">
              <a:rPr lang="en-US" smtClean="0">
                <a:solidFill>
                  <a:prstClr val="black"/>
                </a:solidFill>
              </a:rPr>
              <a:pPr>
                <a:defRPr/>
              </a:pPr>
              <a:t>27</a:t>
            </a:fld>
            <a:endParaRPr lang="en-US" dirty="0">
              <a:solidFill>
                <a:prstClr val="black"/>
              </a:solidFill>
            </a:endParaRPr>
          </a:p>
        </p:txBody>
      </p:sp>
    </p:spTree>
    <p:extLst>
      <p:ext uri="{BB962C8B-B14F-4D97-AF65-F5344CB8AC3E}">
        <p14:creationId xmlns:p14="http://schemas.microsoft.com/office/powerpoint/2010/main" val="3087471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35</a:t>
            </a:fld>
            <a:endParaRPr lang="en-US" dirty="0"/>
          </a:p>
        </p:txBody>
      </p:sp>
    </p:spTree>
    <p:extLst>
      <p:ext uri="{BB962C8B-B14F-4D97-AF65-F5344CB8AC3E}">
        <p14:creationId xmlns:p14="http://schemas.microsoft.com/office/powerpoint/2010/main" val="455112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3725" y="292100"/>
            <a:ext cx="3505200" cy="1973263"/>
          </a:xfrm>
        </p:spPr>
      </p:sp>
      <p:sp>
        <p:nvSpPr>
          <p:cNvPr id="3" name="Notes Placeholder 2"/>
          <p:cNvSpPr>
            <a:spLocks noGrp="1"/>
          </p:cNvSpPr>
          <p:nvPr>
            <p:ph type="body" idx="1"/>
          </p:nvPr>
        </p:nvSpPr>
        <p:spPr/>
        <p:txBody>
          <a:bodyPr>
            <a:normAutofit/>
          </a:bodyPr>
          <a:lstStyle/>
          <a:p>
            <a:pPr marL="232943" indent="-232943">
              <a:buAutoNum type="arabicPeriod"/>
            </a:pPr>
            <a:endParaRPr lang="en-US" dirty="0"/>
          </a:p>
        </p:txBody>
      </p:sp>
      <p:sp>
        <p:nvSpPr>
          <p:cNvPr id="4" name="Slide Number Placeholder 3"/>
          <p:cNvSpPr>
            <a:spLocks noGrp="1"/>
          </p:cNvSpPr>
          <p:nvPr>
            <p:ph type="sldNum" sz="quarter" idx="10"/>
          </p:nvPr>
        </p:nvSpPr>
        <p:spPr/>
        <p:txBody>
          <a:bodyPr/>
          <a:lstStyle/>
          <a:p>
            <a:pPr>
              <a:defRPr/>
            </a:pPr>
            <a:fld id="{544D5FBD-F7BC-48BB-BB59-B7DE2D8AF00F}" type="slidenum">
              <a:rPr lang="en-US" smtClean="0">
                <a:solidFill>
                  <a:prstClr val="black"/>
                </a:solidFill>
              </a:rPr>
              <a:pPr>
                <a:defRPr/>
              </a:pPr>
              <a:t>36</a:t>
            </a:fld>
            <a:endParaRPr lang="en-US" dirty="0">
              <a:solidFill>
                <a:prstClr val="black"/>
              </a:solidFill>
            </a:endParaRPr>
          </a:p>
        </p:txBody>
      </p:sp>
    </p:spTree>
    <p:extLst>
      <p:ext uri="{BB962C8B-B14F-4D97-AF65-F5344CB8AC3E}">
        <p14:creationId xmlns:p14="http://schemas.microsoft.com/office/powerpoint/2010/main" val="4255925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Conditional transformation provides an ability to arrange masking formats according to different conditions.</a:t>
            </a:r>
          </a:p>
          <a:p>
            <a:r>
              <a:rPr lang="en-US" dirty="0"/>
              <a:t>For example, consider masking a column containing unique identifiers.</a:t>
            </a:r>
          </a:p>
          <a:p>
            <a:r>
              <a:rPr lang="en-US" dirty="0"/>
              <a:t>Identifiers that belong to IT_PROD can be masked using specific value format and that belong to ST_CLERK can be masked using another one.</a:t>
            </a:r>
          </a:p>
        </p:txBody>
      </p:sp>
      <p:sp>
        <p:nvSpPr>
          <p:cNvPr id="4" name="Slide Number Placeholder 3"/>
          <p:cNvSpPr>
            <a:spLocks noGrp="1"/>
          </p:cNvSpPr>
          <p:nvPr>
            <p:ph type="sldNum" sz="quarter" idx="5"/>
          </p:nvPr>
        </p:nvSpPr>
        <p:spPr/>
        <p:txBody>
          <a:bodyPr/>
          <a:lstStyle/>
          <a:p>
            <a:fld id="{8C72D9AE-7182-4680-8F79-479C4181FF08}" type="slidenum">
              <a:rPr lang="fr-FR" smtClean="0"/>
              <a:t>40</a:t>
            </a:fld>
            <a:endParaRPr lang="fr-FR" dirty="0"/>
          </a:p>
        </p:txBody>
      </p:sp>
    </p:spTree>
    <p:extLst>
      <p:ext uri="{BB962C8B-B14F-4D97-AF65-F5344CB8AC3E}">
        <p14:creationId xmlns:p14="http://schemas.microsoft.com/office/powerpoint/2010/main" val="701095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3725" y="292100"/>
            <a:ext cx="3505200" cy="19732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44D5FBD-F7BC-48BB-BB59-B7DE2D8AF00F}" type="slidenum">
              <a:rPr lang="en-US" smtClean="0">
                <a:solidFill>
                  <a:prstClr val="black"/>
                </a:solidFill>
              </a:rPr>
              <a:pPr>
                <a:defRPr/>
              </a:pPr>
              <a:t>41</a:t>
            </a:fld>
            <a:endParaRPr lang="en-US" dirty="0">
              <a:solidFill>
                <a:prstClr val="black"/>
              </a:solidFill>
            </a:endParaRPr>
          </a:p>
        </p:txBody>
      </p:sp>
    </p:spTree>
    <p:extLst>
      <p:ext uri="{BB962C8B-B14F-4D97-AF65-F5344CB8AC3E}">
        <p14:creationId xmlns:p14="http://schemas.microsoft.com/office/powerpoint/2010/main" val="3453013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3725" y="292100"/>
            <a:ext cx="3505200" cy="19732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44D5FBD-F7BC-48BB-BB59-B7DE2D8AF00F}"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2370950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Conditional transformation provides an ability to arrange masking formats according to different conditions.</a:t>
            </a:r>
          </a:p>
          <a:p>
            <a:r>
              <a:rPr lang="en-US" dirty="0"/>
              <a:t>For example, consider masking a column containing unique identifiers.</a:t>
            </a:r>
          </a:p>
          <a:p>
            <a:r>
              <a:rPr lang="en-US" dirty="0"/>
              <a:t>Identifiers that belong to IT_PROD can be masked using specific value format and that belong to ST_CLERK can be masked using another one.</a:t>
            </a:r>
          </a:p>
        </p:txBody>
      </p:sp>
      <p:sp>
        <p:nvSpPr>
          <p:cNvPr id="4" name="Slide Number Placeholder 3"/>
          <p:cNvSpPr>
            <a:spLocks noGrp="1"/>
          </p:cNvSpPr>
          <p:nvPr>
            <p:ph type="sldNum" sz="quarter" idx="5"/>
          </p:nvPr>
        </p:nvSpPr>
        <p:spPr/>
        <p:txBody>
          <a:bodyPr/>
          <a:lstStyle/>
          <a:p>
            <a:fld id="{8C72D9AE-7182-4680-8F79-479C4181FF08}" type="slidenum">
              <a:rPr lang="fr-FR" smtClean="0"/>
              <a:t>46</a:t>
            </a:fld>
            <a:endParaRPr lang="fr-FR" dirty="0"/>
          </a:p>
        </p:txBody>
      </p:sp>
    </p:spTree>
    <p:extLst>
      <p:ext uri="{BB962C8B-B14F-4D97-AF65-F5344CB8AC3E}">
        <p14:creationId xmlns:p14="http://schemas.microsoft.com/office/powerpoint/2010/main" val="4046582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47</a:t>
            </a:fld>
            <a:endParaRPr lang="en-US" dirty="0"/>
          </a:p>
        </p:txBody>
      </p:sp>
    </p:spTree>
    <p:extLst>
      <p:ext uri="{BB962C8B-B14F-4D97-AF65-F5344CB8AC3E}">
        <p14:creationId xmlns:p14="http://schemas.microsoft.com/office/powerpoint/2010/main" val="1412392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Conditional transformation provides an ability to arrange masking formats according to different conditions.</a:t>
            </a:r>
          </a:p>
          <a:p>
            <a:r>
              <a:rPr lang="en-US" dirty="0"/>
              <a:t>For example, consider masking a column containing unique identifiers.</a:t>
            </a:r>
          </a:p>
          <a:p>
            <a:r>
              <a:rPr lang="en-US" dirty="0"/>
              <a:t>Identifiers that belong to IT_PROD can be masked using specific value format and that belong to ST_CLERK can be masked using another one.</a:t>
            </a:r>
          </a:p>
        </p:txBody>
      </p:sp>
      <p:sp>
        <p:nvSpPr>
          <p:cNvPr id="4" name="Slide Number Placeholder 3"/>
          <p:cNvSpPr>
            <a:spLocks noGrp="1"/>
          </p:cNvSpPr>
          <p:nvPr>
            <p:ph type="sldNum" sz="quarter" idx="5"/>
          </p:nvPr>
        </p:nvSpPr>
        <p:spPr/>
        <p:txBody>
          <a:bodyPr/>
          <a:lstStyle/>
          <a:p>
            <a:fld id="{8C72D9AE-7182-4680-8F79-479C4181FF08}" type="slidenum">
              <a:rPr lang="fr-FR" smtClean="0"/>
              <a:t>48</a:t>
            </a:fld>
            <a:endParaRPr lang="fr-FR" dirty="0"/>
          </a:p>
        </p:txBody>
      </p:sp>
    </p:spTree>
    <p:extLst>
      <p:ext uri="{BB962C8B-B14F-4D97-AF65-F5344CB8AC3E}">
        <p14:creationId xmlns:p14="http://schemas.microsoft.com/office/powerpoint/2010/main" val="2798564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3725" y="292100"/>
            <a:ext cx="3505200" cy="1973263"/>
          </a:xfrm>
        </p:spPr>
      </p:sp>
      <p:sp>
        <p:nvSpPr>
          <p:cNvPr id="3" name="Notes Placeholder 2"/>
          <p:cNvSpPr>
            <a:spLocks noGrp="1"/>
          </p:cNvSpPr>
          <p:nvPr>
            <p:ph type="body" idx="1"/>
          </p:nvPr>
        </p:nvSpPr>
        <p:spPr/>
        <p:txBody>
          <a:bodyPr>
            <a:normAutofit/>
          </a:bodyPr>
          <a:lstStyle/>
          <a:p>
            <a:pPr marL="232943" indent="-232943">
              <a:buAutoNum type="arabicPeriod"/>
            </a:pPr>
            <a:endParaRPr lang="en-US" dirty="0"/>
          </a:p>
        </p:txBody>
      </p:sp>
      <p:sp>
        <p:nvSpPr>
          <p:cNvPr id="4" name="Slide Number Placeholder 3"/>
          <p:cNvSpPr>
            <a:spLocks noGrp="1"/>
          </p:cNvSpPr>
          <p:nvPr>
            <p:ph type="sldNum" sz="quarter" idx="10"/>
          </p:nvPr>
        </p:nvSpPr>
        <p:spPr/>
        <p:txBody>
          <a:bodyPr/>
          <a:lstStyle/>
          <a:p>
            <a:pPr>
              <a:defRPr/>
            </a:pPr>
            <a:fld id="{544D5FBD-F7BC-48BB-BB59-B7DE2D8AF00F}" type="slidenum">
              <a:rPr lang="en-US" smtClean="0">
                <a:solidFill>
                  <a:prstClr val="black"/>
                </a:solidFill>
              </a:rPr>
              <a:pPr>
                <a:defRPr/>
              </a:pPr>
              <a:t>10</a:t>
            </a:fld>
            <a:endParaRPr lang="en-US" dirty="0">
              <a:solidFill>
                <a:prstClr val="black"/>
              </a:solidFill>
            </a:endParaRPr>
          </a:p>
        </p:txBody>
      </p:sp>
    </p:spTree>
    <p:extLst>
      <p:ext uri="{BB962C8B-B14F-4D97-AF65-F5344CB8AC3E}">
        <p14:creationId xmlns:p14="http://schemas.microsoft.com/office/powerpoint/2010/main" val="2022000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Compound masking, also known as grouping option, enables you to mask related columns together as a group, ensuring that the masked data across the related columns retain the same relationship.</a:t>
            </a:r>
          </a:p>
          <a:p>
            <a:r>
              <a:rPr lang="en-US" dirty="0"/>
              <a:t>The columns being masked as a group must belong to the same table.</a:t>
            </a:r>
          </a:p>
          <a:p>
            <a:r>
              <a:rPr lang="en-US" dirty="0"/>
              <a:t>You can use </a:t>
            </a:r>
            <a:r>
              <a:rPr lang="en-US" dirty="0">
                <a:hlinkClick r:id="rId3"/>
              </a:rPr>
              <a:t>Deterministic Substitution</a:t>
            </a:r>
            <a:r>
              <a:rPr lang="en-US" dirty="0"/>
              <a:t>, </a:t>
            </a:r>
            <a:r>
              <a:rPr lang="en-US" dirty="0">
                <a:hlinkClick r:id="rId3"/>
              </a:rPr>
              <a:t>Random Substitution</a:t>
            </a:r>
            <a:r>
              <a:rPr lang="en-US" dirty="0"/>
              <a:t>, </a:t>
            </a:r>
            <a:r>
              <a:rPr lang="en-US" dirty="0">
                <a:hlinkClick r:id="rId3"/>
              </a:rPr>
              <a:t>Shuffle</a:t>
            </a:r>
            <a:r>
              <a:rPr lang="en-US" dirty="0"/>
              <a:t>, or </a:t>
            </a:r>
            <a:r>
              <a:rPr lang="en-US" dirty="0">
                <a:hlinkClick r:id="rId3"/>
              </a:rPr>
              <a:t>User Defined Function</a:t>
            </a:r>
            <a:r>
              <a:rPr lang="en-US" dirty="0"/>
              <a:t> for compound masking.</a:t>
            </a:r>
            <a:endParaRPr lang="fr-FR" dirty="0"/>
          </a:p>
        </p:txBody>
      </p:sp>
      <p:sp>
        <p:nvSpPr>
          <p:cNvPr id="4" name="Slide Number Placeholder 3"/>
          <p:cNvSpPr>
            <a:spLocks noGrp="1"/>
          </p:cNvSpPr>
          <p:nvPr>
            <p:ph type="sldNum" sz="quarter" idx="5"/>
          </p:nvPr>
        </p:nvSpPr>
        <p:spPr/>
        <p:txBody>
          <a:bodyPr/>
          <a:lstStyle/>
          <a:p>
            <a:fld id="{8C72D9AE-7182-4680-8F79-479C4181FF08}" type="slidenum">
              <a:rPr lang="fr-FR" smtClean="0"/>
              <a:t>49</a:t>
            </a:fld>
            <a:endParaRPr lang="fr-FR" dirty="0"/>
          </a:p>
        </p:txBody>
      </p:sp>
    </p:spTree>
    <p:extLst>
      <p:ext uri="{BB962C8B-B14F-4D97-AF65-F5344CB8AC3E}">
        <p14:creationId xmlns:p14="http://schemas.microsoft.com/office/powerpoint/2010/main" val="3949173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sz="1100" kern="1200" dirty="0">
                <a:solidFill>
                  <a:srgbClr val="000000"/>
                </a:solidFill>
                <a:effectLst/>
                <a:latin typeface="+mn-lt"/>
                <a:ea typeface="+mn-ea"/>
                <a:cs typeface="+mn-cs"/>
              </a:rPr>
              <a:t>One of the key requirements while masking data in large databases or multi-database environment is to consistently mask some columns, i.e., for a given input, the output should always be the same. At the same time, the masked output should not be predictable.</a:t>
            </a:r>
          </a:p>
          <a:p>
            <a:endParaRPr lang="en-US" sz="1100" kern="1200" dirty="0">
              <a:solidFill>
                <a:srgbClr val="000000"/>
              </a:solidFill>
              <a:effectLst/>
              <a:latin typeface="+mn-lt"/>
              <a:ea typeface="+mn-ea"/>
              <a:cs typeface="+mn-cs"/>
            </a:endParaRPr>
          </a:p>
          <a:p>
            <a:r>
              <a:rPr lang="en-US" dirty="0"/>
              <a:t>Deterministic masking generates consistent output for a given input across databases and data masking jobs.</a:t>
            </a:r>
          </a:p>
          <a:p>
            <a:r>
              <a:rPr lang="en-US" dirty="0"/>
              <a:t>Masking multiple times across different databases yields the same masked value.</a:t>
            </a:r>
          </a:p>
          <a:p>
            <a:r>
              <a:rPr lang="en-US" dirty="0"/>
              <a:t>This characteristic is valid across multiple databases or multiple runs assuming that the same input values are used in the two runs.</a:t>
            </a:r>
          </a:p>
          <a:p>
            <a:endParaRPr lang="en-US" dirty="0"/>
          </a:p>
          <a:p>
            <a:r>
              <a:rPr lang="en-US" dirty="0"/>
              <a:t>Deterministic masking is helpful in maintaining data integrity across multiples applications and preserve system integrity.</a:t>
            </a:r>
          </a:p>
          <a:p>
            <a:endParaRPr lang="en-US" dirty="0"/>
          </a:p>
          <a:p>
            <a:r>
              <a:rPr lang="en-US" dirty="0"/>
              <a:t>Note for Substitute : the method uses a hash-based algorithm in the back end, the mappings are consistent.</a:t>
            </a:r>
          </a:p>
          <a:p>
            <a:r>
              <a:rPr lang="en-US" dirty="0"/>
              <a:t>that the uniqueness of the masked value is not guaranteed but depends on the number of columns being used in the substitution table i.e. if the original table contains 50000 unique values, then for the masked output to be unique and deterministic the substitution column should also contain 50000 unique values without which only consistency is maintained but not uniqueness.</a:t>
            </a:r>
          </a:p>
        </p:txBody>
      </p:sp>
      <p:sp>
        <p:nvSpPr>
          <p:cNvPr id="4" name="Slide Number Placeholder 3"/>
          <p:cNvSpPr>
            <a:spLocks noGrp="1"/>
          </p:cNvSpPr>
          <p:nvPr>
            <p:ph type="sldNum" sz="quarter" idx="5"/>
          </p:nvPr>
        </p:nvSpPr>
        <p:spPr/>
        <p:txBody>
          <a:bodyPr/>
          <a:lstStyle/>
          <a:p>
            <a:fld id="{8C72D9AE-7182-4680-8F79-479C4181FF08}" type="slidenum">
              <a:rPr lang="fr-FR" smtClean="0"/>
              <a:t>50</a:t>
            </a:fld>
            <a:endParaRPr lang="fr-FR" dirty="0"/>
          </a:p>
        </p:txBody>
      </p:sp>
    </p:spTree>
    <p:extLst>
      <p:ext uri="{BB962C8B-B14F-4D97-AF65-F5344CB8AC3E}">
        <p14:creationId xmlns:p14="http://schemas.microsoft.com/office/powerpoint/2010/main" val="291100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i="1" dirty="0"/>
              <a:t>Deterministic Encryption</a:t>
            </a:r>
            <a:r>
              <a:rPr lang="en-US" dirty="0"/>
              <a:t> encrypts column data using a cryptographic key and Advanced Encryption Standard (AES 128), hashing, and regular expression to produce a deterministic masked output. The format of the masked output corresponds to the specified regular expression.</a:t>
            </a:r>
          </a:p>
          <a:p>
            <a:r>
              <a:rPr lang="en-US" dirty="0"/>
              <a:t>As this technique uses a key to encrypt the data, the same string can be used to decrypt the data.</a:t>
            </a:r>
          </a:p>
          <a:p>
            <a:r>
              <a:rPr lang="en-US" dirty="0"/>
              <a:t>The key also acts as seed to maintain consistent outputs for a given input.</a:t>
            </a:r>
          </a:p>
          <a:p>
            <a:r>
              <a:rPr lang="en-US" dirty="0"/>
              <a:t>It supports format preserving encryption, i.e., the format of column data is preserved after encryption.</a:t>
            </a:r>
          </a:p>
          <a:p>
            <a:endParaRPr lang="en-US" dirty="0"/>
          </a:p>
          <a:p>
            <a:r>
              <a:rPr lang="en-US" dirty="0"/>
              <a:t>It’s a deterministic and reversible masking format. It is helpful when businesses need to mask and send their data to a third party for analysis, reporting, or any other business processing purpose. After the processed data is received from the third party, the original data can be recovered (decrypted) using the same seed value that was used to encrypt the data.</a:t>
            </a:r>
          </a:p>
          <a:p>
            <a:endParaRPr lang="en-US" dirty="0"/>
          </a:p>
          <a:p>
            <a:r>
              <a:rPr lang="en-US" dirty="0"/>
              <a:t>Caution, this method is therefore not compatible with strict regulations such as EU GDPR</a:t>
            </a:r>
          </a:p>
        </p:txBody>
      </p:sp>
      <p:sp>
        <p:nvSpPr>
          <p:cNvPr id="4" name="Slide Number Placeholder 3"/>
          <p:cNvSpPr>
            <a:spLocks noGrp="1"/>
          </p:cNvSpPr>
          <p:nvPr>
            <p:ph type="sldNum" sz="quarter" idx="5"/>
          </p:nvPr>
        </p:nvSpPr>
        <p:spPr/>
        <p:txBody>
          <a:bodyPr/>
          <a:lstStyle/>
          <a:p>
            <a:fld id="{8C72D9AE-7182-4680-8F79-479C4181FF08}" type="slidenum">
              <a:rPr lang="fr-FR" smtClean="0"/>
              <a:t>51</a:t>
            </a:fld>
            <a:endParaRPr lang="fr-FR" dirty="0"/>
          </a:p>
        </p:txBody>
      </p:sp>
    </p:spTree>
    <p:extLst>
      <p:ext uri="{BB962C8B-B14F-4D97-AF65-F5344CB8AC3E}">
        <p14:creationId xmlns:p14="http://schemas.microsoft.com/office/powerpoint/2010/main" val="2703133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3725" y="292100"/>
            <a:ext cx="3505200" cy="1973263"/>
          </a:xfrm>
        </p:spPr>
      </p:sp>
      <p:sp>
        <p:nvSpPr>
          <p:cNvPr id="3" name="Notes Placeholder 2"/>
          <p:cNvSpPr>
            <a:spLocks noGrp="1"/>
          </p:cNvSpPr>
          <p:nvPr>
            <p:ph type="body" idx="1"/>
          </p:nvPr>
        </p:nvSpPr>
        <p:spPr/>
        <p:txBody>
          <a:bodyPr>
            <a:normAutofit/>
          </a:bodyPr>
          <a:lstStyle/>
          <a:p>
            <a:r>
              <a:rPr lang="en-US" i="1" dirty="0"/>
              <a:t>SQL Expression</a:t>
            </a:r>
            <a:r>
              <a:rPr lang="en-US" dirty="0"/>
              <a:t> lets you use a SQL expression to mask column data.</a:t>
            </a:r>
          </a:p>
          <a:p>
            <a:r>
              <a:rPr lang="en-US" dirty="0"/>
              <a:t>Data Masking uses the specified SQL expression to generate values which are used to replace the original data.</a:t>
            </a:r>
          </a:p>
          <a:p>
            <a:r>
              <a:rPr lang="en-US" dirty="0"/>
              <a:t>It can also contain substitution columns (columns from the same table as the column to be masked).</a:t>
            </a:r>
          </a:p>
          <a:p>
            <a:r>
              <a:rPr lang="en-US" dirty="0"/>
              <a:t>You should specify the substitution columns within percent (%) symbols.</a:t>
            </a:r>
          </a:p>
          <a:p>
            <a:r>
              <a:rPr lang="en-US" dirty="0"/>
              <a:t>You can also use ORA_HASH function in order to have a deterministic value.</a:t>
            </a:r>
          </a:p>
          <a:p>
            <a:r>
              <a:rPr lang="en-US" dirty="0"/>
              <a:t>ORA_HASH takes three arguments:</a:t>
            </a:r>
            <a:br>
              <a:rPr lang="en-US" dirty="0"/>
            </a:br>
            <a:r>
              <a:rPr lang="en-US" dirty="0"/>
              <a:t>1. Expression</a:t>
            </a:r>
          </a:p>
          <a:p>
            <a:r>
              <a:rPr lang="en-US" dirty="0"/>
              <a:t>2. </a:t>
            </a:r>
            <a:r>
              <a:rPr lang="fr-FR" dirty="0" err="1"/>
              <a:t>Number</a:t>
            </a:r>
            <a:r>
              <a:rPr lang="fr-FR" dirty="0"/>
              <a:t> of hash </a:t>
            </a:r>
            <a:r>
              <a:rPr lang="fr-FR" dirty="0" err="1"/>
              <a:t>buckets</a:t>
            </a:r>
            <a:endParaRPr lang="en-US" dirty="0"/>
          </a:p>
          <a:p>
            <a:r>
              <a:rPr lang="en-US" dirty="0"/>
              <a:t>3. Seed, can be any number which decides the consistency</a:t>
            </a:r>
          </a:p>
          <a:p>
            <a:endParaRPr lang="en-US" dirty="0"/>
          </a:p>
          <a:p>
            <a:r>
              <a:rPr lang="en-US" dirty="0"/>
              <a:t>The uniqueness is not guaranteed but depends on the input and the number of hash buckets used.</a:t>
            </a:r>
          </a:p>
          <a:p>
            <a:endParaRPr lang="en-US" dirty="0"/>
          </a:p>
          <a:p>
            <a:r>
              <a:rPr lang="en-US" dirty="0"/>
              <a:t>https://blogs.oracle.com/datamasking/entry/deterministic_consistent_unique_masking</a:t>
            </a: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437893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6AD02C6C-51EC-3E44-9B1B-78BEE933EDDA}"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58</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29294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7675" y="400050"/>
            <a:ext cx="4816475" cy="2709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8595B"/>
                </a:solidFill>
              </a:rPr>
              <a:pPr/>
              <a:t>59</a:t>
            </a:fld>
            <a:endParaRPr lang="en-US" dirty="0">
              <a:solidFill>
                <a:srgbClr val="58595B"/>
              </a:solidFill>
            </a:endParaRPr>
          </a:p>
        </p:txBody>
      </p:sp>
    </p:spTree>
    <p:extLst>
      <p:ext uri="{BB962C8B-B14F-4D97-AF65-F5344CB8AC3E}">
        <p14:creationId xmlns:p14="http://schemas.microsoft.com/office/powerpoint/2010/main" val="358587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1638" y="387350"/>
            <a:ext cx="4651375" cy="2616200"/>
          </a:xfrm>
        </p:spPr>
      </p:sp>
      <p:sp>
        <p:nvSpPr>
          <p:cNvPr id="3" name="Notes Placeholder 2"/>
          <p:cNvSpPr>
            <a:spLocks noGrp="1"/>
          </p:cNvSpPr>
          <p:nvPr>
            <p:ph type="body" idx="1"/>
          </p:nvPr>
        </p:nvSpPr>
        <p:spPr/>
        <p:txBody>
          <a:bodyPr/>
          <a:lstStyle/>
          <a:p>
            <a:pPr lvl="1"/>
            <a:r>
              <a:rPr lang="en-US" dirty="0"/>
              <a:t>Random, Deterministic </a:t>
            </a:r>
          </a:p>
          <a:p>
            <a:pPr lvl="1"/>
            <a:r>
              <a:rPr lang="en-US" dirty="0"/>
              <a:t>Shuffle </a:t>
            </a:r>
          </a:p>
          <a:p>
            <a:pPr lvl="1"/>
            <a:r>
              <a:rPr lang="en-US" dirty="0"/>
              <a:t>Conditional </a:t>
            </a:r>
          </a:p>
          <a:p>
            <a:pPr lvl="1"/>
            <a:r>
              <a:rPr lang="en-US" dirty="0"/>
              <a:t>Compound </a:t>
            </a:r>
          </a:p>
          <a:p>
            <a:pPr lvl="1"/>
            <a:r>
              <a:rPr lang="en-US" dirty="0"/>
              <a:t>Reversible </a:t>
            </a:r>
          </a:p>
          <a:p>
            <a:pPr lvl="1"/>
            <a:r>
              <a:rPr lang="en-US" dirty="0"/>
              <a:t>SQL expression based</a:t>
            </a:r>
            <a:endParaRPr lang="hi-IN" dirty="0"/>
          </a:p>
          <a:p>
            <a:pPr lvl="1"/>
            <a:r>
              <a:rPr lang="hi-IN" dirty="0"/>
              <a:t>User</a:t>
            </a:r>
            <a:r>
              <a:rPr lang="en-US" dirty="0"/>
              <a:t>-</a:t>
            </a:r>
            <a:r>
              <a:rPr lang="hi-IN" dirty="0"/>
              <a:t>defined</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60</a:t>
            </a:fld>
            <a:endParaRPr lang="en-US" dirty="0"/>
          </a:p>
        </p:txBody>
      </p:sp>
    </p:spTree>
    <p:extLst>
      <p:ext uri="{BB962C8B-B14F-4D97-AF65-F5344CB8AC3E}">
        <p14:creationId xmlns:p14="http://schemas.microsoft.com/office/powerpoint/2010/main" val="1348137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62</a:t>
            </a:fld>
            <a:endParaRPr lang="en-US" dirty="0"/>
          </a:p>
        </p:txBody>
      </p:sp>
    </p:spTree>
    <p:extLst>
      <p:ext uri="{BB962C8B-B14F-4D97-AF65-F5344CB8AC3E}">
        <p14:creationId xmlns:p14="http://schemas.microsoft.com/office/powerpoint/2010/main" val="1805709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b="1" dirty="0"/>
              <a:t>In-Database</a:t>
            </a:r>
            <a:r>
              <a:rPr lang="en-US" b="1" baseline="0" dirty="0"/>
              <a:t> Masking and Subsetting :</a:t>
            </a:r>
          </a:p>
          <a:p>
            <a:endParaRPr lang="en-US" baseline="0" dirty="0"/>
          </a:p>
          <a:p>
            <a:r>
              <a:rPr lang="en-US" baseline="0" dirty="0"/>
              <a:t>In general In-Database masking and subsetting is performed in a staging Oracle Database EE which contains cloned data from  production database(Oracle Database EE). Masked and subsetted data can be further cloned to multiple dev and test databases(can be Oracle Database EE or SE). In this case users must license both source(production) and staging(non-production) servers.</a:t>
            </a:r>
          </a:p>
          <a:p>
            <a:endParaRPr lang="en-US" baseline="0" dirty="0"/>
          </a:p>
          <a:p>
            <a:r>
              <a:rPr lang="en-US" baseline="0" dirty="0"/>
              <a:t>Some DBA teams do not have the concept of intermediate staging database, instead they wish to perform masking and subsetting directly on multiple Dev and Test databases. In this case users must license source(production) and multiple dev and test servers.</a:t>
            </a:r>
          </a:p>
          <a:p>
            <a:endParaRPr lang="en-US" baseline="0" dirty="0"/>
          </a:p>
          <a:p>
            <a:r>
              <a:rPr lang="en-US" b="1" baseline="0" dirty="0"/>
              <a:t>In-Export Masking and Subsetting:</a:t>
            </a:r>
          </a:p>
          <a:p>
            <a:endParaRPr lang="en-US" baseline="0" dirty="0"/>
          </a:p>
          <a:p>
            <a:r>
              <a:rPr lang="en-US" baseline="0" dirty="0"/>
              <a:t>In general In-Export masking is perform on production data. In-Export method extracts the data from source database and dumps it to Oracle data pump export files. It masks and subsets the data during extraction process.</a:t>
            </a:r>
          </a:p>
          <a:p>
            <a:r>
              <a:rPr lang="en-US" baseline="0" dirty="0"/>
              <a:t>As there is no separate staging or test or dev database involved in this process , users will end licensing only the source/ production database (Oracle Database EE). If users choose to perform In-Export masking in a staging database instead of production then they must license both source and staging servers.</a:t>
            </a:r>
          </a:p>
          <a:p>
            <a:endParaRPr lang="en-US" baseline="0" dirty="0"/>
          </a:p>
          <a:p>
            <a:r>
              <a:rPr lang="en-US" sz="1100" b="1" i="0" kern="1200" dirty="0">
                <a:solidFill>
                  <a:schemeClr val="tx1"/>
                </a:solidFill>
                <a:latin typeface="+mn-lt"/>
                <a:ea typeface="+mn-ea"/>
                <a:cs typeface="+mn-cs"/>
              </a:rPr>
              <a:t>In Oracle Data Guard setup, do I need to include standby or recovery server in Oracle Data Masking and Subsetting license?</a:t>
            </a:r>
          </a:p>
          <a:p>
            <a:endParaRPr lang="en-US" sz="1100" b="0" i="0" kern="1200" dirty="0">
              <a:solidFill>
                <a:schemeClr val="tx1"/>
              </a:solidFill>
              <a:latin typeface="+mn-lt"/>
              <a:ea typeface="+mn-ea"/>
              <a:cs typeface="+mn-cs"/>
            </a:endParaRPr>
          </a:p>
          <a:p>
            <a:r>
              <a:rPr lang="en-US" sz="1100" b="0" i="0" kern="1200" dirty="0">
                <a:solidFill>
                  <a:schemeClr val="tx1"/>
                </a:solidFill>
                <a:latin typeface="+mn-lt"/>
                <a:ea typeface="+mn-ea"/>
                <a:cs typeface="+mn-cs"/>
              </a:rPr>
              <a:t>According to Oracle licensing policy, in Oracle Data Guard configuration, the number of licenses in a primary and standby server must match. So you must license Oracle Data Masking and Subsetting pack for both primary and standby servers.</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64</a:t>
            </a:fld>
            <a:endParaRPr lang="en-US" dirty="0"/>
          </a:p>
        </p:txBody>
      </p:sp>
    </p:spTree>
    <p:extLst>
      <p:ext uri="{BB962C8B-B14F-4D97-AF65-F5344CB8AC3E}">
        <p14:creationId xmlns:p14="http://schemas.microsoft.com/office/powerpoint/2010/main" val="4063825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b="1" dirty="0"/>
              <a:t>Starting June 2016, there</a:t>
            </a:r>
            <a:r>
              <a:rPr lang="en-US" b="1" baseline="0" dirty="0"/>
              <a:t> is no separate price list item called Oracle Data Masking and Subsetting pack for non-Oracle Databases. Its capabilities are merged into the existing Oracle Data Masking and Subsetting pack. </a:t>
            </a:r>
          </a:p>
          <a:p>
            <a:endParaRPr lang="en-US" b="1" dirty="0"/>
          </a:p>
          <a:p>
            <a:r>
              <a:rPr lang="en-US" b="1" dirty="0"/>
              <a:t>Heterogeneous</a:t>
            </a:r>
            <a:r>
              <a:rPr lang="en-US" b="1" baseline="0" dirty="0"/>
              <a:t> Masking and Susbetting</a:t>
            </a:r>
          </a:p>
          <a:p>
            <a:endParaRPr lang="en-US" baseline="0" dirty="0"/>
          </a:p>
          <a:p>
            <a:r>
              <a:rPr lang="en-US" dirty="0"/>
              <a:t>When using the Oracle Data Masking and Subsetting Pack for non-Oracle databases, the Oracle Database Gateways stage the data in a separately licensed Oracle Database EE. Oracle Data Masking and Subsetting functionality cannot be executed directly against the non-Oracle database. In this cases users</a:t>
            </a:r>
            <a:r>
              <a:rPr lang="en-US" baseline="0" dirty="0"/>
              <a:t> must license non-Oracle source and the staging Oracle Database EE.</a:t>
            </a:r>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65</a:t>
            </a:fld>
            <a:endParaRPr lang="en-US" dirty="0"/>
          </a:p>
        </p:txBody>
      </p:sp>
    </p:spTree>
    <p:extLst>
      <p:ext uri="{BB962C8B-B14F-4D97-AF65-F5344CB8AC3E}">
        <p14:creationId xmlns:p14="http://schemas.microsoft.com/office/powerpoint/2010/main" val="68286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4525" y="311150"/>
            <a:ext cx="3736975" cy="21018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val="1159058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66</a:t>
            </a:fld>
            <a:endParaRPr lang="en-US" dirty="0"/>
          </a:p>
        </p:txBody>
      </p:sp>
    </p:spTree>
    <p:extLst>
      <p:ext uri="{BB962C8B-B14F-4D97-AF65-F5344CB8AC3E}">
        <p14:creationId xmlns:p14="http://schemas.microsoft.com/office/powerpoint/2010/main" val="3266307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9EDC5964-3162-43B5-B1EC-63C8D166D7D3}" type="slidenum">
              <a:rPr lang="en-US" smtClean="0"/>
              <a:t>67</a:t>
            </a:fld>
            <a:endParaRPr lang="en-US"/>
          </a:p>
        </p:txBody>
      </p:sp>
    </p:spTree>
    <p:extLst>
      <p:ext uri="{BB962C8B-B14F-4D97-AF65-F5344CB8AC3E}">
        <p14:creationId xmlns:p14="http://schemas.microsoft.com/office/powerpoint/2010/main" val="3320179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b="0" dirty="0"/>
              <a:t>Our biggest competitor, by far, is the fact that companies make their own masking scripts.</a:t>
            </a:r>
          </a:p>
          <a:p>
            <a:pPr marL="0" indent="0">
              <a:buFont typeface="Wingdings" panose="05000000000000000000" pitchFamily="2" charset="2"/>
              <a:buNone/>
            </a:pPr>
            <a:r>
              <a:rPr lang="en-US" b="0" dirty="0"/>
              <a:t>However, what seems like a good idea for them at first, quickly becomes a headache as the database evolves, becomes more complex or changes the team managing it... and very quickly, the scripts become obsolete, very difficult to maintain and therefore unusable!</a:t>
            </a:r>
          </a:p>
          <a:p>
            <a:pPr marL="0" indent="0">
              <a:buFont typeface="Wingdings" panose="05000000000000000000" pitchFamily="2" charset="2"/>
              <a:buNone/>
            </a:pPr>
            <a:endParaRPr lang="en-US" b="0" dirty="0"/>
          </a:p>
          <a:p>
            <a:pPr marL="0" indent="0">
              <a:buFont typeface="Wingdings" panose="05000000000000000000" pitchFamily="2" charset="2"/>
              <a:buNone/>
            </a:pPr>
            <a:r>
              <a:rPr lang="en-US" b="0" dirty="0"/>
              <a:t>The 2nd and 3rd major competitors are IBM (with Infosphere </a:t>
            </a:r>
            <a:r>
              <a:rPr lang="en-US" b="0" dirty="0" err="1"/>
              <a:t>Optim</a:t>
            </a:r>
            <a:r>
              <a:rPr lang="en-US" b="0" dirty="0"/>
              <a:t> solution) and Informatica.</a:t>
            </a:r>
          </a:p>
          <a:p>
            <a:pPr marL="0" indent="0">
              <a:buFont typeface="Wingdings" panose="05000000000000000000" pitchFamily="2" charset="2"/>
              <a:buNone/>
            </a:pPr>
            <a:r>
              <a:rPr lang="en-US" b="0" dirty="0"/>
              <a:t>Both are serious competitors because they have teams as good as those we have at Oracle.</a:t>
            </a:r>
          </a:p>
          <a:p>
            <a:pPr marL="0" indent="0">
              <a:buFont typeface="Wingdings" panose="05000000000000000000" pitchFamily="2" charset="2"/>
              <a:buNone/>
            </a:pPr>
            <a:r>
              <a:rPr lang="en-US" b="0" dirty="0"/>
              <a:t>However, both encounter the same difficulties compare to us, namely, high cost, significant complexity in implementing their solution due to a complex architecture to deploy, they don’t have a real efficient </a:t>
            </a:r>
            <a:r>
              <a:rPr lang="en-US" b="0" dirty="0" err="1"/>
              <a:t>Subsetting</a:t>
            </a:r>
            <a:r>
              <a:rPr lang="en-US" b="0" dirty="0"/>
              <a:t> features as ours and a high learning curve which further increases the final bill by adding a significant operating cost.</a:t>
            </a:r>
          </a:p>
          <a:p>
            <a:pPr marL="0" indent="0">
              <a:buFont typeface="Wingdings" panose="05000000000000000000" pitchFamily="2" charset="2"/>
              <a:buNone/>
            </a:pPr>
            <a:endParaRPr lang="en-US" b="0" dirty="0"/>
          </a:p>
          <a:p>
            <a:pPr marL="0" indent="0">
              <a:buFont typeface="Wingdings" panose="05000000000000000000" pitchFamily="2" charset="2"/>
              <a:buNone/>
            </a:pPr>
            <a:r>
              <a:rPr lang="en-US" b="0" dirty="0"/>
              <a:t>Finally, </a:t>
            </a:r>
            <a:r>
              <a:rPr lang="en-US" b="0" dirty="0" err="1"/>
              <a:t>Delphix</a:t>
            </a:r>
            <a:r>
              <a:rPr lang="en-US" b="0" dirty="0"/>
              <a:t> can sometimes appear as a competitor, but the fact that it only focuses on the virtualization means it's a very unrepresentative niche actor.</a:t>
            </a:r>
          </a:p>
          <a:p>
            <a:pPr marL="0" indent="0">
              <a:buFont typeface="Wingdings" panose="05000000000000000000" pitchFamily="2" charset="2"/>
              <a:buNone/>
            </a:pPr>
            <a:endParaRPr lang="en-US" b="1" dirty="0"/>
          </a:p>
          <a:p>
            <a:pPr marL="0" indent="0">
              <a:buFont typeface="Wingdings" panose="05000000000000000000" pitchFamily="2" charset="2"/>
              <a:buNone/>
            </a:pPr>
            <a:r>
              <a:rPr lang="en-US" b="1" dirty="0"/>
              <a:t>More </a:t>
            </a:r>
            <a:r>
              <a:rPr lang="en-US" b="1" dirty="0" err="1"/>
              <a:t>informations</a:t>
            </a:r>
            <a:r>
              <a:rPr lang="en-US" b="1" dirty="0"/>
              <a:t>:</a:t>
            </a:r>
          </a:p>
          <a:p>
            <a:pPr marL="171450" indent="-171450">
              <a:buFont typeface="Wingdings" panose="05000000000000000000" pitchFamily="2" charset="2"/>
              <a:buChar char="Ø"/>
            </a:pPr>
            <a:r>
              <a:rPr lang="en-US" b="1" dirty="0"/>
              <a:t>In-House Solution</a:t>
            </a:r>
          </a:p>
          <a:p>
            <a:pPr marL="628650" lvl="1" indent="-171450">
              <a:buFont typeface="Wingdings" panose="05000000000000000000" pitchFamily="2" charset="2"/>
              <a:buChar char="Ø"/>
            </a:pPr>
            <a:r>
              <a:rPr lang="en-US" dirty="0"/>
              <a:t>Hard to be efficient: discovering thousands of sensitive columns and relationships; masking; </a:t>
            </a:r>
            <a:r>
              <a:rPr lang="en-US" dirty="0" err="1"/>
              <a:t>subsetting</a:t>
            </a:r>
            <a:endParaRPr lang="en-US" dirty="0"/>
          </a:p>
          <a:p>
            <a:pPr marL="628650" lvl="1" indent="-171450">
              <a:buFont typeface="Wingdings" panose="05000000000000000000" pitchFamily="2" charset="2"/>
              <a:buChar char="Ø"/>
            </a:pPr>
            <a:r>
              <a:rPr lang="en-US" dirty="0"/>
              <a:t>Hard to be accurate: SSNs, AMEX, VISA, Discover, Master, and more </a:t>
            </a:r>
          </a:p>
          <a:p>
            <a:pPr marL="628650" lvl="1" indent="-171450">
              <a:buFont typeface="Wingdings" panose="05000000000000000000" pitchFamily="2" charset="2"/>
              <a:buChar char="Ø"/>
            </a:pPr>
            <a:r>
              <a:rPr lang="en-US" dirty="0"/>
              <a:t>Slow performance: Time taken to manually update/delete thousands of columns</a:t>
            </a:r>
          </a:p>
          <a:p>
            <a:pPr marL="628650" lvl="1" indent="-171450">
              <a:buFont typeface="Wingdings" panose="05000000000000000000" pitchFamily="2" charset="2"/>
              <a:buChar char="Ø"/>
            </a:pPr>
            <a:r>
              <a:rPr lang="en-US" dirty="0"/>
              <a:t>Hard to scale: Generating a repeatable process across several databases</a:t>
            </a:r>
          </a:p>
          <a:p>
            <a:pPr marL="628650" lvl="1" indent="-171450">
              <a:buFont typeface="Wingdings" panose="05000000000000000000" pitchFamily="2" charset="2"/>
              <a:buChar char="Ø"/>
            </a:pPr>
            <a:r>
              <a:rPr lang="en-US" dirty="0"/>
              <a:t>Hard to maintain: Updating scripts as the application and data evolves</a:t>
            </a:r>
          </a:p>
          <a:p>
            <a:pPr marL="628650" lvl="1" indent="-171450">
              <a:buFont typeface="Wingdings" panose="05000000000000000000" pitchFamily="2" charset="2"/>
              <a:buChar char="Ø"/>
            </a:pPr>
            <a:r>
              <a:rPr lang="en-US" dirty="0"/>
              <a:t>Staffing issues: Having resources to develop, maintain, and support </a:t>
            </a:r>
          </a:p>
          <a:p>
            <a:pPr marL="628650" lvl="1" indent="-171450">
              <a:buFont typeface="Wingdings" panose="05000000000000000000" pitchFamily="2" charset="2"/>
              <a:buChar char="Ø"/>
            </a:pPr>
            <a:r>
              <a:rPr lang="en-US" dirty="0"/>
              <a:t>Hard to integrate: With other security, testing, and data integration features</a:t>
            </a:r>
          </a:p>
          <a:p>
            <a:pPr marL="628650" lvl="1" indent="-171450">
              <a:buFont typeface="Wingdings" panose="05000000000000000000" pitchFamily="2" charset="2"/>
              <a:buChar char="Ø"/>
            </a:pPr>
            <a:endParaRPr lang="en-US" dirty="0"/>
          </a:p>
          <a:p>
            <a:pPr marL="171450" lvl="0" indent="-171450">
              <a:buFont typeface="Wingdings" panose="05000000000000000000" pitchFamily="2" charset="2"/>
              <a:buChar char="Ø"/>
            </a:pPr>
            <a:r>
              <a:rPr lang="en-US" b="1" dirty="0"/>
              <a:t>IBM Infosphere </a:t>
            </a:r>
            <a:r>
              <a:rPr lang="en-US" b="1" dirty="0" err="1"/>
              <a:t>Optim</a:t>
            </a:r>
            <a:endParaRPr lang="en-US" b="1" dirty="0"/>
          </a:p>
          <a:p>
            <a:pPr marL="628650" lvl="1" indent="-171450">
              <a:buFont typeface="Wingdings" panose="05000000000000000000" pitchFamily="2" charset="2"/>
              <a:buChar char="Ø"/>
            </a:pPr>
            <a:r>
              <a:rPr lang="en-US" dirty="0"/>
              <a:t>Expensive: Sells every component separately (even templates)</a:t>
            </a:r>
          </a:p>
          <a:p>
            <a:pPr marL="628650" lvl="1" indent="-171450">
              <a:buFont typeface="Wingdings" panose="05000000000000000000" pitchFamily="2" charset="2"/>
              <a:buChar char="Ø"/>
            </a:pPr>
            <a:r>
              <a:rPr lang="en-US" dirty="0"/>
              <a:t>Slow performance on Oracle DBs: due to the ETL process via JDBC connection </a:t>
            </a:r>
          </a:p>
          <a:p>
            <a:pPr marL="628650" lvl="1" indent="-171450">
              <a:buFont typeface="Wingdings" panose="05000000000000000000" pitchFamily="2" charset="2"/>
              <a:buChar char="Ø"/>
            </a:pPr>
            <a:r>
              <a:rPr lang="en-US" dirty="0"/>
              <a:t>High learning curve due to different architectures and interfaces</a:t>
            </a:r>
          </a:p>
          <a:p>
            <a:pPr marL="628650" lvl="1" indent="-171450">
              <a:buFont typeface="Wingdings" panose="05000000000000000000" pitchFamily="2" charset="2"/>
              <a:buChar char="Ø"/>
            </a:pPr>
            <a:r>
              <a:rPr lang="en-US" dirty="0"/>
              <a:t>Integration issues: between their own and 3rd party products (security, testing, and data integration )</a:t>
            </a:r>
          </a:p>
          <a:p>
            <a:pPr marL="628650" lvl="1" indent="-171450">
              <a:buFont typeface="Wingdings" panose="05000000000000000000" pitchFamily="2" charset="2"/>
              <a:buChar char="Ø"/>
            </a:pPr>
            <a:r>
              <a:rPr lang="en-US" dirty="0"/>
              <a:t>No hybrid cloud story</a:t>
            </a:r>
          </a:p>
          <a:p>
            <a:pPr marL="171450" lvl="0" indent="-171450">
              <a:buFont typeface="Wingdings" panose="05000000000000000000" pitchFamily="2" charset="2"/>
              <a:buChar char="Ø"/>
            </a:pPr>
            <a:endParaRPr lang="en-US" dirty="0"/>
          </a:p>
          <a:p>
            <a:pPr marL="171450" lvl="0" indent="-171450">
              <a:buFont typeface="Wingdings" panose="05000000000000000000" pitchFamily="2" charset="2"/>
              <a:buChar char="Ø"/>
            </a:pPr>
            <a:r>
              <a:rPr lang="en-US" b="1" dirty="0"/>
              <a:t>Informatica Persistent Data Masking</a:t>
            </a:r>
          </a:p>
          <a:p>
            <a:pPr marL="628650" lvl="1" indent="-171450">
              <a:buFont typeface="Wingdings" panose="05000000000000000000" pitchFamily="2" charset="2"/>
              <a:buChar char="Ø"/>
            </a:pPr>
            <a:r>
              <a:rPr lang="en-US" dirty="0"/>
              <a:t>Very expensive: Sells every component separately (even templates)</a:t>
            </a:r>
          </a:p>
          <a:p>
            <a:pPr marL="628650" lvl="1" indent="-171450">
              <a:buFont typeface="Wingdings" panose="05000000000000000000" pitchFamily="2" charset="2"/>
              <a:buChar char="Ø"/>
            </a:pPr>
            <a:r>
              <a:rPr lang="en-US" dirty="0"/>
              <a:t>Weak security portfolio: No </a:t>
            </a:r>
            <a:r>
              <a:rPr lang="en-US" dirty="0" err="1"/>
              <a:t>Subsetting</a:t>
            </a:r>
            <a:r>
              <a:rPr lang="en-US" dirty="0"/>
              <a:t>, no encryption, DB Vault, AVDF like solutions</a:t>
            </a:r>
          </a:p>
          <a:p>
            <a:pPr marL="628650" lvl="1" indent="-171450">
              <a:buFont typeface="Wingdings" panose="05000000000000000000" pitchFamily="2" charset="2"/>
              <a:buChar char="Ø"/>
            </a:pPr>
            <a:r>
              <a:rPr lang="en-US" dirty="0"/>
              <a:t>High learning curve due to different architectures and interfaces</a:t>
            </a:r>
          </a:p>
          <a:p>
            <a:pPr marL="628650" lvl="1" indent="-171450">
              <a:buFont typeface="Wingdings" panose="05000000000000000000" pitchFamily="2" charset="2"/>
              <a:buChar char="Ø"/>
            </a:pPr>
            <a:r>
              <a:rPr lang="en-US" dirty="0"/>
              <a:t>Weak user community: too few users are familiar with their products</a:t>
            </a:r>
          </a:p>
          <a:p>
            <a:pPr marL="628650" lvl="1" indent="-171450">
              <a:buFont typeface="Wingdings" panose="05000000000000000000" pitchFamily="2" charset="2"/>
              <a:buChar char="Ø"/>
            </a:pPr>
            <a:r>
              <a:rPr lang="en-US" dirty="0"/>
              <a:t>No hybrid cloud story</a:t>
            </a:r>
          </a:p>
          <a:p>
            <a:pPr marL="628650" lvl="1" indent="-171450">
              <a:buFont typeface="Wingdings" panose="05000000000000000000" pitchFamily="2" charset="2"/>
              <a:buChar char="Ø"/>
            </a:pPr>
            <a:endParaRPr lang="en-US" dirty="0"/>
          </a:p>
          <a:p>
            <a:pPr marL="171450" lvl="0" indent="-171450">
              <a:buFont typeface="Wingdings" panose="05000000000000000000" pitchFamily="2" charset="2"/>
              <a:buChar char="Ø"/>
            </a:pPr>
            <a:r>
              <a:rPr lang="en-US" b="1" dirty="0" err="1"/>
              <a:t>Delphix</a:t>
            </a:r>
            <a:endParaRPr lang="en-US" b="1" dirty="0"/>
          </a:p>
          <a:p>
            <a:pPr marL="628650" lvl="1" indent="-171450">
              <a:buFont typeface="Wingdings" panose="05000000000000000000" pitchFamily="2" charset="2"/>
              <a:buChar char="Ø"/>
            </a:pPr>
            <a:r>
              <a:rPr lang="en-US" dirty="0"/>
              <a:t>Masks over Data Virtualization only: functionality through  Snap Clone technology</a:t>
            </a:r>
          </a:p>
          <a:p>
            <a:pPr marL="628650" lvl="1" indent="-171450">
              <a:buFont typeface="Wingdings" panose="05000000000000000000" pitchFamily="2" charset="2"/>
              <a:buChar char="Ø"/>
            </a:pPr>
            <a:r>
              <a:rPr lang="en-US" dirty="0"/>
              <a:t>Limited masking: Axis acquisition brought only limited masking features</a:t>
            </a:r>
          </a:p>
          <a:p>
            <a:pPr marL="628650" lvl="1" indent="-171450">
              <a:buFont typeface="Wingdings" panose="05000000000000000000" pitchFamily="2" charset="2"/>
              <a:buChar char="Ø"/>
            </a:pPr>
            <a:r>
              <a:rPr lang="en-US" dirty="0"/>
              <a:t>Weak portfolio: No </a:t>
            </a:r>
            <a:r>
              <a:rPr lang="en-US" dirty="0" err="1"/>
              <a:t>subsetting</a:t>
            </a:r>
            <a:r>
              <a:rPr lang="en-US" dirty="0"/>
              <a:t>, no app templates, no other security offerings, no performance tuning products, no cloud story, and more …</a:t>
            </a:r>
          </a:p>
          <a:p>
            <a:pPr marL="628650" lvl="1" indent="-171450">
              <a:buFont typeface="Wingdings" panose="05000000000000000000" pitchFamily="2" charset="2"/>
              <a:buChar char="Ø"/>
            </a:pPr>
            <a:r>
              <a:rPr lang="en-US" dirty="0"/>
              <a:t>Confusing UI: Look and feel of </a:t>
            </a:r>
            <a:r>
              <a:rPr lang="en-US" dirty="0" err="1"/>
              <a:t>Delphix</a:t>
            </a:r>
            <a:r>
              <a:rPr lang="en-US" dirty="0"/>
              <a:t> native toolset is different from Axis masking UI</a:t>
            </a:r>
          </a:p>
          <a:p>
            <a:pPr marL="628650" lvl="1" indent="-171450">
              <a:buFont typeface="Wingdings" panose="05000000000000000000" pitchFamily="2" charset="2"/>
              <a:buChar char="Ø"/>
            </a:pPr>
            <a:r>
              <a:rPr lang="en-US" dirty="0"/>
              <a:t>Weak user community, customer support, and implementation experts</a:t>
            </a:r>
          </a:p>
          <a:p>
            <a:endParaRPr lang="fr-FR"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70</a:t>
            </a:fld>
            <a:endParaRPr lang="en-US" dirty="0"/>
          </a:p>
        </p:txBody>
      </p:sp>
    </p:spTree>
    <p:extLst>
      <p:ext uri="{BB962C8B-B14F-4D97-AF65-F5344CB8AC3E}">
        <p14:creationId xmlns:p14="http://schemas.microsoft.com/office/powerpoint/2010/main" val="1293025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63725" y="292100"/>
            <a:ext cx="3505200" cy="19732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2576871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74</a:t>
            </a:fld>
            <a:endParaRPr lang="en-US" dirty="0"/>
          </a:p>
        </p:txBody>
      </p:sp>
    </p:spTree>
    <p:extLst>
      <p:ext uri="{BB962C8B-B14F-4D97-AF65-F5344CB8AC3E}">
        <p14:creationId xmlns:p14="http://schemas.microsoft.com/office/powerpoint/2010/main" val="263002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78</a:t>
            </a:fld>
            <a:endParaRPr lang="en-US" dirty="0"/>
          </a:p>
        </p:txBody>
      </p:sp>
    </p:spTree>
    <p:extLst>
      <p:ext uri="{BB962C8B-B14F-4D97-AF65-F5344CB8AC3E}">
        <p14:creationId xmlns:p14="http://schemas.microsoft.com/office/powerpoint/2010/main" val="3848099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also investing in keeping you up to date and informed. From our monthly office hours (second Wednesday of each month) to self-service hands on training with Oracle Live Labs to a comprehensive review of MOS notes and our documentation, </a:t>
            </a:r>
          </a:p>
        </p:txBody>
      </p:sp>
      <p:sp>
        <p:nvSpPr>
          <p:cNvPr id="4" name="Slide Number Placeholder 3"/>
          <p:cNvSpPr>
            <a:spLocks noGrp="1"/>
          </p:cNvSpPr>
          <p:nvPr>
            <p:ph type="sldNum" sz="quarter" idx="5"/>
          </p:nvPr>
        </p:nvSpPr>
        <p:spPr/>
        <p:txBody>
          <a:bodyPr/>
          <a:lstStyle/>
          <a:p>
            <a:fld id="{9EDC5964-3162-43B5-B1EC-63C8D166D7D3}" type="slidenum">
              <a:rPr lang="en-US" smtClean="0"/>
              <a:pPr/>
              <a:t>80</a:t>
            </a:fld>
            <a:endParaRPr lang="en-US" dirty="0"/>
          </a:p>
        </p:txBody>
      </p:sp>
    </p:spTree>
    <p:extLst>
      <p:ext uri="{BB962C8B-B14F-4D97-AF65-F5344CB8AC3E}">
        <p14:creationId xmlns:p14="http://schemas.microsoft.com/office/powerpoint/2010/main" val="2295203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13</a:t>
            </a:fld>
            <a:endParaRPr lang="en-US" dirty="0"/>
          </a:p>
        </p:txBody>
      </p:sp>
    </p:spTree>
    <p:extLst>
      <p:ext uri="{BB962C8B-B14F-4D97-AF65-F5344CB8AC3E}">
        <p14:creationId xmlns:p14="http://schemas.microsoft.com/office/powerpoint/2010/main" val="367346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And it’s not just a matter of this</a:t>
            </a:r>
            <a:r>
              <a:rPr lang="en-US" baseline="0" dirty="0"/>
              <a:t> sensitive data being in a single pocket, stashed somewhere in the organization. Rather, the trend has been the proliferation of sensitive data through the entire organization. From the chart you can see various organizations that depend on data, many of which are not production groups, and which may not have good checks, balances, and processes to manage sensitive data.</a:t>
            </a:r>
          </a:p>
          <a:p>
            <a:pPr>
              <a:defRPr/>
            </a:pPr>
            <a:endParaRPr lang="en-US" baseline="0" dirty="0"/>
          </a:p>
          <a:p>
            <a:pPr>
              <a:defRPr/>
            </a:pPr>
            <a:r>
              <a:rPr lang="en-US" baseline="0" dirty="0"/>
              <a:t>Many organizations deal with sensitive data, whether it be PII, medical information, credit card (or other financial info), etc. </a:t>
            </a:r>
          </a:p>
          <a:p>
            <a:pPr>
              <a:defRPr/>
            </a:pPr>
            <a:endParaRPr lang="en-US" baseline="0" dirty="0"/>
          </a:p>
          <a:p>
            <a:pPr>
              <a:defRPr/>
            </a:pPr>
            <a:r>
              <a:rPr lang="en-US" baseline="0" dirty="0"/>
              <a:t>The security issues around sensitive data become amplified when databases that are meant for production use are provided as-is for Development, Test, Partners and even Training organizations. </a:t>
            </a:r>
          </a:p>
          <a:p>
            <a:pPr>
              <a:defRPr/>
            </a:pPr>
            <a:endParaRPr lang="en-US" baseline="0" dirty="0"/>
          </a:p>
          <a:p>
            <a:pPr>
              <a:defRPr/>
            </a:pPr>
            <a:r>
              <a:rPr lang="en-US" baseline="0" dirty="0"/>
              <a:t>You can imagine a database that is used for production and has access safeguards, privilege control , behavioral analysis, </a:t>
            </a:r>
            <a:r>
              <a:rPr lang="en-US" baseline="0" dirty="0" err="1"/>
              <a:t>etc</a:t>
            </a:r>
            <a:r>
              <a:rPr lang="en-US" baseline="0" dirty="0"/>
              <a:t>, has a very different risk footprint than the same database used in a non-production environment such as Dev or Test. Three out of four databases that exist in a corporation are for Dev or Test or some other non-production use. Yet many of them are complete copies of production data, which include all the sensitive data that we’ve been talking about.</a:t>
            </a:r>
          </a:p>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t>14</a:t>
            </a:fld>
            <a:endParaRPr lang="en-US"/>
          </a:p>
        </p:txBody>
      </p:sp>
    </p:spTree>
    <p:extLst>
      <p:ext uri="{BB962C8B-B14F-4D97-AF65-F5344CB8AC3E}">
        <p14:creationId xmlns:p14="http://schemas.microsoft.com/office/powerpoint/2010/main" val="2899863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val="198989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5"/>
          </p:nvPr>
        </p:nvSpPr>
        <p:spPr/>
        <p:txBody>
          <a:bodyPr/>
          <a:lstStyle/>
          <a:p>
            <a:fld id="{9EDC5964-3162-43B5-B1EC-63C8D166D7D3}" type="slidenum">
              <a:rPr lang="en-US" smtClean="0"/>
              <a:t>17</a:t>
            </a:fld>
            <a:endParaRPr lang="en-US"/>
          </a:p>
        </p:txBody>
      </p:sp>
    </p:spTree>
    <p:extLst>
      <p:ext uri="{BB962C8B-B14F-4D97-AF65-F5344CB8AC3E}">
        <p14:creationId xmlns:p14="http://schemas.microsoft.com/office/powerpoint/2010/main" val="2953709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21</a:t>
            </a:fld>
            <a:endParaRPr lang="en-US" dirty="0"/>
          </a:p>
        </p:txBody>
      </p:sp>
    </p:spTree>
    <p:extLst>
      <p:ext uri="{BB962C8B-B14F-4D97-AF65-F5344CB8AC3E}">
        <p14:creationId xmlns:p14="http://schemas.microsoft.com/office/powerpoint/2010/main" val="449132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4525" y="311150"/>
            <a:ext cx="3736975" cy="21018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22</a:t>
            </a:fld>
            <a:endParaRPr lang="en-US" dirty="0"/>
          </a:p>
        </p:txBody>
      </p:sp>
    </p:spTree>
    <p:extLst>
      <p:ext uri="{BB962C8B-B14F-4D97-AF65-F5344CB8AC3E}">
        <p14:creationId xmlns:p14="http://schemas.microsoft.com/office/powerpoint/2010/main" val="1234074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emf"/><Relationship Id="rId5" Type="http://schemas.microsoft.com/office/2007/relationships/hdphoto" Target="../media/hdphoto1.wdp"/><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a:xfrm>
            <a:off x="1127759" y="6423978"/>
            <a:ext cx="5745379" cy="365125"/>
          </a:xfrm>
          <a:prstGeom prst="rect">
            <a:avLst/>
          </a:prstGeom>
        </p:spPr>
        <p:txBody>
          <a:bodyPr/>
          <a:lstStyle/>
          <a:p>
            <a:r>
              <a:rPr lang="en-US"/>
              <a:t>Copyright © 2023, Oracle and/or its affiliates </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endParaRPr lang="en-US" dirty="0"/>
          </a:p>
        </p:txBody>
      </p:sp>
      <p:pic>
        <p:nvPicPr>
          <p:cNvPr id="4" name="Picture 3">
            <a:extLst>
              <a:ext uri="{FF2B5EF4-FFF2-40B4-BE49-F238E27FC236}">
                <a16:creationId xmlns:a16="http://schemas.microsoft.com/office/drawing/2014/main" id="{668B68EB-CD84-6281-D4E6-9801AA029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0000" t="21340" r="4061" b="40048"/>
          <a:stretch/>
        </p:blipFill>
        <p:spPr>
          <a:xfrm rot="5400000">
            <a:off x="10544768" y="-187141"/>
            <a:ext cx="1460091" cy="1834374"/>
          </a:xfrm>
          <a:prstGeom prst="rect">
            <a:avLst/>
          </a:prstGeom>
        </p:spPr>
      </p:pic>
      <p:pic>
        <p:nvPicPr>
          <p:cNvPr id="9" name="Picture 8">
            <a:extLst>
              <a:ext uri="{FF2B5EF4-FFF2-40B4-BE49-F238E27FC236}">
                <a16:creationId xmlns:a16="http://schemas.microsoft.com/office/drawing/2014/main" id="{13177F85-A52C-55F0-5925-1C0AFB2CC11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1634" b="5405"/>
          <a:stretch/>
        </p:blipFill>
        <p:spPr>
          <a:xfrm flipH="1">
            <a:off x="9723853" y="0"/>
            <a:ext cx="2468147" cy="411480"/>
          </a:xfrm>
          <a:prstGeom prst="rect">
            <a:avLst/>
          </a:prstGeom>
        </p:spPr>
      </p:pic>
    </p:spTree>
    <p:extLst>
      <p:ext uri="{BB962C8B-B14F-4D97-AF65-F5344CB8AC3E}">
        <p14:creationId xmlns:p14="http://schemas.microsoft.com/office/powerpoint/2010/main" val="33179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a:xfrm>
            <a:off x="1127759" y="6423978"/>
            <a:ext cx="5745379" cy="365125"/>
          </a:xfrm>
          <a:prstGeom prst="rect">
            <a:avLst/>
          </a:prstGeom>
        </p:spPr>
        <p:txBody>
          <a:bodyPr/>
          <a:lstStyle/>
          <a:p>
            <a:r>
              <a:rPr lang="en-US"/>
              <a:t>Copyright © 2023, Oracle and/or its affiliates </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7" name="Picture 6" descr="A green circle with black background&#10;&#10;Description automatically generated with medium confidence">
            <a:extLst>
              <a:ext uri="{FF2B5EF4-FFF2-40B4-BE49-F238E27FC236}">
                <a16:creationId xmlns:a16="http://schemas.microsoft.com/office/drawing/2014/main" id="{B7812F62-1739-C1AC-89C7-54EC5722EF3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b="50000"/>
          <a:stretch/>
        </p:blipFill>
        <p:spPr>
          <a:xfrm>
            <a:off x="7220229" y="5101493"/>
            <a:ext cx="3689091" cy="1791531"/>
          </a:xfrm>
          <a:prstGeom prst="rect">
            <a:avLst/>
          </a:prstGeom>
        </p:spPr>
      </p:pic>
      <p:pic>
        <p:nvPicPr>
          <p:cNvPr id="10" name="Picture 9">
            <a:extLst>
              <a:ext uri="{FF2B5EF4-FFF2-40B4-BE49-F238E27FC236}">
                <a16:creationId xmlns:a16="http://schemas.microsoft.com/office/drawing/2014/main" id="{8F103135-668F-4957-D048-8CA271217CE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725892" y="4271687"/>
            <a:ext cx="4107970" cy="2601456"/>
          </a:xfrm>
          <a:prstGeom prst="rect">
            <a:avLst/>
          </a:prstGeom>
        </p:spPr>
      </p:pic>
      <p:pic>
        <p:nvPicPr>
          <p:cNvPr id="13" name="Picture 12" descr="A picture containing moon&#10;&#10;Description automatically generated">
            <a:extLst>
              <a:ext uri="{FF2B5EF4-FFF2-40B4-BE49-F238E27FC236}">
                <a16:creationId xmlns:a16="http://schemas.microsoft.com/office/drawing/2014/main" id="{0E8D4F38-BBF3-37AE-000A-0165CEBB7628}"/>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t="27104" r="40427"/>
          <a:stretch/>
        </p:blipFill>
        <p:spPr>
          <a:xfrm>
            <a:off x="10448938" y="0"/>
            <a:ext cx="1755419" cy="2808725"/>
          </a:xfrm>
          <a:prstGeom prst="rect">
            <a:avLst/>
          </a:prstGeom>
        </p:spPr>
      </p:pic>
      <p:pic>
        <p:nvPicPr>
          <p:cNvPr id="14" name="Picture 13" descr="A picture containing graphics, creativity, art, design&#10;&#10;Description automatically generated">
            <a:extLst>
              <a:ext uri="{FF2B5EF4-FFF2-40B4-BE49-F238E27FC236}">
                <a16:creationId xmlns:a16="http://schemas.microsoft.com/office/drawing/2014/main" id="{BB0C2667-EAB5-D878-517F-BBEA90F1A10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6164" t="70462" r="-13695" b="2638"/>
          <a:stretch/>
        </p:blipFill>
        <p:spPr>
          <a:xfrm>
            <a:off x="9026469" y="0"/>
            <a:ext cx="2895788" cy="886527"/>
          </a:xfrm>
          <a:prstGeom prst="rect">
            <a:avLst/>
          </a:prstGeom>
        </p:spPr>
      </p:pic>
    </p:spTree>
    <p:extLst>
      <p:ext uri="{BB962C8B-B14F-4D97-AF65-F5344CB8AC3E}">
        <p14:creationId xmlns:p14="http://schemas.microsoft.com/office/powerpoint/2010/main" val="2898390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
        <p:nvSpPr>
          <p:cNvPr id="2" name="Date Placeholder 1">
            <a:extLst>
              <a:ext uri="{FF2B5EF4-FFF2-40B4-BE49-F238E27FC236}">
                <a16:creationId xmlns:a16="http://schemas.microsoft.com/office/drawing/2014/main" id="{AB23A98A-6EC6-B005-BB5A-11607721E547}"/>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ABCEA3AD-60C5-E3DF-42E8-1C9A5EF92F91}"/>
              </a:ext>
            </a:extLst>
          </p:cNvPr>
          <p:cNvSpPr>
            <a:spLocks noGrp="1"/>
          </p:cNvSpPr>
          <p:nvPr>
            <p:ph type="ftr" sz="quarter" idx="11"/>
          </p:nvPr>
        </p:nvSpPr>
        <p:spPr>
          <a:xfrm>
            <a:off x="1127760" y="6423660"/>
            <a:ext cx="5745378" cy="365125"/>
          </a:xfrm>
        </p:spPr>
        <p:txBody>
          <a:bodyPr/>
          <a:lstStyle/>
          <a:p>
            <a:r>
              <a:rPr lang="en-US"/>
              <a:t>Copyright © 2023, Oracle and/or its affiliates </a:t>
            </a:r>
            <a:endParaRPr lang="en-US" dirty="0"/>
          </a:p>
        </p:txBody>
      </p:sp>
      <p:sp>
        <p:nvSpPr>
          <p:cNvPr id="6" name="Slide Number Placeholder 5">
            <a:extLst>
              <a:ext uri="{FF2B5EF4-FFF2-40B4-BE49-F238E27FC236}">
                <a16:creationId xmlns:a16="http://schemas.microsoft.com/office/drawing/2014/main" id="{C1441D9D-7F15-C386-3CE8-151200AD3826}"/>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7" name="OTag">
            <a:extLst>
              <a:ext uri="{FF2B5EF4-FFF2-40B4-BE49-F238E27FC236}">
                <a16:creationId xmlns:a16="http://schemas.microsoft.com/office/drawing/2014/main" id="{E4974C5C-7C69-2810-3F75-B4EA5843D16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a:xfrm>
            <a:off x="1127759" y="6423978"/>
            <a:ext cx="5745379" cy="365125"/>
          </a:xfrm>
          <a:prstGeom prst="rect">
            <a:avLst/>
          </a:prstGeom>
        </p:spPr>
        <p:txBody>
          <a:bodyPr/>
          <a:lstStyle/>
          <a:p>
            <a:r>
              <a:rPr lang="en-US"/>
              <a:t>Copyright © 2023, Oracle and/or its affiliates </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Dark - Data Texture Blank 04">
    <p:bg>
      <p:bgPr>
        <a:solidFill>
          <a:schemeClr val="tx1"/>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C860FE5B-36CD-6846-BD82-3DA0AA2807D0}"/>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08356A1-DAD4-AB4C-B949-D348ACDD6141}"/>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2023, Oracle and/or its affiliates </a:t>
            </a:r>
            <a:endParaRPr lang="en-US" dirty="0"/>
          </a:p>
        </p:txBody>
      </p:sp>
    </p:spTree>
    <p:extLst>
      <p:ext uri="{BB962C8B-B14F-4D97-AF65-F5344CB8AC3E}">
        <p14:creationId xmlns:p14="http://schemas.microsoft.com/office/powerpoint/2010/main" val="258047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2023, Oracle and/or its affiliates </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3537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a:xfrm>
            <a:off x="1127759" y="6423978"/>
            <a:ext cx="5745379" cy="365125"/>
          </a:xfrm>
          <a:prstGeom prst="rect">
            <a:avLst/>
          </a:prstGeom>
        </p:spPr>
        <p:txBody>
          <a:bodyPr/>
          <a:lstStyle/>
          <a:p>
            <a:r>
              <a:rPr lang="en-US"/>
              <a:t>Copyright © 2023, Oracle and/or its affiliates </a:t>
            </a:r>
            <a:endParaRPr lang="en-US" dirty="0"/>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B6191474-6D58-59A7-BACD-019B2BE2AA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8" name="Picture 7">
            <a:extLst>
              <a:ext uri="{FF2B5EF4-FFF2-40B4-BE49-F238E27FC236}">
                <a16:creationId xmlns:a16="http://schemas.microsoft.com/office/drawing/2014/main" id="{F860DC22-C09D-2859-8DE7-10932150BE1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a:xfrm>
            <a:off x="1127759" y="6423978"/>
            <a:ext cx="5745379" cy="365125"/>
          </a:xfrm>
          <a:prstGeom prst="rect">
            <a:avLst/>
          </a:prstGeom>
        </p:spPr>
        <p:txBody>
          <a:bodyPr/>
          <a:lstStyle/>
          <a:p>
            <a:r>
              <a:rPr lang="en-US"/>
              <a:t>Copyright © 2023, Oracle and/or its affiliates </a:t>
            </a:r>
            <a:endParaRPr lang="en-US" dirty="0"/>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DF7F62BA-8D5E-4711-9FBF-BE326F954C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9" name="Picture 8">
            <a:extLst>
              <a:ext uri="{FF2B5EF4-FFF2-40B4-BE49-F238E27FC236}">
                <a16:creationId xmlns:a16="http://schemas.microsoft.com/office/drawing/2014/main" id="{466C1C4B-5547-7FBA-FB5E-779771DD791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17727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a:xfrm>
            <a:off x="1127759" y="6423978"/>
            <a:ext cx="5745379" cy="365125"/>
          </a:xfrm>
          <a:prstGeom prst="rect">
            <a:avLst/>
          </a:prstGeom>
        </p:spPr>
        <p:txBody>
          <a:bodyPr/>
          <a:lstStyle/>
          <a:p>
            <a:r>
              <a:rPr lang="en-US"/>
              <a:t>Copyright © 2023, Oracle and/or its affiliates </a:t>
            </a:r>
            <a:endParaRPr lang="en-US" dirty="0"/>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545D99C1-875A-FF94-C725-0CDF5D1A19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0C28EBB0-D4CB-2DB0-E4D9-1E5AB1F8074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1907756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a:xfrm>
            <a:off x="1127759" y="6423978"/>
            <a:ext cx="5745379" cy="365125"/>
          </a:xfrm>
          <a:prstGeom prst="rect">
            <a:avLst/>
          </a:prstGeom>
        </p:spPr>
        <p:txBody>
          <a:bodyPr/>
          <a:lstStyle/>
          <a:p>
            <a:r>
              <a:rPr lang="en-US"/>
              <a:t>Copyright © 2023, Oracle and/or its affiliates </a:t>
            </a:r>
            <a:endParaRPr lang="en-US" dirty="0"/>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endParaRPr lang="en-US" dirty="0"/>
          </a:p>
        </p:txBody>
      </p:sp>
      <p:pic>
        <p:nvPicPr>
          <p:cNvPr id="4" name="Picture 3" descr="A picture containing yellow, astronomy&#10;&#10;Description automatically generated">
            <a:extLst>
              <a:ext uri="{FF2B5EF4-FFF2-40B4-BE49-F238E27FC236}">
                <a16:creationId xmlns:a16="http://schemas.microsoft.com/office/drawing/2014/main" id="{FCB9CAEE-1FCA-5DAC-3AEF-A19AC89B5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2668"/>
          <a:stretch/>
        </p:blipFill>
        <p:spPr>
          <a:xfrm rot="16200000">
            <a:off x="10955601" y="-562730"/>
            <a:ext cx="824099" cy="1949561"/>
          </a:xfrm>
          <a:prstGeom prst="rect">
            <a:avLst/>
          </a:prstGeom>
        </p:spPr>
      </p:pic>
      <p:pic>
        <p:nvPicPr>
          <p:cNvPr id="6" name="Picture 5">
            <a:extLst>
              <a:ext uri="{FF2B5EF4-FFF2-40B4-BE49-F238E27FC236}">
                <a16:creationId xmlns:a16="http://schemas.microsoft.com/office/drawing/2014/main" id="{AD478BC7-1DE2-5B5D-7593-4578B1BCAD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9284" r="21997" b="57025"/>
          <a:stretch/>
        </p:blipFill>
        <p:spPr>
          <a:xfrm rot="16200000">
            <a:off x="11051590" y="418926"/>
            <a:ext cx="1559337" cy="721484"/>
          </a:xfrm>
          <a:prstGeom prst="rect">
            <a:avLst/>
          </a:prstGeom>
        </p:spPr>
      </p:pic>
    </p:spTree>
    <p:extLst>
      <p:ext uri="{BB962C8B-B14F-4D97-AF65-F5344CB8AC3E}">
        <p14:creationId xmlns:p14="http://schemas.microsoft.com/office/powerpoint/2010/main" val="111036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base World 2023 -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picture containing red&#10;&#10;Description automatically generated">
            <a:extLst>
              <a:ext uri="{FF2B5EF4-FFF2-40B4-BE49-F238E27FC236}">
                <a16:creationId xmlns:a16="http://schemas.microsoft.com/office/drawing/2014/main" id="{70EDCD32-0167-434F-0DF2-177584C5E4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19" t="8673" r="36419" b="48488"/>
          <a:stretch/>
        </p:blipFill>
        <p:spPr>
          <a:xfrm rot="10800000">
            <a:off x="0" y="-38560"/>
            <a:ext cx="1627484" cy="1810129"/>
          </a:xfrm>
          <a:prstGeom prst="rect">
            <a:avLst/>
          </a:prstGeom>
        </p:spPr>
      </p:pic>
      <p:sp>
        <p:nvSpPr>
          <p:cNvPr id="4" name="Date Placeholder 3">
            <a:extLst>
              <a:ext uri="{FF2B5EF4-FFF2-40B4-BE49-F238E27FC236}">
                <a16:creationId xmlns:a16="http://schemas.microsoft.com/office/drawing/2014/main" id="{B89F21E7-C39E-84FF-7923-67344CEFD42E}"/>
              </a:ext>
            </a:extLst>
          </p:cNvPr>
          <p:cNvSpPr>
            <a:spLocks noGrp="1"/>
          </p:cNvSpPr>
          <p:nvPr>
            <p:ph type="dt" sz="half" idx="11"/>
          </p:nvPr>
        </p:nvSpPr>
        <p:spPr/>
        <p:txBody>
          <a:bodyPr/>
          <a:lstStyle/>
          <a:p>
            <a:endParaRPr lang="en-US" dirty="0"/>
          </a:p>
        </p:txBody>
      </p:sp>
      <p:sp>
        <p:nvSpPr>
          <p:cNvPr id="8" name="Subhead">
            <a:extLst>
              <a:ext uri="{FF2B5EF4-FFF2-40B4-BE49-F238E27FC236}">
                <a16:creationId xmlns:a16="http://schemas.microsoft.com/office/drawing/2014/main" id="{6555B749-8C15-5B95-C1B5-918B26BF6BC4}"/>
              </a:ext>
            </a:extLst>
          </p:cNvPr>
          <p:cNvSpPr>
            <a:spLocks noGrp="1"/>
          </p:cNvSpPr>
          <p:nvPr>
            <p:ph type="body" sz="quarter" idx="33" hasCustomPrompt="1"/>
          </p:nvPr>
        </p:nvSpPr>
        <p:spPr>
          <a:xfrm>
            <a:off x="846386" y="3479062"/>
            <a:ext cx="6865939"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rgbClr val="8B9D9E"/>
                </a:solidFill>
                <a:latin typeface="Oracle Sans Tab" panose="020B0503020204020204" pitchFamily="34" charset="0"/>
                <a:cs typeface="Oracle Sans Tab" panose="020B0503020204020204" pitchFamily="34" charset="0"/>
              </a:defRPr>
            </a:lvl1pPr>
          </a:lstStyle>
          <a:p>
            <a:r>
              <a:rPr lang="en-US" dirty="0"/>
              <a:t>&lt;Session Catalog ID&gt;</a:t>
            </a:r>
          </a:p>
        </p:txBody>
      </p:sp>
      <p:pic>
        <p:nvPicPr>
          <p:cNvPr id="9" name="Picture 8" descr="A picture containing kitchenware, strainer, web, bathroom&#10;&#10;Description automatically generated">
            <a:extLst>
              <a:ext uri="{FF2B5EF4-FFF2-40B4-BE49-F238E27FC236}">
                <a16:creationId xmlns:a16="http://schemas.microsoft.com/office/drawing/2014/main" id="{64A9A56D-11EA-5C49-73DC-1AA3B6654F03}"/>
              </a:ext>
            </a:extLst>
          </p:cNvPr>
          <p:cNvPicPr>
            <a:picLocks noChangeAspect="1"/>
          </p:cNvPicPr>
          <p:nvPr userDrawn="1"/>
        </p:nvPicPr>
        <p:blipFill rotWithShape="1">
          <a:blip r:embed="rId4" cstate="print">
            <a:clrChange>
              <a:clrFrom>
                <a:srgbClr val="FFFFFF">
                  <a:alpha val="0"/>
                </a:srgbClr>
              </a:clrFrom>
              <a:clrTo>
                <a:srgbClr val="FFFFFF">
                  <a:alpha val="0"/>
                </a:srgbClr>
              </a:clrTo>
            </a:clrChange>
            <a:duotone>
              <a:prstClr val="black"/>
              <a:srgbClr val="FDA542">
                <a:tint val="45000"/>
                <a:satMod val="400000"/>
              </a:srgbClr>
            </a:duotone>
            <a:extLst>
              <a:ext uri="{BEBA8EAE-BF5A-486C-A8C5-ECC9F3942E4B}">
                <a14:imgProps xmlns:a14="http://schemas.microsoft.com/office/drawing/2010/main">
                  <a14:imgLayer r:embed="rId5">
                    <a14:imgEffect>
                      <a14:colorTemperature colorTemp="8084"/>
                    </a14:imgEffect>
                    <a14:imgEffect>
                      <a14:saturation sat="365000"/>
                    </a14:imgEffect>
                    <a14:imgEffect>
                      <a14:brightnessContrast bright="39000" contrast="56000"/>
                    </a14:imgEffect>
                  </a14:imgLayer>
                </a14:imgProps>
              </a:ext>
              <a:ext uri="{28A0092B-C50C-407E-A947-70E740481C1C}">
                <a14:useLocalDpi xmlns:a14="http://schemas.microsoft.com/office/drawing/2010/main"/>
              </a:ext>
            </a:extLst>
          </a:blip>
          <a:srcRect/>
          <a:stretch/>
        </p:blipFill>
        <p:spPr>
          <a:xfrm>
            <a:off x="8719474" y="-38555"/>
            <a:ext cx="3472526" cy="6935110"/>
          </a:xfrm>
          <a:prstGeom prst="rect">
            <a:avLst/>
          </a:prstGeom>
        </p:spPr>
      </p:pic>
      <p:pic>
        <p:nvPicPr>
          <p:cNvPr id="10" name="OTag">
            <a:extLst>
              <a:ext uri="{FF2B5EF4-FFF2-40B4-BE49-F238E27FC236}">
                <a16:creationId xmlns:a16="http://schemas.microsoft.com/office/drawing/2014/main" id="{1AFCB12F-4398-11BE-EB64-42F20BAA9418}"/>
              </a:ext>
              <a:ext uri="{C183D7F6-B498-43B3-948B-1728B52AA6E4}">
                <adec:decorative xmlns:adec="http://schemas.microsoft.com/office/drawing/2017/decorative" val="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87546" y="6355080"/>
            <a:ext cx="502920" cy="502920"/>
          </a:xfrm>
          <a:prstGeom prst="rect">
            <a:avLst/>
          </a:prstGeom>
          <a:noFill/>
        </p:spPr>
      </p:pic>
      <p:sp>
        <p:nvSpPr>
          <p:cNvPr id="11" name="Text Field">
            <a:extLst>
              <a:ext uri="{FF2B5EF4-FFF2-40B4-BE49-F238E27FC236}">
                <a16:creationId xmlns:a16="http://schemas.microsoft.com/office/drawing/2014/main" id="{98CD2CE0-B5FF-F45B-4951-3AC5F0FF77F7}"/>
              </a:ext>
            </a:extLst>
          </p:cNvPr>
          <p:cNvSpPr>
            <a:spLocks noGrp="1"/>
          </p:cNvSpPr>
          <p:nvPr>
            <p:ph type="body" sz="quarter" idx="35" hasCustomPrompt="1"/>
          </p:nvPr>
        </p:nvSpPr>
        <p:spPr>
          <a:xfrm>
            <a:off x="846386" y="4452131"/>
            <a:ext cx="5077970" cy="266291"/>
          </a:xfrm>
          <a:prstGeom prst="rect">
            <a:avLst/>
          </a:prstGeom>
          <a:noFill/>
        </p:spPr>
        <p:txBody>
          <a:bodyPr>
            <a:noAutofit/>
          </a:bodyPr>
          <a:lstStyle>
            <a:lvl1pPr>
              <a:defRPr b="1">
                <a:solidFill>
                  <a:schemeClr val="tx1"/>
                </a:solidFill>
              </a:defRPr>
            </a:lvl1pPr>
          </a:lstStyle>
          <a:p>
            <a:pPr lvl="0"/>
            <a:r>
              <a:rPr lang="en-US" dirty="0"/>
              <a:t>Name</a:t>
            </a:r>
          </a:p>
        </p:txBody>
      </p:sp>
      <p:sp>
        <p:nvSpPr>
          <p:cNvPr id="13" name="Text Field 2">
            <a:extLst>
              <a:ext uri="{FF2B5EF4-FFF2-40B4-BE49-F238E27FC236}">
                <a16:creationId xmlns:a16="http://schemas.microsoft.com/office/drawing/2014/main" id="{17731689-2A40-1DF3-12CF-1C6A4571B0C3}"/>
              </a:ext>
            </a:extLst>
          </p:cNvPr>
          <p:cNvSpPr>
            <a:spLocks noGrp="1"/>
          </p:cNvSpPr>
          <p:nvPr>
            <p:ph type="body" sz="quarter" idx="34" hasCustomPrompt="1"/>
          </p:nvPr>
        </p:nvSpPr>
        <p:spPr>
          <a:xfrm>
            <a:off x="846386" y="4767549"/>
            <a:ext cx="5077970" cy="895181"/>
          </a:xfrm>
          <a:prstGeom prst="rect">
            <a:avLst/>
          </a:prstGeom>
          <a:noFill/>
        </p:spPr>
        <p:txBody>
          <a:bodyPr>
            <a:noAutofit/>
          </a:bodyPr>
          <a:lstStyle>
            <a:lvl1pPr>
              <a:defRPr>
                <a:solidFill>
                  <a:schemeClr val="tx1"/>
                </a:solidFill>
              </a:defRPr>
            </a:lvl1pPr>
          </a:lstStyle>
          <a:p>
            <a:pPr lvl="0"/>
            <a:r>
              <a:rPr lang="en-US" dirty="0"/>
              <a:t>Presenter’s Title </a:t>
            </a:r>
            <a:br>
              <a:rPr lang="en-US" dirty="0"/>
            </a:br>
            <a:r>
              <a:rPr lang="en-US" dirty="0"/>
              <a:t>Organization, Division or Business Unit </a:t>
            </a:r>
            <a:br>
              <a:rPr lang="en-US" dirty="0"/>
            </a:br>
            <a:r>
              <a:rPr lang="en-US" dirty="0"/>
              <a:t>Month 00, 2023</a:t>
            </a:r>
          </a:p>
        </p:txBody>
      </p:sp>
      <p:sp>
        <p:nvSpPr>
          <p:cNvPr id="16" name="Title">
            <a:extLst>
              <a:ext uri="{FF2B5EF4-FFF2-40B4-BE49-F238E27FC236}">
                <a16:creationId xmlns:a16="http://schemas.microsoft.com/office/drawing/2014/main" id="{59BE301D-8875-8F6D-5A18-BD65B23BC64D}"/>
              </a:ext>
            </a:extLst>
          </p:cNvPr>
          <p:cNvSpPr>
            <a:spLocks noGrp="1"/>
          </p:cNvSpPr>
          <p:nvPr>
            <p:ph type="ctrTitle" hasCustomPrompt="1"/>
          </p:nvPr>
        </p:nvSpPr>
        <p:spPr>
          <a:xfrm>
            <a:off x="846386" y="2136587"/>
            <a:ext cx="6865939" cy="1280160"/>
          </a:xfrm>
          <a:noFill/>
        </p:spPr>
        <p:txBody>
          <a:bodyPr vert="horz" wrap="square" lIns="0" tIns="0" rIns="0" bIns="91440" rtlCol="0" anchor="b">
            <a:noAutofit/>
          </a:bodyPr>
          <a:lstStyle>
            <a:lvl1pPr>
              <a:defRPr lang="en-US" sz="4000" b="0" i="0" dirty="0">
                <a:solidFill>
                  <a:srgbClr val="323939"/>
                </a:solidFill>
                <a:latin typeface="Oracle Sans Light" panose="020B0403020204020204" pitchFamily="34" charset="0"/>
                <a:cs typeface="Oracle Sans Light" panose="020B0403020204020204" pitchFamily="34" charset="0"/>
              </a:defRPr>
            </a:lvl1pPr>
          </a:lstStyle>
          <a:p>
            <a:pPr lvl="0">
              <a:lnSpc>
                <a:spcPct val="100000"/>
              </a:lnSpc>
            </a:pPr>
            <a:r>
              <a:rPr lang="en-US" dirty="0"/>
              <a:t>Title (up to two lines) </a:t>
            </a:r>
            <a:br>
              <a:rPr lang="en-US" dirty="0"/>
            </a:br>
            <a:r>
              <a:rPr lang="en-US" dirty="0"/>
              <a:t>Oracle Sans Light 40pt</a:t>
            </a:r>
          </a:p>
        </p:txBody>
      </p:sp>
      <p:pic>
        <p:nvPicPr>
          <p:cNvPr id="14" name="Picture 13">
            <a:extLst>
              <a:ext uri="{FF2B5EF4-FFF2-40B4-BE49-F238E27FC236}">
                <a16:creationId xmlns:a16="http://schemas.microsoft.com/office/drawing/2014/main" id="{CC53CAD6-9B90-26E2-CA82-C3879433FF2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73861" y="873767"/>
            <a:ext cx="1574800" cy="482600"/>
          </a:xfrm>
          <a:prstGeom prst="rect">
            <a:avLst/>
          </a:prstGeom>
        </p:spPr>
      </p:pic>
      <p:sp>
        <p:nvSpPr>
          <p:cNvPr id="5" name="Footer Placeholder 4">
            <a:extLst>
              <a:ext uri="{FF2B5EF4-FFF2-40B4-BE49-F238E27FC236}">
                <a16:creationId xmlns:a16="http://schemas.microsoft.com/office/drawing/2014/main" id="{A80D94C9-0FB4-59BD-708D-17EE87CB6744}"/>
              </a:ext>
            </a:extLst>
          </p:cNvPr>
          <p:cNvSpPr>
            <a:spLocks noGrp="1"/>
          </p:cNvSpPr>
          <p:nvPr>
            <p:ph type="ftr" sz="quarter" idx="12"/>
          </p:nvPr>
        </p:nvSpPr>
        <p:spPr/>
        <p:txBody>
          <a:bodyPr/>
          <a:lstStyle/>
          <a:p>
            <a:r>
              <a:rPr lang="en-US"/>
              <a:t>Copyright © 2023, Oracle and/or its affiliates </a:t>
            </a:r>
            <a:endParaRPr lang="en-US" dirty="0"/>
          </a:p>
        </p:txBody>
      </p:sp>
      <p:sp>
        <p:nvSpPr>
          <p:cNvPr id="3" name="Slide Number Placeholder 2">
            <a:extLst>
              <a:ext uri="{FF2B5EF4-FFF2-40B4-BE49-F238E27FC236}">
                <a16:creationId xmlns:a16="http://schemas.microsoft.com/office/drawing/2014/main" id="{81E07990-07B3-A498-57C6-EE4C9E1DE522}"/>
              </a:ext>
            </a:extLst>
          </p:cNvPr>
          <p:cNvSpPr>
            <a:spLocks noGrp="1"/>
          </p:cNvSpPr>
          <p:nvPr>
            <p:ph type="sldNum" sz="quarter" idx="10"/>
          </p:nvPr>
        </p:nvSpPr>
        <p:spPr/>
        <p:txBody>
          <a:bodyPr/>
          <a:lstStyle/>
          <a:p>
            <a:fld id="{345D60D9-5372-5F40-9443-0F9AE5BDC3C8}" type="slidenum">
              <a:rPr lang="en-US" smtClean="0"/>
              <a:pPr/>
              <a:t>‹#›</a:t>
            </a:fld>
            <a:endParaRPr lang="en-US" dirty="0"/>
          </a:p>
        </p:txBody>
      </p:sp>
      <p:pic>
        <p:nvPicPr>
          <p:cNvPr id="6" name="Picture 5" descr="A picture containing art, design, pattern&#10;&#10;Description automatically generated">
            <a:extLst>
              <a:ext uri="{FF2B5EF4-FFF2-40B4-BE49-F238E27FC236}">
                <a16:creationId xmlns:a16="http://schemas.microsoft.com/office/drawing/2014/main" id="{D8935EFF-D72C-D137-4DED-608729989126}"/>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0777" b="18016"/>
          <a:stretch/>
        </p:blipFill>
        <p:spPr>
          <a:xfrm rot="16200000">
            <a:off x="3156373" y="-208922"/>
            <a:ext cx="1049278" cy="1390004"/>
          </a:xfrm>
          <a:prstGeom prst="rect">
            <a:avLst/>
          </a:prstGeom>
        </p:spPr>
      </p:pic>
      <p:pic>
        <p:nvPicPr>
          <p:cNvPr id="12" name="Picture 11" descr="A picture containing art, night, light&#10;&#10;Description automatically generated">
            <a:extLst>
              <a:ext uri="{FF2B5EF4-FFF2-40B4-BE49-F238E27FC236}">
                <a16:creationId xmlns:a16="http://schemas.microsoft.com/office/drawing/2014/main" id="{F91E80FC-10CA-6310-EDDE-E0FB51D2CE23}"/>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l="32002" t="47903" r="25917" b="13060"/>
          <a:stretch/>
        </p:blipFill>
        <p:spPr>
          <a:xfrm flipH="1">
            <a:off x="0" y="-46336"/>
            <a:ext cx="846386" cy="2120608"/>
          </a:xfrm>
          <a:prstGeom prst="rect">
            <a:avLst/>
          </a:prstGeom>
        </p:spPr>
      </p:pic>
      <p:pic>
        <p:nvPicPr>
          <p:cNvPr id="17" name="Picture 16" descr="A grey curved object on a black background&#10;&#10;Description automatically generated with low confidence">
            <a:extLst>
              <a:ext uri="{FF2B5EF4-FFF2-40B4-BE49-F238E27FC236}">
                <a16:creationId xmlns:a16="http://schemas.microsoft.com/office/drawing/2014/main" id="{83070CD2-1CFA-1F86-3D28-E6DD8CCE3A5A}"/>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t="11989" r="69774" b="4865"/>
          <a:stretch/>
        </p:blipFill>
        <p:spPr>
          <a:xfrm rot="16200000">
            <a:off x="2041765" y="-1499350"/>
            <a:ext cx="1049275" cy="3970863"/>
          </a:xfrm>
          <a:prstGeom prst="rect">
            <a:avLst/>
          </a:prstGeom>
        </p:spPr>
      </p:pic>
    </p:spTree>
    <p:extLst>
      <p:ext uri="{BB962C8B-B14F-4D97-AF65-F5344CB8AC3E}">
        <p14:creationId xmlns:p14="http://schemas.microsoft.com/office/powerpoint/2010/main" val="270033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a:xfrm>
            <a:off x="1127759" y="6423978"/>
            <a:ext cx="5745379" cy="365125"/>
          </a:xfrm>
          <a:prstGeom prst="rect">
            <a:avLst/>
          </a:prstGeom>
        </p:spPr>
        <p:txBody>
          <a:bodyPr/>
          <a:lstStyle/>
          <a:p>
            <a:r>
              <a:rPr lang="en-US"/>
              <a:t>Copyright © 2023, Oracle and/or its affiliates </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3" name="Picture 2">
            <a:extLst>
              <a:ext uri="{FF2B5EF4-FFF2-40B4-BE49-F238E27FC236}">
                <a16:creationId xmlns:a16="http://schemas.microsoft.com/office/drawing/2014/main" id="{051A9423-1C6A-85A3-C716-ED35D0AF2D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7813" y="-153800"/>
            <a:ext cx="1931536" cy="605094"/>
          </a:xfrm>
          <a:prstGeom prst="rect">
            <a:avLst/>
          </a:prstGeom>
        </p:spPr>
      </p:pic>
      <p:pic>
        <p:nvPicPr>
          <p:cNvPr id="4" name="Picture 3" descr="A blue x on a black background&#10;&#10;Description automatically generated with low confidence">
            <a:extLst>
              <a:ext uri="{FF2B5EF4-FFF2-40B4-BE49-F238E27FC236}">
                <a16:creationId xmlns:a16="http://schemas.microsoft.com/office/drawing/2014/main" id="{FF3759D4-F89E-13F8-FC42-9569ECF06E5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4008" r="6991"/>
          <a:stretch/>
        </p:blipFill>
        <p:spPr>
          <a:xfrm rot="5400000">
            <a:off x="520909" y="-690907"/>
            <a:ext cx="466675" cy="1848490"/>
          </a:xfrm>
          <a:prstGeom prst="rect">
            <a:avLst/>
          </a:prstGeom>
        </p:spPr>
      </p:pic>
    </p:spTree>
    <p:extLst>
      <p:ext uri="{BB962C8B-B14F-4D97-AF65-F5344CB8AC3E}">
        <p14:creationId xmlns:p14="http://schemas.microsoft.com/office/powerpoint/2010/main" val="12307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a:xfrm>
            <a:off x="1127759" y="6423978"/>
            <a:ext cx="5745379" cy="365125"/>
          </a:xfrm>
          <a:prstGeom prst="rect">
            <a:avLst/>
          </a:prstGeom>
        </p:spPr>
        <p:txBody>
          <a:bodyPr/>
          <a:lstStyle/>
          <a:p>
            <a:r>
              <a:rPr lang="en-US"/>
              <a:t>Copyright © 2023, Oracle and/or its affiliates </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a:xfrm>
            <a:off x="1127759" y="6423978"/>
            <a:ext cx="5745379" cy="365125"/>
          </a:xfrm>
          <a:prstGeom prst="rect">
            <a:avLst/>
          </a:prstGeom>
        </p:spPr>
        <p:txBody>
          <a:bodyPr/>
          <a:lstStyle/>
          <a:p>
            <a:r>
              <a:rPr lang="en-US"/>
              <a:t>Copyright © 2023, Oracle and/or its affiliates </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pic>
        <p:nvPicPr>
          <p:cNvPr id="2" name="Picture 1" descr="A picture containing art, design, creativity&#10;&#10;Description automatically generated">
            <a:extLst>
              <a:ext uri="{FF2B5EF4-FFF2-40B4-BE49-F238E27FC236}">
                <a16:creationId xmlns:a16="http://schemas.microsoft.com/office/drawing/2014/main" id="{17E584CF-A557-A328-E243-05C092B474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5089"/>
          <a:stretch/>
        </p:blipFill>
        <p:spPr>
          <a:xfrm>
            <a:off x="8438880" y="-14551"/>
            <a:ext cx="2631822" cy="1013069"/>
          </a:xfrm>
          <a:prstGeom prst="rect">
            <a:avLst/>
          </a:prstGeom>
        </p:spPr>
      </p:pic>
      <p:pic>
        <p:nvPicPr>
          <p:cNvPr id="3" name="Picture 2" descr="A picture containing creativity, art&#10;&#10;Description automatically generated with medium confidence">
            <a:extLst>
              <a:ext uri="{FF2B5EF4-FFF2-40B4-BE49-F238E27FC236}">
                <a16:creationId xmlns:a16="http://schemas.microsoft.com/office/drawing/2014/main" id="{866B7DAF-1404-136E-5880-775F8FAA7E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75576"/>
          <a:stretch/>
        </p:blipFill>
        <p:spPr>
          <a:xfrm flipH="1">
            <a:off x="6629400" y="-14551"/>
            <a:ext cx="3219598" cy="605219"/>
          </a:xfrm>
          <a:prstGeom prst="rect">
            <a:avLst/>
          </a:prstGeom>
        </p:spPr>
      </p:pic>
    </p:spTree>
    <p:extLst>
      <p:ext uri="{BB962C8B-B14F-4D97-AF65-F5344CB8AC3E}">
        <p14:creationId xmlns:p14="http://schemas.microsoft.com/office/powerpoint/2010/main" val="91766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800">
                <a:solidFill>
                  <a:srgbClr val="8B8580"/>
                </a:solidFill>
              </a:defRPr>
            </a:lvl1pPr>
          </a:lstStyle>
          <a:p>
            <a:fld id="{345D60D9-5372-5F40-9443-0F9AE5BDC3C8}" type="slidenum">
              <a:rPr lang="en-US" smtClean="0"/>
              <a:pPr/>
              <a:t>‹#›</a:t>
            </a:fld>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700" smtClean="0">
                <a:solidFill>
                  <a:srgbClr val="8B8580"/>
                </a:solidFill>
              </a:defRPr>
            </a:lvl1pPr>
          </a:lstStyle>
          <a:p>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Footer Placeholder 2">
            <a:extLst>
              <a:ext uri="{FF2B5EF4-FFF2-40B4-BE49-F238E27FC236}">
                <a16:creationId xmlns:a16="http://schemas.microsoft.com/office/drawing/2014/main" id="{B5E32A9B-9F33-FA75-1D12-1539213281E5}"/>
              </a:ext>
            </a:extLst>
          </p:cNvPr>
          <p:cNvSpPr>
            <a:spLocks noGrp="1"/>
          </p:cNvSpPr>
          <p:nvPr>
            <p:ph type="ftr" sz="quarter" idx="3"/>
          </p:nvPr>
        </p:nvSpPr>
        <p:spPr>
          <a:xfrm>
            <a:off x="1127760" y="6423979"/>
            <a:ext cx="5745378" cy="365125"/>
          </a:xfrm>
          <a:prstGeom prst="rect">
            <a:avLst/>
          </a:prstGeom>
        </p:spPr>
        <p:txBody>
          <a:bodyPr vert="horz" lIns="91440" tIns="45720" rIns="91440" bIns="45720" rtlCol="0" anchor="ctr"/>
          <a:lstStyle>
            <a:lvl1pPr algn="l">
              <a:defRPr sz="700">
                <a:solidFill>
                  <a:schemeClr val="tx1">
                    <a:tint val="75000"/>
                  </a:schemeClr>
                </a:solidFill>
              </a:defRPr>
            </a:lvl1pPr>
          </a:lstStyle>
          <a:p>
            <a:r>
              <a:rPr lang="en-US"/>
              <a:t>Copyright © 2023, Oracle and/or its affiliates </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4077" r:id="rId1"/>
    <p:sldLayoutId id="2147484079" r:id="rId2"/>
    <p:sldLayoutId id="2147484080" r:id="rId3"/>
    <p:sldLayoutId id="2147484087" r:id="rId4"/>
    <p:sldLayoutId id="2147484088" r:id="rId5"/>
    <p:sldLayoutId id="2147484223" r:id="rId6"/>
    <p:sldLayoutId id="2147483994" r:id="rId7"/>
    <p:sldLayoutId id="2147483754" r:id="rId8"/>
    <p:sldLayoutId id="2147484070" r:id="rId9"/>
    <p:sldLayoutId id="2147483995" r:id="rId10"/>
    <p:sldLayoutId id="2147483742" r:id="rId11"/>
    <p:sldLayoutId id="2147483943" r:id="rId12"/>
    <p:sldLayoutId id="2147483944" r:id="rId13"/>
    <p:sldLayoutId id="2147484249" r:id="rId14"/>
    <p:sldLayoutId id="2147484252"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2" Type="http://schemas.openxmlformats.org/officeDocument/2006/relationships/notesSlide" Target="../notesSlides/notesSlide5.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32.png"/><Relationship Id="rId11" Type="http://schemas.openxmlformats.org/officeDocument/2006/relationships/image" Target="../media/image37.svg"/><Relationship Id="rId24" Type="http://schemas.openxmlformats.org/officeDocument/2006/relationships/image" Target="../media/image50.png"/><Relationship Id="rId5" Type="http://schemas.openxmlformats.org/officeDocument/2006/relationships/image" Target="../media/image31.svg"/><Relationship Id="rId15" Type="http://schemas.openxmlformats.org/officeDocument/2006/relationships/image" Target="../media/image41.svg"/><Relationship Id="rId23" Type="http://schemas.openxmlformats.org/officeDocument/2006/relationships/image" Target="../media/image49.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hyperlink" Target="https://www.privacy-regulation.eu/en/recital-26-GDPR.htm" TargetMode="Externa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3.png"/><Relationship Id="rId7"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 Id="rId5" Type="http://schemas.openxmlformats.org/officeDocument/2006/relationships/image" Target="../media/image79.png"/><Relationship Id="rId4"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 Id="rId5" Type="http://schemas.openxmlformats.org/officeDocument/2006/relationships/image" Target="../media/image81.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 Id="rId5" Type="http://schemas.openxmlformats.org/officeDocument/2006/relationships/image" Target="../media/image79.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29.png"/><Relationship Id="rId2" Type="http://schemas.openxmlformats.org/officeDocument/2006/relationships/image" Target="../media/image93.png"/><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image" Target="../media/image96.gif"/><Relationship Id="rId4" Type="http://schemas.openxmlformats.org/officeDocument/2006/relationships/image" Target="../media/image95.gif"/></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privacy-regulation.eu/en/recital-26-GDPR.htm" TargetMode="Externa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1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9.xml"/><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svg"/><Relationship Id="rId2" Type="http://schemas.openxmlformats.org/officeDocument/2006/relationships/notesSlide" Target="../notesSlides/notesSlide1.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32.png"/><Relationship Id="rId11" Type="http://schemas.openxmlformats.org/officeDocument/2006/relationships/image" Target="../media/image37.svg"/><Relationship Id="rId24" Type="http://schemas.openxmlformats.org/officeDocument/2006/relationships/image" Target="../media/image50.png"/><Relationship Id="rId5" Type="http://schemas.openxmlformats.org/officeDocument/2006/relationships/image" Target="../media/image31.svg"/><Relationship Id="rId15" Type="http://schemas.openxmlformats.org/officeDocument/2006/relationships/image" Target="../media/image41.svg"/><Relationship Id="rId23" Type="http://schemas.openxmlformats.org/officeDocument/2006/relationships/image" Target="../media/image49.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s>
</file>

<file path=ppt/slides/_rels/slide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 Id="rId4" Type="http://schemas.openxmlformats.org/officeDocument/2006/relationships/hyperlink" Target="http://database.us.oracle.com/pls/htmldb/f?p=301:75:0::NO:75:P75_ID:25193" TargetMode="External"/></Relationships>
</file>

<file path=ppt/slides/_rels/slide6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sv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svg"/></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sv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40.png"/></Relationships>
</file>

<file path=ppt/slides/_rels/slide6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9.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image" Target="../media/image150.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diagramColors" Target="../diagrams/colors3.xml"/><Relationship Id="rId11" Type="http://schemas.openxmlformats.org/officeDocument/2006/relationships/image" Target="../media/image153.jpg"/><Relationship Id="rId5" Type="http://schemas.openxmlformats.org/officeDocument/2006/relationships/diagramQuickStyle" Target="../diagrams/quickStyle3.xml"/><Relationship Id="rId10" Type="http://schemas.openxmlformats.org/officeDocument/2006/relationships/image" Target="../media/image152.png"/><Relationship Id="rId4" Type="http://schemas.openxmlformats.org/officeDocument/2006/relationships/diagramLayout" Target="../diagrams/layout3.xml"/><Relationship Id="rId9" Type="http://schemas.openxmlformats.org/officeDocument/2006/relationships/image" Target="../media/image1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hyperlink" Target="http://database.us.oracle.com/pls/htmldb/Z?p_cat=168091&amp;p_id=46&amp;p_company=501318803116695&amp;p_url=https://stbeehive.oracle.com/content/dav/st/Database%20Security%20Product%20Management/Documents/Oracle%20Data%20Masking%20and%20Subsetting/Best%20Practices/DMS%20-%20Guidelines%20for%20a%20successful%20POC.pdf" TargetMode="External"/><Relationship Id="rId2" Type="http://schemas.openxmlformats.org/officeDocument/2006/relationships/image" Target="../media/image154.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database.us.oracle.com/pls/htmldb/Z?p_cat=168091&amp;p_id=46&amp;p_company=501318803116695&amp;p_url=https://stbeehive.oracle.com/content/dav/st/Database%20Security%20Product%20Management/Documents/Oracle%20Data%20Masking%20and%20Subsetting/Best%20Practices/DMS%20-%20Guidelines%20for%20a%20successful%20POC.pdf" TargetMode="Externa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database.us.oracle.com/pls/htmldb/Z?p_cat=168091&amp;p_id=46&amp;p_company=501318803116695&amp;p_url=https://stbeehive.oracle.com/content/dav/st/Database%20Security%20Product%20Management/Documents/Oracle%20Data%20Masking%20and%20Subsetting/Best%20Practices/DMS%20-%20Guidelines%20for%20a%20successful%20POC.pdf" TargetMode="Externa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hyperlink" Target="https://www.privacy-regulation.eu/en/recital-26-GDPR.htm" TargetMode="Externa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0.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3" Type="http://schemas.openxmlformats.org/officeDocument/2006/relationships/image" Target="../media/image157.png"/><Relationship Id="rId7" Type="http://schemas.openxmlformats.org/officeDocument/2006/relationships/image" Target="../media/image161.svg"/><Relationship Id="rId12"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sv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187CBF-05AC-07B6-F82D-87450B441FBA}"/>
              </a:ext>
            </a:extLst>
          </p:cNvPr>
          <p:cNvSpPr>
            <a:spLocks noGrp="1"/>
          </p:cNvSpPr>
          <p:nvPr>
            <p:ph type="body" sz="quarter" idx="33"/>
          </p:nvPr>
        </p:nvSpPr>
        <p:spPr/>
        <p:txBody>
          <a:bodyPr/>
          <a:lstStyle/>
          <a:p>
            <a:r>
              <a:rPr lang="en-US" dirty="0"/>
              <a:t>Protect your sensitive data and reduce the risk</a:t>
            </a:r>
            <a:br>
              <a:rPr lang="en-US" dirty="0"/>
            </a:br>
            <a:r>
              <a:rPr lang="en-US" dirty="0"/>
              <a:t>of data breaches in non-production env</a:t>
            </a:r>
          </a:p>
        </p:txBody>
      </p:sp>
      <p:sp>
        <p:nvSpPr>
          <p:cNvPr id="3" name="Text Placeholder 2">
            <a:extLst>
              <a:ext uri="{FF2B5EF4-FFF2-40B4-BE49-F238E27FC236}">
                <a16:creationId xmlns:a16="http://schemas.microsoft.com/office/drawing/2014/main" id="{78F28AF1-4C46-FE57-9616-012B614B4580}"/>
              </a:ext>
            </a:extLst>
          </p:cNvPr>
          <p:cNvSpPr>
            <a:spLocks noGrp="1"/>
          </p:cNvSpPr>
          <p:nvPr>
            <p:ph type="body" sz="quarter" idx="35"/>
          </p:nvPr>
        </p:nvSpPr>
        <p:spPr/>
        <p:txBody>
          <a:bodyPr/>
          <a:lstStyle/>
          <a:p>
            <a:r>
              <a:rPr lang="en-US" dirty="0"/>
              <a:t>Hakim Loumi</a:t>
            </a:r>
          </a:p>
        </p:txBody>
      </p:sp>
      <p:sp>
        <p:nvSpPr>
          <p:cNvPr id="4" name="Text Placeholder 3">
            <a:extLst>
              <a:ext uri="{FF2B5EF4-FFF2-40B4-BE49-F238E27FC236}">
                <a16:creationId xmlns:a16="http://schemas.microsoft.com/office/drawing/2014/main" id="{87498FAD-C875-0209-2BBB-86737288FB81}"/>
              </a:ext>
            </a:extLst>
          </p:cNvPr>
          <p:cNvSpPr>
            <a:spLocks noGrp="1"/>
          </p:cNvSpPr>
          <p:nvPr>
            <p:ph type="body" sz="quarter" idx="34"/>
          </p:nvPr>
        </p:nvSpPr>
        <p:spPr>
          <a:xfrm>
            <a:off x="846386" y="4767549"/>
            <a:ext cx="6026752" cy="895181"/>
          </a:xfrm>
        </p:spPr>
        <p:txBody>
          <a:bodyPr/>
          <a:lstStyle/>
          <a:p>
            <a:r>
              <a:rPr lang="en-US" dirty="0"/>
              <a:t>Senior Principal Product Manager, Database Security</a:t>
            </a:r>
          </a:p>
        </p:txBody>
      </p:sp>
      <p:sp>
        <p:nvSpPr>
          <p:cNvPr id="5" name="Title 4">
            <a:extLst>
              <a:ext uri="{FF2B5EF4-FFF2-40B4-BE49-F238E27FC236}">
                <a16:creationId xmlns:a16="http://schemas.microsoft.com/office/drawing/2014/main" id="{29175A1E-0B17-13E7-34BD-27CD0BDD68F6}"/>
              </a:ext>
            </a:extLst>
          </p:cNvPr>
          <p:cNvSpPr>
            <a:spLocks noGrp="1"/>
          </p:cNvSpPr>
          <p:nvPr>
            <p:ph type="ctrTitle"/>
          </p:nvPr>
        </p:nvSpPr>
        <p:spPr>
          <a:xfrm>
            <a:off x="846386" y="2136587"/>
            <a:ext cx="7439775" cy="1280160"/>
          </a:xfrm>
        </p:spPr>
        <p:txBody>
          <a:bodyPr/>
          <a:lstStyle/>
          <a:p>
            <a:r>
              <a:rPr lang="en-US" dirty="0"/>
              <a:t>Oracle</a:t>
            </a:r>
            <a:br>
              <a:rPr lang="en-US" dirty="0"/>
            </a:br>
            <a:r>
              <a:rPr lang="en-US" dirty="0"/>
              <a:t>Data Masking and </a:t>
            </a:r>
            <a:r>
              <a:rPr lang="en-US" dirty="0" err="1"/>
              <a:t>Subsetting</a:t>
            </a:r>
            <a:endParaRPr lang="en-US" sz="4400" dirty="0"/>
          </a:p>
        </p:txBody>
      </p:sp>
      <p:sp>
        <p:nvSpPr>
          <p:cNvPr id="6" name="Footer Placeholder 5">
            <a:extLst>
              <a:ext uri="{FF2B5EF4-FFF2-40B4-BE49-F238E27FC236}">
                <a16:creationId xmlns:a16="http://schemas.microsoft.com/office/drawing/2014/main" id="{E5CBC13A-3E17-E50E-2078-63CAA12965E3}"/>
              </a:ext>
            </a:extLst>
          </p:cNvPr>
          <p:cNvSpPr>
            <a:spLocks noGrp="1"/>
          </p:cNvSpPr>
          <p:nvPr>
            <p:ph type="ftr" sz="quarter" idx="12"/>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407351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ontent Placeholder 33"/>
          <p:cNvGraphicFramePr>
            <a:graphicFrameLocks noGrp="1"/>
          </p:cNvGraphicFramePr>
          <p:nvPr>
            <p:ph sz="quarter" idx="14"/>
          </p:nvPr>
        </p:nvGraphicFramePr>
        <p:xfrm>
          <a:off x="766763" y="1600200"/>
          <a:ext cx="10671175" cy="4506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Oval 1" descr="1">
            <a:extLst>
              <a:ext uri="{FF2B5EF4-FFF2-40B4-BE49-F238E27FC236}">
                <a16:creationId xmlns:a16="http://schemas.microsoft.com/office/drawing/2014/main" id="{F36E3935-5F4D-4275-8AC6-10C105BF9B78}"/>
              </a:ext>
            </a:extLst>
          </p:cNvPr>
          <p:cNvSpPr/>
          <p:nvPr/>
        </p:nvSpPr>
        <p:spPr>
          <a:xfrm>
            <a:off x="944880" y="4849596"/>
            <a:ext cx="516924" cy="516924"/>
          </a:xfrm>
          <a:prstGeom prst="ellipse">
            <a:avLst/>
          </a:prstGeom>
          <a:solidFill>
            <a:srgbClr val="C00000"/>
          </a:solidFill>
          <a:ln w="50800">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fr-FR" sz="2400" b="1" dirty="0">
                <a:solidFill>
                  <a:schemeClr val="bg1"/>
                </a:solidFill>
              </a:rPr>
              <a:t>1</a:t>
            </a:r>
          </a:p>
        </p:txBody>
      </p:sp>
      <p:sp>
        <p:nvSpPr>
          <p:cNvPr id="10" name="Oval 9" descr="1">
            <a:extLst>
              <a:ext uri="{FF2B5EF4-FFF2-40B4-BE49-F238E27FC236}">
                <a16:creationId xmlns:a16="http://schemas.microsoft.com/office/drawing/2014/main" id="{1CAAB8EB-3F42-43D6-93B4-1347389DC5E2}"/>
              </a:ext>
            </a:extLst>
          </p:cNvPr>
          <p:cNvSpPr/>
          <p:nvPr/>
        </p:nvSpPr>
        <p:spPr>
          <a:xfrm>
            <a:off x="6561438" y="4962611"/>
            <a:ext cx="516924" cy="516924"/>
          </a:xfrm>
          <a:prstGeom prst="ellipse">
            <a:avLst/>
          </a:prstGeom>
          <a:solidFill>
            <a:srgbClr val="C00000"/>
          </a:solidFill>
          <a:ln w="50800">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fr-FR" sz="2400" b="1" dirty="0">
                <a:solidFill>
                  <a:schemeClr val="bg1"/>
                </a:solidFill>
              </a:rPr>
              <a:t>3</a:t>
            </a:r>
          </a:p>
        </p:txBody>
      </p:sp>
      <p:sp>
        <p:nvSpPr>
          <p:cNvPr id="11" name="Oval 10" descr="1">
            <a:extLst>
              <a:ext uri="{FF2B5EF4-FFF2-40B4-BE49-F238E27FC236}">
                <a16:creationId xmlns:a16="http://schemas.microsoft.com/office/drawing/2014/main" id="{D7F6C628-651B-4075-AEA7-5D1F440FF2BF}"/>
              </a:ext>
            </a:extLst>
          </p:cNvPr>
          <p:cNvSpPr/>
          <p:nvPr/>
        </p:nvSpPr>
        <p:spPr>
          <a:xfrm>
            <a:off x="3657600" y="2273643"/>
            <a:ext cx="516924" cy="516924"/>
          </a:xfrm>
          <a:prstGeom prst="ellipse">
            <a:avLst/>
          </a:prstGeom>
          <a:solidFill>
            <a:srgbClr val="C00000"/>
          </a:solidFill>
          <a:ln w="50800">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fr-FR" sz="2400" b="1" dirty="0">
                <a:solidFill>
                  <a:schemeClr val="bg1"/>
                </a:solidFill>
              </a:rPr>
              <a:t>2</a:t>
            </a:r>
          </a:p>
        </p:txBody>
      </p:sp>
      <p:sp>
        <p:nvSpPr>
          <p:cNvPr id="12" name="Oval 11" descr="1">
            <a:extLst>
              <a:ext uri="{FF2B5EF4-FFF2-40B4-BE49-F238E27FC236}">
                <a16:creationId xmlns:a16="http://schemas.microsoft.com/office/drawing/2014/main" id="{9042BE5E-E4FE-474B-A15D-0D7BEFE3AE41}"/>
              </a:ext>
            </a:extLst>
          </p:cNvPr>
          <p:cNvSpPr/>
          <p:nvPr/>
        </p:nvSpPr>
        <p:spPr>
          <a:xfrm>
            <a:off x="9448800" y="2261228"/>
            <a:ext cx="516924" cy="516924"/>
          </a:xfrm>
          <a:prstGeom prst="ellipse">
            <a:avLst/>
          </a:prstGeom>
          <a:solidFill>
            <a:srgbClr val="C00000"/>
          </a:solidFill>
          <a:ln w="50800">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fr-FR" sz="2400" b="1" dirty="0">
                <a:solidFill>
                  <a:schemeClr val="bg1"/>
                </a:solidFill>
              </a:rPr>
              <a:t>4</a:t>
            </a:r>
          </a:p>
        </p:txBody>
      </p:sp>
      <p:sp>
        <p:nvSpPr>
          <p:cNvPr id="7" name="Title 5">
            <a:extLst>
              <a:ext uri="{FF2B5EF4-FFF2-40B4-BE49-F238E27FC236}">
                <a16:creationId xmlns:a16="http://schemas.microsoft.com/office/drawing/2014/main" id="{6D67B567-FEE0-90D4-3D56-55C51BBA1A65}"/>
              </a:ext>
            </a:extLst>
          </p:cNvPr>
          <p:cNvSpPr>
            <a:spLocks noGrp="1"/>
          </p:cNvSpPr>
          <p:nvPr>
            <p:ph type="title"/>
          </p:nvPr>
        </p:nvSpPr>
        <p:spPr>
          <a:xfrm>
            <a:off x="768875" y="182403"/>
            <a:ext cx="10671048" cy="822960"/>
          </a:xfrm>
        </p:spPr>
        <p:txBody>
          <a:bodyPr/>
          <a:lstStyle/>
          <a:p>
            <a:r>
              <a:rPr lang="en-US" dirty="0"/>
              <a:t>Data Masking and </a:t>
            </a:r>
            <a:r>
              <a:rPr lang="en-US" dirty="0" err="1"/>
              <a:t>Subsetting</a:t>
            </a:r>
            <a:endParaRPr lang="en-US" dirty="0"/>
          </a:p>
        </p:txBody>
      </p:sp>
      <p:sp>
        <p:nvSpPr>
          <p:cNvPr id="8" name="Text Placeholder 4">
            <a:extLst>
              <a:ext uri="{FF2B5EF4-FFF2-40B4-BE49-F238E27FC236}">
                <a16:creationId xmlns:a16="http://schemas.microsoft.com/office/drawing/2014/main" id="{8A480623-1C69-C200-D6F4-AAB4AD9D8027}"/>
              </a:ext>
            </a:extLst>
          </p:cNvPr>
          <p:cNvSpPr>
            <a:spLocks noGrp="1"/>
          </p:cNvSpPr>
          <p:nvPr>
            <p:ph type="body" sz="quarter" idx="11"/>
          </p:nvPr>
        </p:nvSpPr>
        <p:spPr>
          <a:xfrm>
            <a:off x="762000" y="1024235"/>
            <a:ext cx="10671048" cy="330540"/>
          </a:xfrm>
          <a:noFill/>
        </p:spPr>
        <p:txBody>
          <a:bodyPr vert="horz" lIns="0" tIns="0" rIns="0" bIns="0" rtlCol="0">
            <a:noAutofit/>
          </a:bodyPr>
          <a:lstStyle/>
          <a:p>
            <a:r>
              <a:rPr lang="en-US" sz="1800" dirty="0"/>
              <a:t>Workflow</a:t>
            </a:r>
            <a:endParaRPr lang="en-US" sz="1800" dirty="0">
              <a:latin typeface="+mn-lt"/>
              <a:cs typeface="Oracle Sans Tab Light" panose="020B0403020204020204"/>
            </a:endParaRPr>
          </a:p>
        </p:txBody>
      </p:sp>
      <p:sp>
        <p:nvSpPr>
          <p:cNvPr id="4" name="Footer Placeholder 3">
            <a:extLst>
              <a:ext uri="{FF2B5EF4-FFF2-40B4-BE49-F238E27FC236}">
                <a16:creationId xmlns:a16="http://schemas.microsoft.com/office/drawing/2014/main" id="{8634764C-D397-3723-94B3-83CA6C6D54DE}"/>
              </a:ext>
            </a:extLst>
          </p:cNvPr>
          <p:cNvSpPr>
            <a:spLocks noGrp="1"/>
          </p:cNvSpPr>
          <p:nvPr>
            <p:ph type="ftr" sz="quarter" idx="16"/>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239903816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B47C38F-65C2-2F42-53C9-5F8263BC75C7}"/>
              </a:ext>
            </a:extLst>
          </p:cNvPr>
          <p:cNvSpPr>
            <a:spLocks noGrp="1"/>
          </p:cNvSpPr>
          <p:nvPr>
            <p:ph type="ftr" sz="quarter" idx="16"/>
          </p:nvPr>
        </p:nvSpPr>
        <p:spPr/>
        <p:txBody>
          <a:bodyPr/>
          <a:lstStyle/>
          <a:p>
            <a:r>
              <a:rPr lang="en-US"/>
              <a:t>Copyright © 2023, Oracle and/or its affiliates </a:t>
            </a:r>
            <a:endParaRPr lang="en-US" dirty="0"/>
          </a:p>
        </p:txBody>
      </p:sp>
      <p:sp>
        <p:nvSpPr>
          <p:cNvPr id="14" name="Title 12">
            <a:extLst>
              <a:ext uri="{FF2B5EF4-FFF2-40B4-BE49-F238E27FC236}">
                <a16:creationId xmlns:a16="http://schemas.microsoft.com/office/drawing/2014/main" id="{5C707B9F-1A36-8CB7-170E-833680D68A2D}"/>
              </a:ext>
            </a:extLst>
          </p:cNvPr>
          <p:cNvSpPr>
            <a:spLocks noGrp="1"/>
          </p:cNvSpPr>
          <p:nvPr>
            <p:ph type="title"/>
          </p:nvPr>
        </p:nvSpPr>
        <p:spPr>
          <a:xfrm>
            <a:off x="768875" y="182403"/>
            <a:ext cx="10671048" cy="822960"/>
          </a:xfrm>
        </p:spPr>
        <p:txBody>
          <a:bodyPr/>
          <a:lstStyle/>
          <a:p>
            <a:r>
              <a:rPr lang="en-US" dirty="0"/>
              <a:t>Data Masking and </a:t>
            </a:r>
            <a:r>
              <a:rPr lang="en-US" dirty="0" err="1"/>
              <a:t>Subsetting</a:t>
            </a:r>
            <a:endParaRPr lang="fr-FR" dirty="0"/>
          </a:p>
        </p:txBody>
      </p:sp>
      <p:sp>
        <p:nvSpPr>
          <p:cNvPr id="15" name="Text Placeholder 9">
            <a:extLst>
              <a:ext uri="{FF2B5EF4-FFF2-40B4-BE49-F238E27FC236}">
                <a16:creationId xmlns:a16="http://schemas.microsoft.com/office/drawing/2014/main" id="{12FD2482-49A5-7C89-D6BE-BDEEBF875347}"/>
              </a:ext>
            </a:extLst>
          </p:cNvPr>
          <p:cNvSpPr>
            <a:spLocks noGrp="1"/>
          </p:cNvSpPr>
          <p:nvPr>
            <p:ph type="body" sz="quarter" idx="11"/>
          </p:nvPr>
        </p:nvSpPr>
        <p:spPr>
          <a:xfrm>
            <a:off x="766763" y="1014709"/>
            <a:ext cx="10671048" cy="330540"/>
          </a:xfrm>
        </p:spPr>
        <p:txBody>
          <a:bodyPr/>
          <a:lstStyle/>
          <a:p>
            <a:r>
              <a:rPr lang="en-US" sz="1800" dirty="0">
                <a:latin typeface="+mn-lt"/>
                <a:cs typeface="Oracle Sans Tab Light" panose="020B0403020204020204"/>
              </a:rPr>
              <a:t>Protect and reduce the sensitive data</a:t>
            </a:r>
          </a:p>
        </p:txBody>
      </p:sp>
      <p:pic>
        <p:nvPicPr>
          <p:cNvPr id="4" name="Picture 3">
            <a:extLst>
              <a:ext uri="{FF2B5EF4-FFF2-40B4-BE49-F238E27FC236}">
                <a16:creationId xmlns:a16="http://schemas.microsoft.com/office/drawing/2014/main" id="{CC1B8451-021D-A1C9-9819-72455273A648}"/>
              </a:ext>
            </a:extLst>
          </p:cNvPr>
          <p:cNvPicPr>
            <a:picLocks noChangeAspect="1"/>
          </p:cNvPicPr>
          <p:nvPr/>
        </p:nvPicPr>
        <p:blipFill>
          <a:blip r:embed="rId3"/>
          <a:stretch>
            <a:fillRect/>
          </a:stretch>
        </p:blipFill>
        <p:spPr>
          <a:xfrm>
            <a:off x="758543" y="1548504"/>
            <a:ext cx="10393366" cy="4135937"/>
          </a:xfrm>
          <a:prstGeom prst="rect">
            <a:avLst/>
          </a:prstGeom>
        </p:spPr>
      </p:pic>
    </p:spTree>
    <p:extLst>
      <p:ext uri="{BB962C8B-B14F-4D97-AF65-F5344CB8AC3E}">
        <p14:creationId xmlns:p14="http://schemas.microsoft.com/office/powerpoint/2010/main" val="359619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0D531D-D483-6441-A714-CAA5EF8AB52F}"/>
              </a:ext>
            </a:extLst>
          </p:cNvPr>
          <p:cNvSpPr>
            <a:spLocks noGrp="1"/>
          </p:cNvSpPr>
          <p:nvPr>
            <p:ph type="ftr" sz="quarter" idx="3"/>
          </p:nvPr>
        </p:nvSpPr>
        <p:spPr/>
        <p:txBody>
          <a:bodyPr/>
          <a:lstStyle/>
          <a:p>
            <a:r>
              <a:rPr lang="en-US"/>
              <a:t>Copyright © 2023, Oracle and/or its affiliates </a:t>
            </a:r>
            <a:endParaRPr lang="en-US" dirty="0"/>
          </a:p>
        </p:txBody>
      </p:sp>
      <p:sp>
        <p:nvSpPr>
          <p:cNvPr id="4" name="TextBox 3">
            <a:extLst>
              <a:ext uri="{FF2B5EF4-FFF2-40B4-BE49-F238E27FC236}">
                <a16:creationId xmlns:a16="http://schemas.microsoft.com/office/drawing/2014/main" id="{904F7B01-B4AC-F948-B7A1-B5B33E15409F}"/>
              </a:ext>
            </a:extLst>
          </p:cNvPr>
          <p:cNvSpPr txBox="1"/>
          <p:nvPr/>
        </p:nvSpPr>
        <p:spPr>
          <a:xfrm>
            <a:off x="626165" y="3200399"/>
            <a:ext cx="6321287" cy="707886"/>
          </a:xfrm>
          <a:prstGeom prst="rect">
            <a:avLst/>
          </a:prstGeom>
          <a:noFill/>
        </p:spPr>
        <p:txBody>
          <a:bodyPr wrap="square" rtlCol="0">
            <a:spAutoFit/>
          </a:bodyPr>
          <a:lstStyle/>
          <a:p>
            <a:r>
              <a:rPr lang="en-US" sz="4000" dirty="0">
                <a:solidFill>
                  <a:schemeClr val="bg1"/>
                </a:solidFill>
              </a:rPr>
              <a:t>Unlimited Slides Deck</a:t>
            </a:r>
          </a:p>
        </p:txBody>
      </p:sp>
    </p:spTree>
    <p:extLst>
      <p:ext uri="{BB962C8B-B14F-4D97-AF65-F5344CB8AC3E}">
        <p14:creationId xmlns:p14="http://schemas.microsoft.com/office/powerpoint/2010/main" val="344809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926F978-43A7-4592-B461-C74EF43612DF}"/>
              </a:ext>
            </a:extLst>
          </p:cNvPr>
          <p:cNvSpPr>
            <a:spLocks noGrp="1"/>
          </p:cNvSpPr>
          <p:nvPr>
            <p:ph type="title"/>
          </p:nvPr>
        </p:nvSpPr>
        <p:spPr/>
        <p:txBody>
          <a:bodyPr/>
          <a:lstStyle/>
          <a:p>
            <a:r>
              <a:rPr lang="en-US" dirty="0"/>
              <a:t>Conceptual Overview</a:t>
            </a:r>
          </a:p>
        </p:txBody>
      </p:sp>
      <p:sp>
        <p:nvSpPr>
          <p:cNvPr id="9" name="Text Placeholder 8">
            <a:extLst>
              <a:ext uri="{FF2B5EF4-FFF2-40B4-BE49-F238E27FC236}">
                <a16:creationId xmlns:a16="http://schemas.microsoft.com/office/drawing/2014/main" id="{0186AE22-A4C3-43A5-8277-5C004B81BF12}"/>
              </a:ext>
            </a:extLst>
          </p:cNvPr>
          <p:cNvSpPr>
            <a:spLocks noGrp="1"/>
          </p:cNvSpPr>
          <p:nvPr>
            <p:ph type="body" sz="quarter" idx="33"/>
          </p:nvPr>
        </p:nvSpPr>
        <p:spPr/>
        <p:txBody>
          <a:bodyPr/>
          <a:lstStyle/>
          <a:p>
            <a:r>
              <a:rPr lang="en-US" dirty="0"/>
              <a:t>Why do we need data masking?</a:t>
            </a:r>
          </a:p>
        </p:txBody>
      </p:sp>
      <p:sp>
        <p:nvSpPr>
          <p:cNvPr id="4" name="Footer Placeholder 3">
            <a:extLst>
              <a:ext uri="{FF2B5EF4-FFF2-40B4-BE49-F238E27FC236}">
                <a16:creationId xmlns:a16="http://schemas.microsoft.com/office/drawing/2014/main" id="{9300CA2D-4A85-E5C9-9CCB-37FA9F52724B}"/>
              </a:ext>
            </a:extLst>
          </p:cNvPr>
          <p:cNvSpPr>
            <a:spLocks noGrp="1"/>
          </p:cNvSpPr>
          <p:nvPr>
            <p:ph type="ftr" sz="quarter" idx="11"/>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18388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39CBBA-68E9-4856-AFCB-DFFD3A678AE9}"/>
              </a:ext>
            </a:extLst>
          </p:cNvPr>
          <p:cNvSpPr>
            <a:spLocks noGrp="1"/>
          </p:cNvSpPr>
          <p:nvPr>
            <p:ph type="title"/>
          </p:nvPr>
        </p:nvSpPr>
        <p:spPr/>
        <p:txBody>
          <a:bodyPr/>
          <a:lstStyle/>
          <a:p>
            <a:r>
              <a:rPr lang="en-US" dirty="0"/>
              <a:t>The problem</a:t>
            </a:r>
          </a:p>
        </p:txBody>
      </p:sp>
      <p:sp>
        <p:nvSpPr>
          <p:cNvPr id="10" name="Text Placeholder 9">
            <a:extLst>
              <a:ext uri="{FF2B5EF4-FFF2-40B4-BE49-F238E27FC236}">
                <a16:creationId xmlns:a16="http://schemas.microsoft.com/office/drawing/2014/main" id="{9E6D4095-F1DC-4D34-9D37-710B829386E2}"/>
              </a:ext>
            </a:extLst>
          </p:cNvPr>
          <p:cNvSpPr>
            <a:spLocks noGrp="1"/>
          </p:cNvSpPr>
          <p:nvPr>
            <p:ph type="body" sz="quarter" idx="11"/>
          </p:nvPr>
        </p:nvSpPr>
        <p:spPr/>
        <p:txBody>
          <a:bodyPr/>
          <a:lstStyle/>
          <a:p>
            <a:r>
              <a:rPr lang="en-US" sz="1800" dirty="0"/>
              <a:t>Proliferation of sensitive data increases security risk</a:t>
            </a:r>
          </a:p>
          <a:p>
            <a:endParaRPr lang="en-US" dirty="0"/>
          </a:p>
        </p:txBody>
      </p:sp>
      <p:sp>
        <p:nvSpPr>
          <p:cNvPr id="3" name="Footer Placeholder 2">
            <a:extLst>
              <a:ext uri="{FF2B5EF4-FFF2-40B4-BE49-F238E27FC236}">
                <a16:creationId xmlns:a16="http://schemas.microsoft.com/office/drawing/2014/main" id="{B23B4A24-132C-024C-8E16-F2DA41702A11}"/>
              </a:ext>
            </a:extLst>
          </p:cNvPr>
          <p:cNvSpPr>
            <a:spLocks noGrp="1"/>
          </p:cNvSpPr>
          <p:nvPr>
            <p:ph type="ftr" sz="quarter" idx="13"/>
          </p:nvPr>
        </p:nvSpPr>
        <p:spPr/>
        <p:txBody>
          <a:bodyPr/>
          <a:lstStyle/>
          <a:p>
            <a:r>
              <a:rPr lang="en-US"/>
              <a:t>Copyright © 2023, Oracle and/or its affiliates </a:t>
            </a:r>
            <a:endParaRPr lang="en-US" dirty="0"/>
          </a:p>
        </p:txBody>
      </p:sp>
      <p:grpSp>
        <p:nvGrpSpPr>
          <p:cNvPr id="132" name="Group 131">
            <a:extLst>
              <a:ext uri="{FF2B5EF4-FFF2-40B4-BE49-F238E27FC236}">
                <a16:creationId xmlns:a16="http://schemas.microsoft.com/office/drawing/2014/main" id="{720EBE32-71D9-AA46-9CC9-5341CA55FFE2}"/>
              </a:ext>
            </a:extLst>
          </p:cNvPr>
          <p:cNvGrpSpPr/>
          <p:nvPr/>
        </p:nvGrpSpPr>
        <p:grpSpPr>
          <a:xfrm>
            <a:off x="888878" y="2886367"/>
            <a:ext cx="10471874" cy="317597"/>
            <a:chOff x="293223" y="3323491"/>
            <a:chExt cx="10471874" cy="317597"/>
          </a:xfrm>
        </p:grpSpPr>
        <p:sp>
          <p:nvSpPr>
            <p:cNvPr id="159" name="TextBox 158">
              <a:extLst>
                <a:ext uri="{FF2B5EF4-FFF2-40B4-BE49-F238E27FC236}">
                  <a16:creationId xmlns:a16="http://schemas.microsoft.com/office/drawing/2014/main" id="{935BC091-FC8B-464D-8FFE-CD6D0D76CC66}"/>
                </a:ext>
              </a:extLst>
            </p:cNvPr>
            <p:cNvSpPr txBox="1"/>
            <p:nvPr/>
          </p:nvSpPr>
          <p:spPr>
            <a:xfrm>
              <a:off x="293223" y="3333311"/>
              <a:ext cx="1095941"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Testing</a:t>
              </a:r>
              <a:endParaRPr lang="en-US" sz="1400"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57" name="TextBox 156">
              <a:extLst>
                <a:ext uri="{FF2B5EF4-FFF2-40B4-BE49-F238E27FC236}">
                  <a16:creationId xmlns:a16="http://schemas.microsoft.com/office/drawing/2014/main" id="{0A9F0446-B95D-0C48-84B6-F6676F1C1CD4}"/>
                </a:ext>
              </a:extLst>
            </p:cNvPr>
            <p:cNvSpPr txBox="1"/>
            <p:nvPr/>
          </p:nvSpPr>
          <p:spPr>
            <a:xfrm>
              <a:off x="1416958" y="3323785"/>
              <a:ext cx="1316776"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Development</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55" name="TextBox 154">
              <a:extLst>
                <a:ext uri="{FF2B5EF4-FFF2-40B4-BE49-F238E27FC236}">
                  <a16:creationId xmlns:a16="http://schemas.microsoft.com/office/drawing/2014/main" id="{37327D69-089D-B34D-9158-E14EA7D4026A}"/>
                </a:ext>
              </a:extLst>
            </p:cNvPr>
            <p:cNvSpPr txBox="1"/>
            <p:nvPr/>
          </p:nvSpPr>
          <p:spPr>
            <a:xfrm>
              <a:off x="2563562" y="3323784"/>
              <a:ext cx="1316776"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Cloud</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53" name="TextBox 152">
              <a:extLst>
                <a:ext uri="{FF2B5EF4-FFF2-40B4-BE49-F238E27FC236}">
                  <a16:creationId xmlns:a16="http://schemas.microsoft.com/office/drawing/2014/main" id="{A1DD70A3-65A1-1B40-971E-F03B342608C7}"/>
                </a:ext>
              </a:extLst>
            </p:cNvPr>
            <p:cNvSpPr txBox="1"/>
            <p:nvPr/>
          </p:nvSpPr>
          <p:spPr>
            <a:xfrm>
              <a:off x="3776157" y="3324237"/>
              <a:ext cx="1236602"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Partners</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51" name="TextBox 150">
              <a:extLst>
                <a:ext uri="{FF2B5EF4-FFF2-40B4-BE49-F238E27FC236}">
                  <a16:creationId xmlns:a16="http://schemas.microsoft.com/office/drawing/2014/main" id="{81A8634B-4455-214A-8F98-BB762361946A}"/>
                </a:ext>
              </a:extLst>
            </p:cNvPr>
            <p:cNvSpPr txBox="1"/>
            <p:nvPr/>
          </p:nvSpPr>
          <p:spPr>
            <a:xfrm>
              <a:off x="4870871" y="3323785"/>
              <a:ext cx="1316776"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Analytics</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49" name="TextBox 148">
              <a:extLst>
                <a:ext uri="{FF2B5EF4-FFF2-40B4-BE49-F238E27FC236}">
                  <a16:creationId xmlns:a16="http://schemas.microsoft.com/office/drawing/2014/main" id="{7A5B54AE-B7B4-C74D-8175-4344B411D38A}"/>
                </a:ext>
              </a:extLst>
            </p:cNvPr>
            <p:cNvSpPr txBox="1"/>
            <p:nvPr/>
          </p:nvSpPr>
          <p:spPr>
            <a:xfrm>
              <a:off x="6168303" y="3329288"/>
              <a:ext cx="1171028"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Demo</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47" name="TextBox 146">
              <a:extLst>
                <a:ext uri="{FF2B5EF4-FFF2-40B4-BE49-F238E27FC236}">
                  <a16:creationId xmlns:a16="http://schemas.microsoft.com/office/drawing/2014/main" id="{32DF0F1E-7121-8B4A-9C1A-FD59434752DA}"/>
                </a:ext>
              </a:extLst>
            </p:cNvPr>
            <p:cNvSpPr txBox="1"/>
            <p:nvPr/>
          </p:nvSpPr>
          <p:spPr>
            <a:xfrm>
              <a:off x="7348272" y="3324221"/>
              <a:ext cx="1151962"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Training</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45" name="TextBox 144">
              <a:extLst>
                <a:ext uri="{FF2B5EF4-FFF2-40B4-BE49-F238E27FC236}">
                  <a16:creationId xmlns:a16="http://schemas.microsoft.com/office/drawing/2014/main" id="{472730DD-6944-774C-B038-FD05F585C4FA}"/>
                </a:ext>
              </a:extLst>
            </p:cNvPr>
            <p:cNvSpPr txBox="1"/>
            <p:nvPr/>
          </p:nvSpPr>
          <p:spPr>
            <a:xfrm>
              <a:off x="8556304" y="3330568"/>
              <a:ext cx="1084000"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Research</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43" name="Rectangle 142">
              <a:extLst>
                <a:ext uri="{FF2B5EF4-FFF2-40B4-BE49-F238E27FC236}">
                  <a16:creationId xmlns:a16="http://schemas.microsoft.com/office/drawing/2014/main" id="{6FF84A4C-C1C5-6847-B1FB-F716EFC4AB8A}"/>
                </a:ext>
              </a:extLst>
            </p:cNvPr>
            <p:cNvSpPr/>
            <p:nvPr/>
          </p:nvSpPr>
          <p:spPr>
            <a:xfrm>
              <a:off x="9875494" y="3323491"/>
              <a:ext cx="889603" cy="307777"/>
            </a:xfrm>
            <a:prstGeom prst="rect">
              <a:avLst/>
            </a:prstGeom>
          </p:spPr>
          <p:txBody>
            <a:bodyPr wrap="none">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&amp; More...</a:t>
              </a:r>
              <a:endParaRPr lang="en-US" sz="1400" dirty="0">
                <a:solidFill>
                  <a:schemeClr val="bg1">
                    <a:lumMod val="10000"/>
                  </a:schemeClr>
                </a:solidFill>
                <a:latin typeface="Oracle Sans Light" panose="020B0403020204020204" pitchFamily="34" charset="0"/>
                <a:cs typeface="Oracle Sans Light" panose="020B0403020204020204" pitchFamily="34" charset="0"/>
              </a:endParaRPr>
            </a:p>
          </p:txBody>
        </p:sp>
      </p:grpSp>
      <p:pic>
        <p:nvPicPr>
          <p:cNvPr id="169" name="Picture Placeholder 14">
            <a:extLst>
              <a:ext uri="{FF2B5EF4-FFF2-40B4-BE49-F238E27FC236}">
                <a16:creationId xmlns:a16="http://schemas.microsoft.com/office/drawing/2014/main" id="{48F8D40B-3E5D-3845-BA2C-8D3AA3EAC462}"/>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2" name="Picture Placeholder 14">
            <a:extLst>
              <a:ext uri="{FF2B5EF4-FFF2-40B4-BE49-F238E27FC236}">
                <a16:creationId xmlns:a16="http://schemas.microsoft.com/office/drawing/2014/main" id="{3046A272-050E-0044-8CCF-1722E8A538EC}"/>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3" name="Picture Placeholder 14">
            <a:extLst>
              <a:ext uri="{FF2B5EF4-FFF2-40B4-BE49-F238E27FC236}">
                <a16:creationId xmlns:a16="http://schemas.microsoft.com/office/drawing/2014/main" id="{AFEB80FE-AF18-7349-A09E-B55060792025}"/>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4" name="Picture Placeholder 14">
            <a:extLst>
              <a:ext uri="{FF2B5EF4-FFF2-40B4-BE49-F238E27FC236}">
                <a16:creationId xmlns:a16="http://schemas.microsoft.com/office/drawing/2014/main" id="{95075CED-762A-EF4F-AD2F-2B27DC2B92F1}"/>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5" name="Picture Placeholder 14">
            <a:extLst>
              <a:ext uri="{FF2B5EF4-FFF2-40B4-BE49-F238E27FC236}">
                <a16:creationId xmlns:a16="http://schemas.microsoft.com/office/drawing/2014/main" id="{6748EE7E-29EA-B649-8805-4661AF86864F}"/>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91895" y="5415777"/>
            <a:ext cx="538060" cy="538764"/>
          </a:xfrm>
          <a:prstGeom prst="rect">
            <a:avLst/>
          </a:prstGeom>
        </p:spPr>
      </p:pic>
      <p:pic>
        <p:nvPicPr>
          <p:cNvPr id="176" name="Picture Placeholder 14">
            <a:extLst>
              <a:ext uri="{FF2B5EF4-FFF2-40B4-BE49-F238E27FC236}">
                <a16:creationId xmlns:a16="http://schemas.microsoft.com/office/drawing/2014/main" id="{197C7A71-735A-2B41-B0A4-82B21BE73CD0}"/>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7" name="Picture Placeholder 14">
            <a:extLst>
              <a:ext uri="{FF2B5EF4-FFF2-40B4-BE49-F238E27FC236}">
                <a16:creationId xmlns:a16="http://schemas.microsoft.com/office/drawing/2014/main" id="{6194CA88-0592-FF45-AC2E-988C1E8A4E9D}"/>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9" name="Picture Placeholder 14">
            <a:extLst>
              <a:ext uri="{FF2B5EF4-FFF2-40B4-BE49-F238E27FC236}">
                <a16:creationId xmlns:a16="http://schemas.microsoft.com/office/drawing/2014/main" id="{BF813F99-BC94-214F-B22B-4DB2885E80AD}"/>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80" name="Picture Placeholder 14">
            <a:extLst>
              <a:ext uri="{FF2B5EF4-FFF2-40B4-BE49-F238E27FC236}">
                <a16:creationId xmlns:a16="http://schemas.microsoft.com/office/drawing/2014/main" id="{4D640976-6629-794C-98B7-241026B13598}"/>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81" name="Picture Placeholder 14">
            <a:extLst>
              <a:ext uri="{FF2B5EF4-FFF2-40B4-BE49-F238E27FC236}">
                <a16:creationId xmlns:a16="http://schemas.microsoft.com/office/drawing/2014/main" id="{D6B11A99-FFF7-A846-AE82-537ECE003DC2}"/>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5583" y="5415777"/>
            <a:ext cx="538060" cy="538764"/>
          </a:xfrm>
          <a:prstGeom prst="rect">
            <a:avLst/>
          </a:prstGeom>
        </p:spPr>
      </p:pic>
      <p:pic>
        <p:nvPicPr>
          <p:cNvPr id="182" name="Picture Placeholder 14">
            <a:extLst>
              <a:ext uri="{FF2B5EF4-FFF2-40B4-BE49-F238E27FC236}">
                <a16:creationId xmlns:a16="http://schemas.microsoft.com/office/drawing/2014/main" id="{82899E8B-E096-6F40-8DB5-E8083D42D814}"/>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5583" y="5415777"/>
            <a:ext cx="538060" cy="538764"/>
          </a:xfrm>
          <a:prstGeom prst="rect">
            <a:avLst/>
          </a:prstGeom>
        </p:spPr>
      </p:pic>
      <p:pic>
        <p:nvPicPr>
          <p:cNvPr id="183" name="Picture Placeholder 14">
            <a:extLst>
              <a:ext uri="{FF2B5EF4-FFF2-40B4-BE49-F238E27FC236}">
                <a16:creationId xmlns:a16="http://schemas.microsoft.com/office/drawing/2014/main" id="{6539F494-0151-9044-B94A-874C1E1341E8}"/>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5583" y="5415777"/>
            <a:ext cx="538060" cy="538764"/>
          </a:xfrm>
          <a:prstGeom prst="rect">
            <a:avLst/>
          </a:prstGeom>
        </p:spPr>
      </p:pic>
      <p:pic>
        <p:nvPicPr>
          <p:cNvPr id="4" name="Graphic 3">
            <a:extLst>
              <a:ext uri="{FF2B5EF4-FFF2-40B4-BE49-F238E27FC236}">
                <a16:creationId xmlns:a16="http://schemas.microsoft.com/office/drawing/2014/main" id="{ACE64DEB-3621-EF4D-9D6C-E179FABFBF5A}"/>
              </a:ext>
            </a:extLst>
          </p:cNvPr>
          <p:cNvPicPr>
            <a:picLocks noGrp="1"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233574" y="1986287"/>
            <a:ext cx="929788" cy="929788"/>
          </a:xfrm>
          <a:prstGeom prst="rect">
            <a:avLst/>
          </a:prstGeom>
          <a:noFill/>
        </p:spPr>
      </p:pic>
      <p:pic>
        <p:nvPicPr>
          <p:cNvPr id="5" name="Graphic 4">
            <a:extLst>
              <a:ext uri="{FF2B5EF4-FFF2-40B4-BE49-F238E27FC236}">
                <a16:creationId xmlns:a16="http://schemas.microsoft.com/office/drawing/2014/main" id="{7C550E20-4E1A-5A4A-8317-7A520426529B}"/>
              </a:ext>
            </a:extLst>
          </p:cNvPr>
          <p:cNvPicPr>
            <a:picLocks noGrp="1"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85" r="85"/>
          <a:stretch/>
        </p:blipFill>
        <p:spPr>
          <a:xfrm>
            <a:off x="5694833" y="1986287"/>
            <a:ext cx="929789" cy="929788"/>
          </a:xfrm>
          <a:prstGeom prst="rect">
            <a:avLst/>
          </a:prstGeom>
          <a:noFill/>
        </p:spPr>
      </p:pic>
      <p:pic>
        <p:nvPicPr>
          <p:cNvPr id="6" name="Graphic 5">
            <a:extLst>
              <a:ext uri="{FF2B5EF4-FFF2-40B4-BE49-F238E27FC236}">
                <a16:creationId xmlns:a16="http://schemas.microsoft.com/office/drawing/2014/main" id="{E5CF0169-9164-D449-80D3-0B510DBC8F31}"/>
              </a:ext>
            </a:extLst>
          </p:cNvPr>
          <p:cNvPicPr>
            <a:picLocks noGrp="1"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8053994" y="1986287"/>
            <a:ext cx="929788" cy="929788"/>
          </a:xfrm>
          <a:prstGeom prst="rect">
            <a:avLst/>
          </a:prstGeom>
          <a:noFill/>
        </p:spPr>
      </p:pic>
      <p:pic>
        <p:nvPicPr>
          <p:cNvPr id="7" name="Graphic 6">
            <a:extLst>
              <a:ext uri="{FF2B5EF4-FFF2-40B4-BE49-F238E27FC236}">
                <a16:creationId xmlns:a16="http://schemas.microsoft.com/office/drawing/2014/main" id="{1985A201-FFB2-5F45-B58D-8B60F1D3219E}"/>
              </a:ext>
            </a:extLst>
          </p:cNvPr>
          <p:cNvPicPr>
            <a:picLocks noGrp="1"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85" r="85"/>
          <a:stretch/>
        </p:blipFill>
        <p:spPr>
          <a:xfrm>
            <a:off x="2156091" y="1986287"/>
            <a:ext cx="929789" cy="929788"/>
          </a:xfrm>
          <a:prstGeom prst="rect">
            <a:avLst/>
          </a:prstGeom>
          <a:noFill/>
        </p:spPr>
      </p:pic>
      <p:pic>
        <p:nvPicPr>
          <p:cNvPr id="8" name="Graphic 7">
            <a:extLst>
              <a:ext uri="{FF2B5EF4-FFF2-40B4-BE49-F238E27FC236}">
                <a16:creationId xmlns:a16="http://schemas.microsoft.com/office/drawing/2014/main" id="{01D67A74-0F9D-DC4C-BDE3-A9B6077E55A4}"/>
              </a:ext>
            </a:extLst>
          </p:cNvPr>
          <p:cNvPicPr>
            <a:picLocks noGrp="1"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515252" y="1986287"/>
            <a:ext cx="929789" cy="929788"/>
          </a:xfrm>
          <a:prstGeom prst="rect">
            <a:avLst/>
          </a:prstGeom>
          <a:noFill/>
        </p:spPr>
      </p:pic>
      <p:pic>
        <p:nvPicPr>
          <p:cNvPr id="11" name="Graphic 10">
            <a:extLst>
              <a:ext uri="{FF2B5EF4-FFF2-40B4-BE49-F238E27FC236}">
                <a16:creationId xmlns:a16="http://schemas.microsoft.com/office/drawing/2014/main" id="{1A625782-D9AD-A349-ABB3-E9B69698A976}"/>
              </a:ext>
            </a:extLst>
          </p:cNvPr>
          <p:cNvPicPr>
            <a:picLocks noGrp="1" noChangeAspect="1"/>
          </p:cNvPicPr>
          <p:nvPr/>
        </p:nvPicPr>
        <p:blipFill rotWithShape="1">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3335672" y="1986287"/>
            <a:ext cx="929788" cy="929788"/>
          </a:xfrm>
          <a:prstGeom prst="rect">
            <a:avLst/>
          </a:prstGeom>
          <a:noFill/>
        </p:spPr>
      </p:pic>
      <p:pic>
        <p:nvPicPr>
          <p:cNvPr id="12" name="Graphic 11">
            <a:extLst>
              <a:ext uri="{FF2B5EF4-FFF2-40B4-BE49-F238E27FC236}">
                <a16:creationId xmlns:a16="http://schemas.microsoft.com/office/drawing/2014/main" id="{56D61E49-BFC1-5143-9205-ED9E41F2D521}"/>
              </a:ext>
            </a:extLst>
          </p:cNvPr>
          <p:cNvPicPr>
            <a:picLocks noGrp="1" noChangeAspect="1"/>
          </p:cNvPicPr>
          <p:nvPr/>
        </p:nvPicPr>
        <p:blipFill rotWithShape="1">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4265460" y="4536630"/>
            <a:ext cx="1815020" cy="1815020"/>
          </a:xfrm>
          <a:prstGeom prst="rect">
            <a:avLst/>
          </a:prstGeom>
          <a:noFill/>
        </p:spPr>
      </p:pic>
      <p:pic>
        <p:nvPicPr>
          <p:cNvPr id="13" name="Graphic 12">
            <a:extLst>
              <a:ext uri="{FF2B5EF4-FFF2-40B4-BE49-F238E27FC236}">
                <a16:creationId xmlns:a16="http://schemas.microsoft.com/office/drawing/2014/main" id="{DD52FC1C-88AA-9D40-AF4A-7EC926B745CE}"/>
              </a:ext>
            </a:extLst>
          </p:cNvPr>
          <p:cNvPicPr>
            <a:picLocks noGrp="1" noChangeAspect="1"/>
          </p:cNvPicPr>
          <p:nvPr/>
        </p:nvPicPr>
        <p:blipFill rotWithShape="1">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5551658" y="5010659"/>
            <a:ext cx="1198324" cy="1198324"/>
          </a:xfrm>
          <a:prstGeom prst="rect">
            <a:avLst/>
          </a:prstGeom>
          <a:noFill/>
        </p:spPr>
      </p:pic>
      <p:pic>
        <p:nvPicPr>
          <p:cNvPr id="14" name="Graphic 13">
            <a:extLst>
              <a:ext uri="{FF2B5EF4-FFF2-40B4-BE49-F238E27FC236}">
                <a16:creationId xmlns:a16="http://schemas.microsoft.com/office/drawing/2014/main" id="{EA86B962-9C43-D24B-809D-BF965E16DA28}"/>
              </a:ext>
            </a:extLst>
          </p:cNvPr>
          <p:cNvPicPr>
            <a:picLocks noGrp="1" noChangeAspect="1"/>
          </p:cNvPicPr>
          <p:nvPr/>
        </p:nvPicPr>
        <p:blipFill rotWithShape="1">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10413151" y="1986287"/>
            <a:ext cx="929788" cy="929788"/>
          </a:xfrm>
          <a:prstGeom prst="rect">
            <a:avLst/>
          </a:prstGeom>
          <a:noFill/>
        </p:spPr>
      </p:pic>
      <p:pic>
        <p:nvPicPr>
          <p:cNvPr id="16" name="Graphic 15">
            <a:extLst>
              <a:ext uri="{FF2B5EF4-FFF2-40B4-BE49-F238E27FC236}">
                <a16:creationId xmlns:a16="http://schemas.microsoft.com/office/drawing/2014/main" id="{3F0650AF-9CC7-B94A-B3B0-7AF9C0E1591A}"/>
              </a:ext>
            </a:extLst>
          </p:cNvPr>
          <p:cNvPicPr>
            <a:picLocks noGrp="1" noChangeAspect="1"/>
          </p:cNvPicPr>
          <p:nvPr/>
        </p:nvPicPr>
        <p:blipFill rotWithShape="1">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rcRect l="85" r="85"/>
          <a:stretch/>
        </p:blipFill>
        <p:spPr>
          <a:xfrm>
            <a:off x="6874414" y="1986287"/>
            <a:ext cx="929788" cy="929788"/>
          </a:xfrm>
          <a:prstGeom prst="rect">
            <a:avLst/>
          </a:prstGeom>
          <a:noFill/>
        </p:spPr>
      </p:pic>
      <p:pic>
        <p:nvPicPr>
          <p:cNvPr id="17" name="Graphic 16">
            <a:extLst>
              <a:ext uri="{FF2B5EF4-FFF2-40B4-BE49-F238E27FC236}">
                <a16:creationId xmlns:a16="http://schemas.microsoft.com/office/drawing/2014/main" id="{DB4F3710-39C6-4B4A-BCA2-8247824B5FB8}"/>
              </a:ext>
            </a:extLst>
          </p:cNvPr>
          <p:cNvPicPr>
            <a:picLocks noGrp="1" noChangeAspect="1"/>
          </p:cNvPicPr>
          <p:nvPr/>
        </p:nvPicPr>
        <p:blipFill rotWithShape="1">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rcRect l="85" r="85"/>
          <a:stretch/>
        </p:blipFill>
        <p:spPr>
          <a:xfrm>
            <a:off x="976510" y="1986287"/>
            <a:ext cx="929789" cy="929788"/>
          </a:xfrm>
          <a:prstGeom prst="rect">
            <a:avLst/>
          </a:prstGeom>
          <a:noFill/>
        </p:spPr>
      </p:pic>
    </p:spTree>
    <p:extLst>
      <p:ext uri="{BB962C8B-B14F-4D97-AF65-F5344CB8AC3E}">
        <p14:creationId xmlns:p14="http://schemas.microsoft.com/office/powerpoint/2010/main" val="381210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par>
                                <p:cTn id="8" presetID="0" presetClass="path" presetSubtype="0" accel="50000" decel="50000" fill="hold" nodeType="withEffect">
                                  <p:stCondLst>
                                    <p:cond delay="0"/>
                                  </p:stCondLst>
                                  <p:childTnLst>
                                    <p:animMotion origin="layout" path="M -0.0043 4.81481E-6 L -0.38464 -0.31088 " pathEditMode="relative" rAng="0" ptsTypes="AA">
                                      <p:cBhvr>
                                        <p:cTn id="9" dur="2000" fill="hold"/>
                                        <p:tgtEl>
                                          <p:spTgt spid="169"/>
                                        </p:tgtEl>
                                        <p:attrNameLst>
                                          <p:attrName>ppt_x</p:attrName>
                                          <p:attrName>ppt_y</p:attrName>
                                        </p:attrNameLst>
                                      </p:cBhvr>
                                      <p:rCtr x="-19023" y="-15556"/>
                                    </p:animMotion>
                                  </p:childTnLst>
                                </p:cTn>
                              </p:par>
                              <p:par>
                                <p:cTn id="10" presetID="0" presetClass="path" presetSubtype="0" accel="50000" decel="50000" fill="hold" nodeType="withEffect">
                                  <p:stCondLst>
                                    <p:cond delay="0"/>
                                  </p:stCondLst>
                                  <p:childTnLst>
                                    <p:animMotion origin="layout" path="M 0.00013 4.81481E-6 L -0.28464 -0.31088 " pathEditMode="relative" rAng="0" ptsTypes="AA">
                                      <p:cBhvr>
                                        <p:cTn id="11" dur="2000" fill="hold"/>
                                        <p:tgtEl>
                                          <p:spTgt spid="172"/>
                                        </p:tgtEl>
                                        <p:attrNameLst>
                                          <p:attrName>ppt_x</p:attrName>
                                          <p:attrName>ppt_y</p:attrName>
                                        </p:attrNameLst>
                                      </p:cBhvr>
                                      <p:rCtr x="-14245" y="-15556"/>
                                    </p:animMotion>
                                  </p:childTnLst>
                                </p:cTn>
                              </p:par>
                              <p:par>
                                <p:cTn id="12" presetID="0" presetClass="path" presetSubtype="0" accel="50000" decel="50000" fill="hold" nodeType="withEffect">
                                  <p:stCondLst>
                                    <p:cond delay="0"/>
                                  </p:stCondLst>
                                  <p:childTnLst>
                                    <p:animMotion origin="layout" path="M 0.00013 4.81481E-6 L -0.18672 -0.31088 " pathEditMode="relative" rAng="0" ptsTypes="AA">
                                      <p:cBhvr>
                                        <p:cTn id="13" dur="2000" fill="hold"/>
                                        <p:tgtEl>
                                          <p:spTgt spid="173"/>
                                        </p:tgtEl>
                                        <p:attrNameLst>
                                          <p:attrName>ppt_x</p:attrName>
                                          <p:attrName>ppt_y</p:attrName>
                                        </p:attrNameLst>
                                      </p:cBhvr>
                                      <p:rCtr x="-9349" y="-15556"/>
                                    </p:animMotion>
                                  </p:childTnLst>
                                </p:cTn>
                              </p:par>
                              <p:par>
                                <p:cTn id="14" presetID="0" presetClass="path" presetSubtype="0" accel="50000" decel="50000" fill="hold" nodeType="withEffect">
                                  <p:stCondLst>
                                    <p:cond delay="0"/>
                                  </p:stCondLst>
                                  <p:childTnLst>
                                    <p:animMotion origin="layout" path="M 0.00013 4.81481E-6 L -0.0961 -0.31088 " pathEditMode="relative" rAng="0" ptsTypes="AA">
                                      <p:cBhvr>
                                        <p:cTn id="15" dur="2000" fill="hold"/>
                                        <p:tgtEl>
                                          <p:spTgt spid="174"/>
                                        </p:tgtEl>
                                        <p:attrNameLst>
                                          <p:attrName>ppt_x</p:attrName>
                                          <p:attrName>ppt_y</p:attrName>
                                        </p:attrNameLst>
                                      </p:cBhvr>
                                      <p:rCtr x="-4818" y="-15556"/>
                                    </p:animMotion>
                                  </p:childTnLst>
                                </p:cTn>
                              </p:par>
                              <p:par>
                                <p:cTn id="16" presetID="0" presetClass="path" presetSubtype="0" accel="50000" decel="50000" fill="hold" nodeType="withEffect">
                                  <p:stCondLst>
                                    <p:cond delay="0"/>
                                  </p:stCondLst>
                                  <p:childTnLst>
                                    <p:animMotion origin="layout" path="M 0.00013 4.81481E-6 L -0.00026 -0.31088 " pathEditMode="relative" rAng="0" ptsTypes="AA">
                                      <p:cBhvr>
                                        <p:cTn id="17" dur="2000" fill="hold"/>
                                        <p:tgtEl>
                                          <p:spTgt spid="176"/>
                                        </p:tgtEl>
                                        <p:attrNameLst>
                                          <p:attrName>ppt_x</p:attrName>
                                          <p:attrName>ppt_y</p:attrName>
                                        </p:attrNameLst>
                                      </p:cBhvr>
                                      <p:rCtr x="-26" y="-15556"/>
                                    </p:animMotion>
                                  </p:childTnLst>
                                </p:cTn>
                              </p:par>
                              <p:par>
                                <p:cTn id="18" presetID="0" presetClass="path" presetSubtype="0" accel="50000" decel="50000" fill="hold" nodeType="withEffect">
                                  <p:stCondLst>
                                    <p:cond delay="0"/>
                                  </p:stCondLst>
                                  <p:childTnLst>
                                    <p:animMotion origin="layout" path="M 0.00091 4.81481E-6 L 0.10677 -0.31088 " pathEditMode="relative" ptsTypes="AA">
                                      <p:cBhvr>
                                        <p:cTn id="19" dur="2000" fill="hold"/>
                                        <p:tgtEl>
                                          <p:spTgt spid="179"/>
                                        </p:tgtEl>
                                        <p:attrNameLst>
                                          <p:attrName>ppt_x</p:attrName>
                                          <p:attrName>ppt_y</p:attrName>
                                        </p:attrNameLst>
                                      </p:cBhvr>
                                    </p:animMotion>
                                  </p:childTnLst>
                                </p:cTn>
                              </p:par>
                              <p:par>
                                <p:cTn id="20" presetID="0" presetClass="path" presetSubtype="0" accel="50000" decel="50000" fill="hold" nodeType="withEffect">
                                  <p:stCondLst>
                                    <p:cond delay="0"/>
                                  </p:stCondLst>
                                  <p:childTnLst>
                                    <p:animMotion origin="layout" path="M 0.00065 4.81481E-6 L 0.20351 -0.3125 " pathEditMode="relative" rAng="0" ptsTypes="AA">
                                      <p:cBhvr>
                                        <p:cTn id="21" dur="2000" fill="hold"/>
                                        <p:tgtEl>
                                          <p:spTgt spid="181"/>
                                        </p:tgtEl>
                                        <p:attrNameLst>
                                          <p:attrName>ppt_x</p:attrName>
                                          <p:attrName>ppt_y</p:attrName>
                                        </p:attrNameLst>
                                      </p:cBhvr>
                                      <p:rCtr x="10143" y="-15625"/>
                                    </p:animMotion>
                                  </p:childTnLst>
                                </p:cTn>
                              </p:par>
                              <p:par>
                                <p:cTn id="22" presetID="0" presetClass="path" presetSubtype="0" accel="50000" decel="50000" fill="hold" nodeType="withEffect">
                                  <p:stCondLst>
                                    <p:cond delay="0"/>
                                  </p:stCondLst>
                                  <p:childTnLst>
                                    <p:animMotion origin="layout" path="M 0.00039 4.81481E-6 L 0.29844 -0.31088 " pathEditMode="relative" ptsTypes="AA">
                                      <p:cBhvr>
                                        <p:cTn id="23" dur="2000" fill="hold"/>
                                        <p:tgtEl>
                                          <p:spTgt spid="182"/>
                                        </p:tgtEl>
                                        <p:attrNameLst>
                                          <p:attrName>ppt_x</p:attrName>
                                          <p:attrName>ppt_y</p:attrName>
                                        </p:attrNameLst>
                                      </p:cBhvr>
                                    </p:animMotion>
                                  </p:childTnLst>
                                </p:cTn>
                              </p:par>
                              <p:par>
                                <p:cTn id="24" presetID="0" presetClass="path" presetSubtype="0" accel="50000" decel="50000" fill="hold" nodeType="withEffect">
                                  <p:stCondLst>
                                    <p:cond delay="0"/>
                                  </p:stCondLst>
                                  <p:childTnLst>
                                    <p:animMotion origin="layout" path="M 0.00039 4.81481E-6 L 0.39062 -0.31088 " pathEditMode="relative" ptsTypes="AA">
                                      <p:cBhvr>
                                        <p:cTn id="25" dur="2000" fill="hold"/>
                                        <p:tgtEl>
                                          <p:spTgt spid="18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challenges</a:t>
            </a:r>
          </a:p>
        </p:txBody>
      </p:sp>
      <p:sp>
        <p:nvSpPr>
          <p:cNvPr id="4" name="Text Placeholder 3">
            <a:extLst>
              <a:ext uri="{FF2B5EF4-FFF2-40B4-BE49-F238E27FC236}">
                <a16:creationId xmlns:a16="http://schemas.microsoft.com/office/drawing/2014/main" id="{03444C8E-253B-9864-CDF1-74AC90BE5480}"/>
              </a:ext>
            </a:extLst>
          </p:cNvPr>
          <p:cNvSpPr>
            <a:spLocks noGrp="1"/>
          </p:cNvSpPr>
          <p:nvPr>
            <p:ph type="body" sz="quarter" idx="11"/>
          </p:nvPr>
        </p:nvSpPr>
        <p:spPr/>
        <p:txBody>
          <a:bodyPr/>
          <a:lstStyle/>
          <a:p>
            <a:endParaRPr lang="fr-FR" dirty="0"/>
          </a:p>
        </p:txBody>
      </p:sp>
      <p:sp>
        <p:nvSpPr>
          <p:cNvPr id="5" name="Content Placeholder 4">
            <a:extLst>
              <a:ext uri="{FF2B5EF4-FFF2-40B4-BE49-F238E27FC236}">
                <a16:creationId xmlns:a16="http://schemas.microsoft.com/office/drawing/2014/main" id="{0DB1078F-263C-FD97-84AC-422FED1181DB}"/>
              </a:ext>
            </a:extLst>
          </p:cNvPr>
          <p:cNvSpPr>
            <a:spLocks noGrp="1"/>
          </p:cNvSpPr>
          <p:nvPr>
            <p:ph sz="quarter" idx="21"/>
          </p:nvPr>
        </p:nvSpPr>
        <p:spPr>
          <a:xfrm>
            <a:off x="768875" y="1624695"/>
            <a:ext cx="2478024" cy="1804305"/>
          </a:xfrm>
        </p:spPr>
        <p:txBody>
          <a:bodyPr/>
          <a:lstStyle/>
          <a:p>
            <a:r>
              <a:rPr lang="fr-FR" sz="1400" b="1" dirty="0">
                <a:solidFill>
                  <a:srgbClr val="C74634"/>
                </a:solidFill>
              </a:rPr>
              <a:t>How to </a:t>
            </a:r>
            <a:r>
              <a:rPr lang="fr-FR" sz="1400" b="1" dirty="0" err="1">
                <a:solidFill>
                  <a:srgbClr val="C74634"/>
                </a:solidFill>
              </a:rPr>
              <a:t>Locate</a:t>
            </a:r>
            <a:r>
              <a:rPr lang="fr-FR" sz="1400" b="1" dirty="0">
                <a:solidFill>
                  <a:srgbClr val="C74634"/>
                </a:solidFill>
              </a:rPr>
              <a:t> Sensitive Data at short and long </a:t>
            </a:r>
            <a:r>
              <a:rPr lang="fr-FR" sz="1400" b="1" dirty="0" err="1">
                <a:solidFill>
                  <a:srgbClr val="C74634"/>
                </a:solidFill>
              </a:rPr>
              <a:t>term</a:t>
            </a:r>
            <a:r>
              <a:rPr lang="fr-FR" sz="1400" b="1" dirty="0">
                <a:solidFill>
                  <a:srgbClr val="C74634"/>
                </a:solidFill>
              </a:rPr>
              <a:t>?</a:t>
            </a:r>
          </a:p>
          <a:p>
            <a:r>
              <a:rPr lang="fr-FR" sz="1400" dirty="0"/>
              <a:t>In the </a:t>
            </a:r>
            <a:r>
              <a:rPr lang="fr-FR" sz="1400" dirty="0" err="1"/>
              <a:t>midst</a:t>
            </a:r>
            <a:r>
              <a:rPr lang="fr-FR" sz="1400" dirty="0"/>
              <a:t> of </a:t>
            </a:r>
            <a:r>
              <a:rPr lang="fr-FR" sz="1400" dirty="0" err="1"/>
              <a:t>numerous</a:t>
            </a:r>
            <a:r>
              <a:rPr lang="fr-FR" sz="1400" dirty="0"/>
              <a:t> applications, </a:t>
            </a:r>
            <a:r>
              <a:rPr lang="fr-FR" sz="1400" dirty="0" err="1"/>
              <a:t>databases</a:t>
            </a:r>
            <a:r>
              <a:rPr lang="fr-FR" sz="1400" dirty="0"/>
              <a:t>, and </a:t>
            </a:r>
            <a:r>
              <a:rPr lang="fr-FR" sz="1400" dirty="0" err="1"/>
              <a:t>environments</a:t>
            </a:r>
            <a:endParaRPr lang="fr-FR" sz="1400" dirty="0"/>
          </a:p>
        </p:txBody>
      </p:sp>
      <p:sp>
        <p:nvSpPr>
          <p:cNvPr id="6" name="Content Placeholder 5">
            <a:extLst>
              <a:ext uri="{FF2B5EF4-FFF2-40B4-BE49-F238E27FC236}">
                <a16:creationId xmlns:a16="http://schemas.microsoft.com/office/drawing/2014/main" id="{09E4D858-58F8-05DC-026B-180876DCBCEE}"/>
              </a:ext>
            </a:extLst>
          </p:cNvPr>
          <p:cNvSpPr>
            <a:spLocks noGrp="1"/>
          </p:cNvSpPr>
          <p:nvPr>
            <p:ph sz="quarter" idx="22"/>
          </p:nvPr>
        </p:nvSpPr>
        <p:spPr>
          <a:xfrm>
            <a:off x="3494491" y="1624695"/>
            <a:ext cx="2478024" cy="1804305"/>
          </a:xfrm>
        </p:spPr>
        <p:txBody>
          <a:bodyPr/>
          <a:lstStyle/>
          <a:p>
            <a:r>
              <a:rPr lang="fr-FR" sz="1400" b="1" dirty="0">
                <a:solidFill>
                  <a:srgbClr val="C74634"/>
                </a:solidFill>
              </a:rPr>
              <a:t>How to </a:t>
            </a:r>
            <a:r>
              <a:rPr lang="fr-FR" sz="1400" b="1" dirty="0" err="1">
                <a:solidFill>
                  <a:srgbClr val="C74634"/>
                </a:solidFill>
              </a:rPr>
              <a:t>Accurately</a:t>
            </a:r>
            <a:r>
              <a:rPr lang="fr-FR" sz="1400" b="1" dirty="0">
                <a:solidFill>
                  <a:srgbClr val="C74634"/>
                </a:solidFill>
              </a:rPr>
              <a:t> </a:t>
            </a:r>
            <a:r>
              <a:rPr lang="fr-FR" sz="1400" b="1" dirty="0" err="1">
                <a:solidFill>
                  <a:srgbClr val="C74634"/>
                </a:solidFill>
              </a:rPr>
              <a:t>Protect</a:t>
            </a:r>
            <a:r>
              <a:rPr lang="fr-FR" sz="1400" b="1" dirty="0">
                <a:solidFill>
                  <a:srgbClr val="C74634"/>
                </a:solidFill>
              </a:rPr>
              <a:t> Sensitive Data?</a:t>
            </a:r>
          </a:p>
          <a:p>
            <a:r>
              <a:rPr lang="fr-FR" sz="1400" dirty="0"/>
              <a:t>Data has </a:t>
            </a:r>
            <a:r>
              <a:rPr lang="fr-FR" sz="1400" dirty="0" err="1"/>
              <a:t>different</a:t>
            </a:r>
            <a:r>
              <a:rPr lang="fr-FR" sz="1400" dirty="0"/>
              <a:t> </a:t>
            </a:r>
            <a:r>
              <a:rPr lang="fr-FR" sz="1400" dirty="0" err="1"/>
              <a:t>shapes</a:t>
            </a:r>
            <a:r>
              <a:rPr lang="fr-FR" sz="1400" dirty="0"/>
              <a:t> and </a:t>
            </a:r>
            <a:r>
              <a:rPr lang="fr-FR" sz="1400" dirty="0" err="1"/>
              <a:t>forms</a:t>
            </a:r>
            <a:r>
              <a:rPr lang="fr-FR" sz="1400" dirty="0"/>
              <a:t>: VISA, AMEX, </a:t>
            </a:r>
            <a:r>
              <a:rPr lang="fr-FR" sz="1400" dirty="0" err="1"/>
              <a:t>Discoverer</a:t>
            </a:r>
            <a:r>
              <a:rPr lang="fr-FR" sz="1400" dirty="0"/>
              <a:t>, Master, SSN, and more</a:t>
            </a:r>
          </a:p>
        </p:txBody>
      </p:sp>
      <p:sp>
        <p:nvSpPr>
          <p:cNvPr id="9" name="Content Placeholder 8">
            <a:extLst>
              <a:ext uri="{FF2B5EF4-FFF2-40B4-BE49-F238E27FC236}">
                <a16:creationId xmlns:a16="http://schemas.microsoft.com/office/drawing/2014/main" id="{1134B258-1D96-536E-AE21-1955A516FFF2}"/>
              </a:ext>
            </a:extLst>
          </p:cNvPr>
          <p:cNvSpPr>
            <a:spLocks noGrp="1"/>
          </p:cNvSpPr>
          <p:nvPr>
            <p:ph sz="quarter" idx="23"/>
          </p:nvPr>
        </p:nvSpPr>
        <p:spPr>
          <a:xfrm>
            <a:off x="6237692" y="1624695"/>
            <a:ext cx="2478024" cy="1804305"/>
          </a:xfrm>
        </p:spPr>
        <p:txBody>
          <a:bodyPr/>
          <a:lstStyle/>
          <a:p>
            <a:r>
              <a:rPr lang="fr-FR" sz="1400" b="1" dirty="0">
                <a:solidFill>
                  <a:srgbClr val="C74634"/>
                </a:solidFill>
              </a:rPr>
              <a:t>Is the </a:t>
            </a:r>
            <a:r>
              <a:rPr lang="fr-FR" sz="1400" b="1" dirty="0" err="1">
                <a:solidFill>
                  <a:srgbClr val="C74634"/>
                </a:solidFill>
              </a:rPr>
              <a:t>Protected</a:t>
            </a:r>
            <a:r>
              <a:rPr lang="fr-FR" sz="1400" b="1" dirty="0">
                <a:solidFill>
                  <a:srgbClr val="C74634"/>
                </a:solidFill>
              </a:rPr>
              <a:t> Data Usable?</a:t>
            </a:r>
          </a:p>
          <a:p>
            <a:r>
              <a:rPr lang="fr-FR" sz="1400" dirty="0"/>
              <a:t>To </a:t>
            </a:r>
            <a:r>
              <a:rPr lang="fr-FR" sz="1400" dirty="0" err="1"/>
              <a:t>developers</a:t>
            </a:r>
            <a:r>
              <a:rPr lang="fr-FR" sz="1400" dirty="0"/>
              <a:t>, </a:t>
            </a:r>
            <a:r>
              <a:rPr lang="fr-FR" sz="1400" dirty="0" err="1"/>
              <a:t>testers</a:t>
            </a:r>
            <a:r>
              <a:rPr lang="fr-FR" sz="1400" dirty="0"/>
              <a:t>, applications, and more</a:t>
            </a:r>
          </a:p>
        </p:txBody>
      </p:sp>
      <p:sp>
        <p:nvSpPr>
          <p:cNvPr id="10" name="Content Placeholder 9">
            <a:extLst>
              <a:ext uri="{FF2B5EF4-FFF2-40B4-BE49-F238E27FC236}">
                <a16:creationId xmlns:a16="http://schemas.microsoft.com/office/drawing/2014/main" id="{0A3DA116-8848-A33E-6BBD-8A1795107886}"/>
              </a:ext>
            </a:extLst>
          </p:cNvPr>
          <p:cNvSpPr>
            <a:spLocks noGrp="1"/>
          </p:cNvSpPr>
          <p:nvPr>
            <p:ph sz="quarter" idx="24"/>
          </p:nvPr>
        </p:nvSpPr>
        <p:spPr>
          <a:xfrm>
            <a:off x="8980892" y="1624695"/>
            <a:ext cx="2478024" cy="1804305"/>
          </a:xfrm>
        </p:spPr>
        <p:txBody>
          <a:bodyPr/>
          <a:lstStyle/>
          <a:p>
            <a:r>
              <a:rPr lang="fr-FR" sz="1400" b="1" dirty="0">
                <a:solidFill>
                  <a:srgbClr val="C74634"/>
                </a:solidFill>
              </a:rPr>
              <a:t>Will the Applications Continue to Work?</a:t>
            </a:r>
          </a:p>
          <a:p>
            <a:r>
              <a:rPr lang="fr-FR" sz="1400" dirty="0"/>
              <a:t>To </a:t>
            </a:r>
            <a:r>
              <a:rPr lang="fr-FR" sz="1400" dirty="0" err="1"/>
              <a:t>develop</a:t>
            </a:r>
            <a:r>
              <a:rPr lang="fr-FR" sz="1400" dirty="0"/>
              <a:t> and </a:t>
            </a:r>
            <a:r>
              <a:rPr lang="fr-FR" sz="1400" dirty="0" err="1"/>
              <a:t>maintain</a:t>
            </a:r>
            <a:r>
              <a:rPr lang="fr-FR" sz="1400" dirty="0"/>
              <a:t> </a:t>
            </a:r>
            <a:r>
              <a:rPr lang="fr-FR" sz="1400" dirty="0" err="1"/>
              <a:t>such</a:t>
            </a:r>
            <a:r>
              <a:rPr lang="fr-FR" sz="1400" dirty="0"/>
              <a:t> solution in </a:t>
            </a:r>
            <a:r>
              <a:rPr lang="fr-FR" sz="1400" dirty="0" err="1"/>
              <a:t>this</a:t>
            </a:r>
            <a:r>
              <a:rPr lang="fr-FR" sz="1400" dirty="0"/>
              <a:t> </a:t>
            </a:r>
            <a:r>
              <a:rPr lang="fr-FR" sz="1400" dirty="0" err="1"/>
              <a:t>ever-changing</a:t>
            </a:r>
            <a:r>
              <a:rPr lang="fr-FR" sz="1400" dirty="0"/>
              <a:t> IT </a:t>
            </a:r>
            <a:r>
              <a:rPr lang="fr-FR" sz="1400" dirty="0" err="1"/>
              <a:t>landscape</a:t>
            </a:r>
            <a:r>
              <a:rPr lang="fr-FR" sz="1400" dirty="0"/>
              <a:t> (On-</a:t>
            </a:r>
            <a:r>
              <a:rPr lang="fr-FR" sz="1400" dirty="0" err="1"/>
              <a:t>premises</a:t>
            </a:r>
            <a:r>
              <a:rPr lang="fr-FR" sz="1400" dirty="0"/>
              <a:t> and Cloud)</a:t>
            </a:r>
          </a:p>
        </p:txBody>
      </p:sp>
      <p:sp>
        <p:nvSpPr>
          <p:cNvPr id="3" name="Footer Placeholder 2"/>
          <p:cNvSpPr>
            <a:spLocks noGrp="1"/>
          </p:cNvSpPr>
          <p:nvPr>
            <p:ph type="ftr" sz="quarter" idx="19"/>
          </p:nvPr>
        </p:nvSpPr>
        <p:spPr/>
        <p:txBody>
          <a:bodyPr/>
          <a:lstStyle/>
          <a:p>
            <a:r>
              <a:rPr lang="en-US"/>
              <a:t>Copyright © 2023, Oracle and/or its affiliates </a:t>
            </a:r>
            <a:endParaRPr lang="en-US" dirty="0"/>
          </a:p>
        </p:txBody>
      </p:sp>
      <p:sp>
        <p:nvSpPr>
          <p:cNvPr id="11" name="Content Placeholder 4">
            <a:extLst>
              <a:ext uri="{FF2B5EF4-FFF2-40B4-BE49-F238E27FC236}">
                <a16:creationId xmlns:a16="http://schemas.microsoft.com/office/drawing/2014/main" id="{CCD81000-DA80-E509-D4B5-B1E6E44279DA}"/>
              </a:ext>
            </a:extLst>
          </p:cNvPr>
          <p:cNvSpPr txBox="1">
            <a:spLocks/>
          </p:cNvSpPr>
          <p:nvPr/>
        </p:nvSpPr>
        <p:spPr>
          <a:xfrm>
            <a:off x="768875" y="3621441"/>
            <a:ext cx="2478024" cy="1804305"/>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b="1" dirty="0">
                <a:solidFill>
                  <a:srgbClr val="C74634"/>
                </a:solidFill>
              </a:rPr>
              <a:t>Limit Sensitive Data </a:t>
            </a:r>
            <a:r>
              <a:rPr lang="fr-FR" sz="1400" b="1" dirty="0" err="1">
                <a:solidFill>
                  <a:srgbClr val="C74634"/>
                </a:solidFill>
              </a:rPr>
              <a:t>Proliferation</a:t>
            </a:r>
            <a:r>
              <a:rPr lang="fr-FR" sz="1400" b="1" dirty="0">
                <a:solidFill>
                  <a:srgbClr val="C74634"/>
                </a:solidFill>
              </a:rPr>
              <a:t> </a:t>
            </a:r>
          </a:p>
          <a:p>
            <a:r>
              <a:rPr lang="fr-FR" sz="1400" dirty="0"/>
              <a:t>Test, Dev, QA, Training, </a:t>
            </a:r>
            <a:r>
              <a:rPr lang="fr-FR" sz="1400" dirty="0" err="1"/>
              <a:t>Research</a:t>
            </a:r>
            <a:r>
              <a:rPr lang="fr-FR" sz="1400" dirty="0"/>
              <a:t>, </a:t>
            </a:r>
            <a:r>
              <a:rPr lang="fr-FR" sz="1400" dirty="0" err="1"/>
              <a:t>Outsourced</a:t>
            </a:r>
            <a:r>
              <a:rPr lang="fr-FR" sz="1400" dirty="0"/>
              <a:t>, Cloud, and more</a:t>
            </a:r>
          </a:p>
        </p:txBody>
      </p:sp>
      <p:sp>
        <p:nvSpPr>
          <p:cNvPr id="12" name="Content Placeholder 5">
            <a:extLst>
              <a:ext uri="{FF2B5EF4-FFF2-40B4-BE49-F238E27FC236}">
                <a16:creationId xmlns:a16="http://schemas.microsoft.com/office/drawing/2014/main" id="{99619690-D70A-02AD-EDB3-A9E92A810BBD}"/>
              </a:ext>
            </a:extLst>
          </p:cNvPr>
          <p:cNvSpPr txBox="1">
            <a:spLocks/>
          </p:cNvSpPr>
          <p:nvPr/>
        </p:nvSpPr>
        <p:spPr>
          <a:xfrm>
            <a:off x="3494491" y="3621441"/>
            <a:ext cx="2478024" cy="1804305"/>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b="1" dirty="0">
                <a:solidFill>
                  <a:srgbClr val="C74634"/>
                </a:solidFill>
              </a:rPr>
              <a:t>Save Storage </a:t>
            </a:r>
            <a:r>
              <a:rPr lang="fr-FR" sz="1400" b="1" dirty="0" err="1">
                <a:solidFill>
                  <a:srgbClr val="C74634"/>
                </a:solidFill>
              </a:rPr>
              <a:t>Costs</a:t>
            </a:r>
            <a:endParaRPr lang="fr-FR" sz="1400" b="1" dirty="0">
              <a:solidFill>
                <a:srgbClr val="C74634"/>
              </a:solidFill>
            </a:endParaRPr>
          </a:p>
          <a:p>
            <a:r>
              <a:rPr lang="fr-FR" sz="1400" dirty="0"/>
              <a:t>Non-Prod </a:t>
            </a:r>
            <a:r>
              <a:rPr lang="fr-FR" sz="1400" dirty="0" err="1"/>
              <a:t>such</a:t>
            </a:r>
            <a:r>
              <a:rPr lang="fr-FR" sz="1400" dirty="0"/>
              <a:t> as Test/Dev, </a:t>
            </a:r>
            <a:r>
              <a:rPr lang="fr-FR" sz="1400" dirty="0" err="1"/>
              <a:t>Mega</a:t>
            </a:r>
            <a:r>
              <a:rPr lang="fr-FR" sz="1400" dirty="0"/>
              <a:t> Data </a:t>
            </a:r>
            <a:r>
              <a:rPr lang="fr-FR" sz="1400" dirty="0" err="1"/>
              <a:t>warehouses</a:t>
            </a:r>
            <a:r>
              <a:rPr lang="fr-FR" sz="1400" dirty="0"/>
              <a:t>, and more</a:t>
            </a:r>
          </a:p>
        </p:txBody>
      </p:sp>
      <p:sp>
        <p:nvSpPr>
          <p:cNvPr id="13" name="Content Placeholder 8">
            <a:extLst>
              <a:ext uri="{FF2B5EF4-FFF2-40B4-BE49-F238E27FC236}">
                <a16:creationId xmlns:a16="http://schemas.microsoft.com/office/drawing/2014/main" id="{4B86339E-7EB4-4F65-BA7F-F95336ADCB00}"/>
              </a:ext>
            </a:extLst>
          </p:cNvPr>
          <p:cNvSpPr txBox="1">
            <a:spLocks/>
          </p:cNvSpPr>
          <p:nvPr/>
        </p:nvSpPr>
        <p:spPr>
          <a:xfrm>
            <a:off x="6237692" y="3621441"/>
            <a:ext cx="2478024" cy="1804305"/>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b="1" dirty="0">
                <a:solidFill>
                  <a:srgbClr val="C74634"/>
                </a:solidFill>
              </a:rPr>
              <a:t>Share </a:t>
            </a:r>
            <a:r>
              <a:rPr lang="fr-FR" sz="1400" b="1" dirty="0" err="1">
                <a:solidFill>
                  <a:srgbClr val="C74634"/>
                </a:solidFill>
              </a:rPr>
              <a:t>What</a:t>
            </a:r>
            <a:r>
              <a:rPr lang="fr-FR" sz="1400" b="1" dirty="0">
                <a:solidFill>
                  <a:srgbClr val="C74634"/>
                </a:solidFill>
              </a:rPr>
              <a:t> </a:t>
            </a:r>
            <a:r>
              <a:rPr lang="fr-FR" sz="1400" b="1" dirty="0" err="1">
                <a:solidFill>
                  <a:srgbClr val="C74634"/>
                </a:solidFill>
              </a:rPr>
              <a:t>is</a:t>
            </a:r>
            <a:r>
              <a:rPr lang="fr-FR" sz="1400" b="1" dirty="0">
                <a:solidFill>
                  <a:srgbClr val="C74634"/>
                </a:solidFill>
              </a:rPr>
              <a:t> </a:t>
            </a:r>
            <a:r>
              <a:rPr lang="fr-FR" sz="1400" b="1" dirty="0" err="1">
                <a:solidFill>
                  <a:srgbClr val="C74634"/>
                </a:solidFill>
              </a:rPr>
              <a:t>Necessary</a:t>
            </a:r>
            <a:endParaRPr lang="fr-FR" sz="1400" b="1" dirty="0">
              <a:solidFill>
                <a:srgbClr val="C74634"/>
              </a:solidFill>
            </a:endParaRPr>
          </a:p>
          <a:p>
            <a:r>
              <a:rPr lang="fr-FR" sz="1400" dirty="0" err="1"/>
              <a:t>With</a:t>
            </a:r>
            <a:r>
              <a:rPr lang="fr-FR" sz="1400" dirty="0"/>
              <a:t> </a:t>
            </a:r>
            <a:r>
              <a:rPr lang="fr-FR" sz="1400" dirty="0" err="1"/>
              <a:t>Subscribers</a:t>
            </a:r>
            <a:r>
              <a:rPr lang="fr-FR" sz="1400" dirty="0"/>
              <a:t>, </a:t>
            </a:r>
            <a:r>
              <a:rPr lang="fr-FR" sz="1400" dirty="0" err="1"/>
              <a:t>auditors</a:t>
            </a:r>
            <a:r>
              <a:rPr lang="fr-FR" sz="1400" dirty="0"/>
              <a:t>, courts, </a:t>
            </a:r>
            <a:r>
              <a:rPr lang="fr-FR" sz="1400" dirty="0" err="1"/>
              <a:t>partners</a:t>
            </a:r>
            <a:r>
              <a:rPr lang="fr-FR" sz="1400" dirty="0"/>
              <a:t>, </a:t>
            </a:r>
            <a:r>
              <a:rPr lang="fr-FR" sz="1400" dirty="0" err="1"/>
              <a:t>testers</a:t>
            </a:r>
            <a:r>
              <a:rPr lang="fr-FR" sz="1400" dirty="0"/>
              <a:t>, </a:t>
            </a:r>
            <a:r>
              <a:rPr lang="fr-FR" sz="1400" dirty="0" err="1"/>
              <a:t>developers</a:t>
            </a:r>
            <a:r>
              <a:rPr lang="fr-FR" sz="1400" dirty="0"/>
              <a:t>, and more</a:t>
            </a:r>
          </a:p>
        </p:txBody>
      </p:sp>
      <p:sp>
        <p:nvSpPr>
          <p:cNvPr id="14" name="Content Placeholder 9">
            <a:extLst>
              <a:ext uri="{FF2B5EF4-FFF2-40B4-BE49-F238E27FC236}">
                <a16:creationId xmlns:a16="http://schemas.microsoft.com/office/drawing/2014/main" id="{F1D30473-21C1-4E5C-0D3C-0CBF1A18EBC0}"/>
              </a:ext>
            </a:extLst>
          </p:cNvPr>
          <p:cNvSpPr txBox="1">
            <a:spLocks/>
          </p:cNvSpPr>
          <p:nvPr/>
        </p:nvSpPr>
        <p:spPr>
          <a:xfrm>
            <a:off x="8980892" y="3621441"/>
            <a:ext cx="2478024" cy="1804305"/>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b="1" dirty="0">
                <a:solidFill>
                  <a:srgbClr val="C74634"/>
                </a:solidFill>
              </a:rPr>
              <a:t>Right to </a:t>
            </a:r>
            <a:r>
              <a:rPr lang="fr-FR" sz="1400" b="1" dirty="0" err="1">
                <a:solidFill>
                  <a:srgbClr val="C74634"/>
                </a:solidFill>
              </a:rPr>
              <a:t>be</a:t>
            </a:r>
            <a:r>
              <a:rPr lang="fr-FR" sz="1400" b="1" dirty="0">
                <a:solidFill>
                  <a:srgbClr val="C74634"/>
                </a:solidFill>
              </a:rPr>
              <a:t> </a:t>
            </a:r>
            <a:r>
              <a:rPr lang="fr-FR" sz="1400" b="1" dirty="0" err="1">
                <a:solidFill>
                  <a:srgbClr val="C74634"/>
                </a:solidFill>
              </a:rPr>
              <a:t>Forgotten</a:t>
            </a:r>
            <a:r>
              <a:rPr lang="fr-FR" sz="1400" b="1" dirty="0">
                <a:solidFill>
                  <a:srgbClr val="C74634"/>
                </a:solidFill>
              </a:rPr>
              <a:t>/</a:t>
            </a:r>
            <a:r>
              <a:rPr lang="fr-FR" sz="1400" b="1" dirty="0" err="1">
                <a:solidFill>
                  <a:srgbClr val="C74634"/>
                </a:solidFill>
              </a:rPr>
              <a:t>Erasure</a:t>
            </a:r>
            <a:br>
              <a:rPr lang="fr-FR" sz="1400" b="1" dirty="0">
                <a:solidFill>
                  <a:srgbClr val="C74634"/>
                </a:solidFill>
              </a:rPr>
            </a:br>
            <a:r>
              <a:rPr lang="fr-FR" sz="1400" dirty="0"/>
              <a:t>(GDPR in Europe)</a:t>
            </a:r>
          </a:p>
        </p:txBody>
      </p:sp>
    </p:spTree>
    <p:extLst>
      <p:ext uri="{BB962C8B-B14F-4D97-AF65-F5344CB8AC3E}">
        <p14:creationId xmlns:p14="http://schemas.microsoft.com/office/powerpoint/2010/main" val="367824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7AA431-F65D-C346-99AA-9485D2D9E98B}"/>
              </a:ext>
            </a:extLst>
          </p:cNvPr>
          <p:cNvSpPr>
            <a:spLocks noGrp="1"/>
          </p:cNvSpPr>
          <p:nvPr>
            <p:ph type="title"/>
          </p:nvPr>
        </p:nvSpPr>
        <p:spPr/>
        <p:txBody>
          <a:bodyPr/>
          <a:lstStyle/>
          <a:p>
            <a:r>
              <a:rPr lang="en-US" dirty="0"/>
              <a:t>A world of regulation</a:t>
            </a:r>
          </a:p>
        </p:txBody>
      </p:sp>
      <p:sp>
        <p:nvSpPr>
          <p:cNvPr id="6" name="Footer Placeholder 5">
            <a:extLst>
              <a:ext uri="{FF2B5EF4-FFF2-40B4-BE49-F238E27FC236}">
                <a16:creationId xmlns:a16="http://schemas.microsoft.com/office/drawing/2014/main" id="{DAA1CC74-576A-FAAE-1343-9B6ED9E10BE2}"/>
              </a:ext>
            </a:extLst>
          </p:cNvPr>
          <p:cNvSpPr>
            <a:spLocks noGrp="1"/>
          </p:cNvSpPr>
          <p:nvPr>
            <p:ph type="ftr" sz="quarter" idx="11"/>
          </p:nvPr>
        </p:nvSpPr>
        <p:spPr/>
        <p:txBody>
          <a:bodyPr/>
          <a:lstStyle/>
          <a:p>
            <a:r>
              <a:rPr lang="en-US"/>
              <a:t>Copyright © 2023, Oracle and/or its affiliates </a:t>
            </a:r>
            <a:endParaRPr lang="en-US" dirty="0"/>
          </a:p>
        </p:txBody>
      </p:sp>
      <p:grpSp>
        <p:nvGrpSpPr>
          <p:cNvPr id="26" name="Group 25">
            <a:extLst>
              <a:ext uri="{FF2B5EF4-FFF2-40B4-BE49-F238E27FC236}">
                <a16:creationId xmlns:a16="http://schemas.microsoft.com/office/drawing/2014/main" id="{7288E6AF-345B-1047-B483-61A0B3C4C0A3}"/>
              </a:ext>
            </a:extLst>
          </p:cNvPr>
          <p:cNvGrpSpPr/>
          <p:nvPr/>
        </p:nvGrpSpPr>
        <p:grpSpPr>
          <a:xfrm>
            <a:off x="1605773" y="1503751"/>
            <a:ext cx="9183064" cy="4544417"/>
            <a:chOff x="1018716" y="1224052"/>
            <a:chExt cx="10172700" cy="5034158"/>
          </a:xfrm>
        </p:grpSpPr>
        <p:sp>
          <p:nvSpPr>
            <p:cNvPr id="27" name="Shape 3362">
              <a:extLst>
                <a:ext uri="{FF2B5EF4-FFF2-40B4-BE49-F238E27FC236}">
                  <a16:creationId xmlns:a16="http://schemas.microsoft.com/office/drawing/2014/main" id="{3A86F487-28A9-F341-BDAF-18D84342F51D}"/>
                </a:ext>
              </a:extLst>
            </p:cNvPr>
            <p:cNvSpPr/>
            <p:nvPr/>
          </p:nvSpPr>
          <p:spPr>
            <a:xfrm>
              <a:off x="5086263" y="1281609"/>
              <a:ext cx="1754446" cy="1575831"/>
            </a:xfrm>
            <a:custGeom>
              <a:avLst/>
              <a:gdLst/>
              <a:ahLst/>
              <a:cxnLst>
                <a:cxn ang="0">
                  <a:pos x="wd2" y="hd2"/>
                </a:cxn>
                <a:cxn ang="5400000">
                  <a:pos x="wd2" y="hd2"/>
                </a:cxn>
                <a:cxn ang="10800000">
                  <a:pos x="wd2" y="hd2"/>
                </a:cxn>
                <a:cxn ang="16200000">
                  <a:pos x="wd2" y="hd2"/>
                </a:cxn>
              </a:cxnLst>
              <a:rect l="0" t="0" r="r" b="b"/>
              <a:pathLst>
                <a:path w="21519" h="21364" extrusionOk="0">
                  <a:moveTo>
                    <a:pt x="3010" y="6585"/>
                  </a:moveTo>
                  <a:cubicBezTo>
                    <a:pt x="2435" y="7097"/>
                    <a:pt x="992" y="7348"/>
                    <a:pt x="363" y="6890"/>
                  </a:cubicBezTo>
                  <a:cubicBezTo>
                    <a:pt x="444" y="6750"/>
                    <a:pt x="713" y="6786"/>
                    <a:pt x="499" y="6579"/>
                  </a:cubicBezTo>
                  <a:cubicBezTo>
                    <a:pt x="464" y="6545"/>
                    <a:pt x="118" y="6445"/>
                    <a:pt x="106" y="6460"/>
                  </a:cubicBezTo>
                  <a:cubicBezTo>
                    <a:pt x="240" y="6289"/>
                    <a:pt x="512" y="6444"/>
                    <a:pt x="654" y="6279"/>
                  </a:cubicBezTo>
                  <a:cubicBezTo>
                    <a:pt x="796" y="6113"/>
                    <a:pt x="-14" y="6151"/>
                    <a:pt x="0" y="6157"/>
                  </a:cubicBezTo>
                  <a:cubicBezTo>
                    <a:pt x="226" y="5657"/>
                    <a:pt x="953" y="5687"/>
                    <a:pt x="954" y="6266"/>
                  </a:cubicBezTo>
                  <a:cubicBezTo>
                    <a:pt x="1102" y="6190"/>
                    <a:pt x="1215" y="6074"/>
                    <a:pt x="1294" y="5918"/>
                  </a:cubicBezTo>
                  <a:cubicBezTo>
                    <a:pt x="1537" y="5893"/>
                    <a:pt x="2370" y="6107"/>
                    <a:pt x="2491" y="5816"/>
                  </a:cubicBezTo>
                  <a:cubicBezTo>
                    <a:pt x="2514" y="5759"/>
                    <a:pt x="3682" y="5987"/>
                    <a:pt x="3010" y="6585"/>
                  </a:cubicBezTo>
                  <a:cubicBezTo>
                    <a:pt x="2843" y="6734"/>
                    <a:pt x="3142" y="6468"/>
                    <a:pt x="3010" y="6585"/>
                  </a:cubicBezTo>
                  <a:close/>
                  <a:moveTo>
                    <a:pt x="11005" y="300"/>
                  </a:moveTo>
                  <a:cubicBezTo>
                    <a:pt x="11317" y="195"/>
                    <a:pt x="11825" y="280"/>
                    <a:pt x="12088" y="495"/>
                  </a:cubicBezTo>
                  <a:cubicBezTo>
                    <a:pt x="12051" y="428"/>
                    <a:pt x="12017" y="355"/>
                    <a:pt x="12030" y="274"/>
                  </a:cubicBezTo>
                  <a:cubicBezTo>
                    <a:pt x="12514" y="182"/>
                    <a:pt x="14125" y="719"/>
                    <a:pt x="14503" y="1064"/>
                  </a:cubicBezTo>
                  <a:cubicBezTo>
                    <a:pt x="14355" y="1090"/>
                    <a:pt x="13593" y="1487"/>
                    <a:pt x="13494" y="1113"/>
                  </a:cubicBezTo>
                  <a:cubicBezTo>
                    <a:pt x="13514" y="1074"/>
                    <a:pt x="13535" y="1036"/>
                    <a:pt x="13555" y="997"/>
                  </a:cubicBezTo>
                  <a:cubicBezTo>
                    <a:pt x="13092" y="666"/>
                    <a:pt x="12573" y="887"/>
                    <a:pt x="12439" y="1482"/>
                  </a:cubicBezTo>
                  <a:cubicBezTo>
                    <a:pt x="12305" y="1656"/>
                    <a:pt x="11018" y="988"/>
                    <a:pt x="11664" y="897"/>
                  </a:cubicBezTo>
                  <a:cubicBezTo>
                    <a:pt x="11583" y="891"/>
                    <a:pt x="10294" y="541"/>
                    <a:pt x="11005" y="300"/>
                  </a:cubicBezTo>
                  <a:cubicBezTo>
                    <a:pt x="11317" y="195"/>
                    <a:pt x="10790" y="373"/>
                    <a:pt x="11005" y="300"/>
                  </a:cubicBezTo>
                  <a:close/>
                  <a:moveTo>
                    <a:pt x="13416" y="415"/>
                  </a:moveTo>
                  <a:cubicBezTo>
                    <a:pt x="13177" y="380"/>
                    <a:pt x="12943" y="324"/>
                    <a:pt x="12720" y="200"/>
                  </a:cubicBezTo>
                  <a:cubicBezTo>
                    <a:pt x="13106" y="-111"/>
                    <a:pt x="14518" y="-25"/>
                    <a:pt x="14908" y="222"/>
                  </a:cubicBezTo>
                  <a:cubicBezTo>
                    <a:pt x="14603" y="635"/>
                    <a:pt x="13826" y="474"/>
                    <a:pt x="13416" y="415"/>
                  </a:cubicBezTo>
                  <a:cubicBezTo>
                    <a:pt x="13177" y="380"/>
                    <a:pt x="13560" y="435"/>
                    <a:pt x="13416" y="415"/>
                  </a:cubicBezTo>
                  <a:close/>
                  <a:moveTo>
                    <a:pt x="17057" y="21008"/>
                  </a:moveTo>
                  <a:cubicBezTo>
                    <a:pt x="17044" y="21058"/>
                    <a:pt x="17025" y="21102"/>
                    <a:pt x="16998" y="21143"/>
                  </a:cubicBezTo>
                  <a:cubicBezTo>
                    <a:pt x="16638" y="21123"/>
                    <a:pt x="16355" y="21046"/>
                    <a:pt x="15994" y="21031"/>
                  </a:cubicBezTo>
                  <a:cubicBezTo>
                    <a:pt x="15992" y="20975"/>
                    <a:pt x="15985" y="20922"/>
                    <a:pt x="15986" y="20864"/>
                  </a:cubicBezTo>
                  <a:cubicBezTo>
                    <a:pt x="16167" y="20818"/>
                    <a:pt x="16655" y="20912"/>
                    <a:pt x="16834" y="20976"/>
                  </a:cubicBezTo>
                  <a:cubicBezTo>
                    <a:pt x="16831" y="20995"/>
                    <a:pt x="16840" y="21021"/>
                    <a:pt x="16837" y="21040"/>
                  </a:cubicBezTo>
                  <a:cubicBezTo>
                    <a:pt x="16925" y="21067"/>
                    <a:pt x="16976" y="21002"/>
                    <a:pt x="17057" y="21008"/>
                  </a:cubicBezTo>
                  <a:cubicBezTo>
                    <a:pt x="17069" y="21052"/>
                    <a:pt x="16976" y="21002"/>
                    <a:pt x="17057" y="21008"/>
                  </a:cubicBezTo>
                  <a:close/>
                  <a:moveTo>
                    <a:pt x="15035" y="9329"/>
                  </a:moveTo>
                  <a:cubicBezTo>
                    <a:pt x="15040" y="9332"/>
                    <a:pt x="15043" y="9336"/>
                    <a:pt x="15046" y="9340"/>
                  </a:cubicBezTo>
                  <a:cubicBezTo>
                    <a:pt x="15083" y="9411"/>
                    <a:pt x="14747" y="9586"/>
                    <a:pt x="14719" y="9588"/>
                  </a:cubicBezTo>
                  <a:cubicBezTo>
                    <a:pt x="14509" y="9606"/>
                    <a:pt x="14814" y="9185"/>
                    <a:pt x="15035" y="9329"/>
                  </a:cubicBezTo>
                  <a:cubicBezTo>
                    <a:pt x="15040" y="9332"/>
                    <a:pt x="15025" y="9323"/>
                    <a:pt x="15035" y="9329"/>
                  </a:cubicBezTo>
                  <a:close/>
                  <a:moveTo>
                    <a:pt x="10464" y="17106"/>
                  </a:moveTo>
                  <a:lnTo>
                    <a:pt x="10453" y="17083"/>
                  </a:lnTo>
                  <a:cubicBezTo>
                    <a:pt x="10426" y="17405"/>
                    <a:pt x="10539" y="17595"/>
                    <a:pt x="10345" y="17882"/>
                  </a:cubicBezTo>
                  <a:cubicBezTo>
                    <a:pt x="9796" y="17382"/>
                    <a:pt x="10473" y="17289"/>
                    <a:pt x="10464" y="17106"/>
                  </a:cubicBezTo>
                  <a:cubicBezTo>
                    <a:pt x="10464" y="17106"/>
                    <a:pt x="10457" y="16967"/>
                    <a:pt x="10464" y="17106"/>
                  </a:cubicBezTo>
                  <a:close/>
                  <a:moveTo>
                    <a:pt x="10564" y="18237"/>
                  </a:moveTo>
                  <a:cubicBezTo>
                    <a:pt x="10602" y="18346"/>
                    <a:pt x="10551" y="18790"/>
                    <a:pt x="10530" y="18920"/>
                  </a:cubicBezTo>
                  <a:cubicBezTo>
                    <a:pt x="10485" y="19203"/>
                    <a:pt x="10300" y="18856"/>
                    <a:pt x="10290" y="19078"/>
                  </a:cubicBezTo>
                  <a:cubicBezTo>
                    <a:pt x="10271" y="19507"/>
                    <a:pt x="9961" y="18146"/>
                    <a:pt x="9970" y="18150"/>
                  </a:cubicBezTo>
                  <a:cubicBezTo>
                    <a:pt x="10234" y="18257"/>
                    <a:pt x="10411" y="17796"/>
                    <a:pt x="10564" y="18237"/>
                  </a:cubicBezTo>
                  <a:cubicBezTo>
                    <a:pt x="10578" y="18276"/>
                    <a:pt x="10539" y="18164"/>
                    <a:pt x="10564" y="18237"/>
                  </a:cubicBezTo>
                  <a:close/>
                  <a:moveTo>
                    <a:pt x="5029" y="10651"/>
                  </a:moveTo>
                  <a:cubicBezTo>
                    <a:pt x="5077" y="10532"/>
                    <a:pt x="5345" y="10601"/>
                    <a:pt x="5317" y="10393"/>
                  </a:cubicBezTo>
                  <a:cubicBezTo>
                    <a:pt x="5309" y="10405"/>
                    <a:pt x="5301" y="10411"/>
                    <a:pt x="5295" y="10424"/>
                  </a:cubicBezTo>
                  <a:cubicBezTo>
                    <a:pt x="5232" y="10439"/>
                    <a:pt x="5176" y="10423"/>
                    <a:pt x="5111" y="10424"/>
                  </a:cubicBezTo>
                  <a:cubicBezTo>
                    <a:pt x="5102" y="10395"/>
                    <a:pt x="5323" y="9733"/>
                    <a:pt x="5376" y="9698"/>
                  </a:cubicBezTo>
                  <a:cubicBezTo>
                    <a:pt x="5467" y="9638"/>
                    <a:pt x="5548" y="9315"/>
                    <a:pt x="5670" y="9337"/>
                  </a:cubicBezTo>
                  <a:cubicBezTo>
                    <a:pt x="5754" y="9352"/>
                    <a:pt x="6274" y="9294"/>
                    <a:pt x="6258" y="9415"/>
                  </a:cubicBezTo>
                  <a:cubicBezTo>
                    <a:pt x="6253" y="9452"/>
                    <a:pt x="5825" y="9767"/>
                    <a:pt x="5928" y="9811"/>
                  </a:cubicBezTo>
                  <a:cubicBezTo>
                    <a:pt x="5995" y="9839"/>
                    <a:pt x="6642" y="9635"/>
                    <a:pt x="6636" y="9850"/>
                  </a:cubicBezTo>
                  <a:cubicBezTo>
                    <a:pt x="6630" y="10107"/>
                    <a:pt x="6142" y="10320"/>
                    <a:pt x="6302" y="10517"/>
                  </a:cubicBezTo>
                  <a:cubicBezTo>
                    <a:pt x="6401" y="10638"/>
                    <a:pt x="6622" y="10658"/>
                    <a:pt x="6653" y="10846"/>
                  </a:cubicBezTo>
                  <a:cubicBezTo>
                    <a:pt x="6671" y="10958"/>
                    <a:pt x="6675" y="11181"/>
                    <a:pt x="6785" y="11246"/>
                  </a:cubicBezTo>
                  <a:cubicBezTo>
                    <a:pt x="7128" y="11447"/>
                    <a:pt x="7055" y="11926"/>
                    <a:pt x="7226" y="12079"/>
                  </a:cubicBezTo>
                  <a:cubicBezTo>
                    <a:pt x="7345" y="12186"/>
                    <a:pt x="7646" y="11861"/>
                    <a:pt x="7721" y="12232"/>
                  </a:cubicBezTo>
                  <a:cubicBezTo>
                    <a:pt x="7759" y="12416"/>
                    <a:pt x="7449" y="12755"/>
                    <a:pt x="7292" y="12788"/>
                  </a:cubicBezTo>
                  <a:cubicBezTo>
                    <a:pt x="7264" y="12782"/>
                    <a:pt x="7615" y="12821"/>
                    <a:pt x="7617" y="12880"/>
                  </a:cubicBezTo>
                  <a:cubicBezTo>
                    <a:pt x="7622" y="13056"/>
                    <a:pt x="6316" y="13296"/>
                    <a:pt x="6190" y="13215"/>
                  </a:cubicBezTo>
                  <a:cubicBezTo>
                    <a:pt x="5876" y="13016"/>
                    <a:pt x="5422" y="13624"/>
                    <a:pt x="4985" y="13472"/>
                  </a:cubicBezTo>
                  <a:cubicBezTo>
                    <a:pt x="5239" y="13140"/>
                    <a:pt x="5940" y="13044"/>
                    <a:pt x="6110" y="12742"/>
                  </a:cubicBezTo>
                  <a:cubicBezTo>
                    <a:pt x="5925" y="12832"/>
                    <a:pt x="5802" y="12692"/>
                    <a:pt x="5782" y="12693"/>
                  </a:cubicBezTo>
                  <a:cubicBezTo>
                    <a:pt x="5654" y="12701"/>
                    <a:pt x="5527" y="12674"/>
                    <a:pt x="5405" y="12714"/>
                  </a:cubicBezTo>
                  <a:cubicBezTo>
                    <a:pt x="5071" y="12824"/>
                    <a:pt x="5664" y="12288"/>
                    <a:pt x="5650" y="12311"/>
                  </a:cubicBezTo>
                  <a:cubicBezTo>
                    <a:pt x="5754" y="12141"/>
                    <a:pt x="5455" y="11802"/>
                    <a:pt x="5686" y="11851"/>
                  </a:cubicBezTo>
                  <a:cubicBezTo>
                    <a:pt x="5913" y="11898"/>
                    <a:pt x="6249" y="11772"/>
                    <a:pt x="6176" y="11451"/>
                  </a:cubicBezTo>
                  <a:cubicBezTo>
                    <a:pt x="5978" y="11400"/>
                    <a:pt x="5859" y="11364"/>
                    <a:pt x="6069" y="11081"/>
                  </a:cubicBezTo>
                  <a:cubicBezTo>
                    <a:pt x="5935" y="11261"/>
                    <a:pt x="5499" y="11034"/>
                    <a:pt x="5491" y="11228"/>
                  </a:cubicBezTo>
                  <a:cubicBezTo>
                    <a:pt x="5230" y="11183"/>
                    <a:pt x="5585" y="10919"/>
                    <a:pt x="5602" y="10890"/>
                  </a:cubicBezTo>
                  <a:cubicBezTo>
                    <a:pt x="5707" y="10710"/>
                    <a:pt x="5363" y="10523"/>
                    <a:pt x="5390" y="10718"/>
                  </a:cubicBezTo>
                  <a:cubicBezTo>
                    <a:pt x="5581" y="10787"/>
                    <a:pt x="5302" y="10864"/>
                    <a:pt x="5290" y="10905"/>
                  </a:cubicBezTo>
                  <a:cubicBezTo>
                    <a:pt x="5166" y="10939"/>
                    <a:pt x="5297" y="10688"/>
                    <a:pt x="5272" y="10646"/>
                  </a:cubicBezTo>
                  <a:cubicBezTo>
                    <a:pt x="5255" y="10619"/>
                    <a:pt x="4940" y="10871"/>
                    <a:pt x="5029" y="10651"/>
                  </a:cubicBezTo>
                  <a:cubicBezTo>
                    <a:pt x="5047" y="10606"/>
                    <a:pt x="5016" y="10683"/>
                    <a:pt x="5029" y="10651"/>
                  </a:cubicBezTo>
                  <a:close/>
                  <a:moveTo>
                    <a:pt x="19919" y="20951"/>
                  </a:moveTo>
                  <a:cubicBezTo>
                    <a:pt x="19993" y="20920"/>
                    <a:pt x="20069" y="20888"/>
                    <a:pt x="20137" y="20844"/>
                  </a:cubicBezTo>
                  <a:cubicBezTo>
                    <a:pt x="20138" y="20843"/>
                    <a:pt x="19724" y="21347"/>
                    <a:pt x="19988" y="21347"/>
                  </a:cubicBezTo>
                  <a:cubicBezTo>
                    <a:pt x="19707" y="21325"/>
                    <a:pt x="19367" y="21489"/>
                    <a:pt x="19252" y="21103"/>
                  </a:cubicBezTo>
                  <a:cubicBezTo>
                    <a:pt x="19317" y="21150"/>
                    <a:pt x="19414" y="21101"/>
                    <a:pt x="19487" y="21094"/>
                  </a:cubicBezTo>
                  <a:cubicBezTo>
                    <a:pt x="19505" y="21064"/>
                    <a:pt x="19515" y="21012"/>
                    <a:pt x="19515" y="20976"/>
                  </a:cubicBezTo>
                  <a:cubicBezTo>
                    <a:pt x="19659" y="20996"/>
                    <a:pt x="19780" y="21008"/>
                    <a:pt x="19919" y="20951"/>
                  </a:cubicBezTo>
                  <a:cubicBezTo>
                    <a:pt x="19993" y="20920"/>
                    <a:pt x="19780" y="21008"/>
                    <a:pt x="19919" y="20951"/>
                  </a:cubicBezTo>
                  <a:close/>
                  <a:moveTo>
                    <a:pt x="3448" y="12512"/>
                  </a:moveTo>
                  <a:lnTo>
                    <a:pt x="3439" y="12467"/>
                  </a:lnTo>
                  <a:cubicBezTo>
                    <a:pt x="3441" y="12484"/>
                    <a:pt x="3910" y="11973"/>
                    <a:pt x="3927" y="11961"/>
                  </a:cubicBezTo>
                  <a:cubicBezTo>
                    <a:pt x="3801" y="11949"/>
                    <a:pt x="3649" y="11911"/>
                    <a:pt x="3652" y="11769"/>
                  </a:cubicBezTo>
                  <a:lnTo>
                    <a:pt x="3653" y="11732"/>
                  </a:lnTo>
                  <a:cubicBezTo>
                    <a:pt x="3638" y="11187"/>
                    <a:pt x="4036" y="11537"/>
                    <a:pt x="4296" y="11292"/>
                  </a:cubicBezTo>
                  <a:cubicBezTo>
                    <a:pt x="4019" y="11229"/>
                    <a:pt x="4821" y="10776"/>
                    <a:pt x="5082" y="10841"/>
                  </a:cubicBezTo>
                  <a:cubicBezTo>
                    <a:pt x="5103" y="10873"/>
                    <a:pt x="5214" y="11022"/>
                    <a:pt x="5230" y="11072"/>
                  </a:cubicBezTo>
                  <a:cubicBezTo>
                    <a:pt x="5337" y="11212"/>
                    <a:pt x="5329" y="11337"/>
                    <a:pt x="5207" y="11445"/>
                  </a:cubicBezTo>
                  <a:cubicBezTo>
                    <a:pt x="4948" y="11696"/>
                    <a:pt x="5225" y="11803"/>
                    <a:pt x="5096" y="12165"/>
                  </a:cubicBezTo>
                  <a:cubicBezTo>
                    <a:pt x="4944" y="12594"/>
                    <a:pt x="3961" y="12830"/>
                    <a:pt x="3623" y="12797"/>
                  </a:cubicBezTo>
                  <a:lnTo>
                    <a:pt x="3629" y="12759"/>
                  </a:lnTo>
                  <a:cubicBezTo>
                    <a:pt x="3593" y="12765"/>
                    <a:pt x="3565" y="12764"/>
                    <a:pt x="3528" y="12766"/>
                  </a:cubicBezTo>
                  <a:cubicBezTo>
                    <a:pt x="3509" y="12734"/>
                    <a:pt x="3505" y="12702"/>
                    <a:pt x="3523" y="12678"/>
                  </a:cubicBezTo>
                  <a:cubicBezTo>
                    <a:pt x="3435" y="12635"/>
                    <a:pt x="3431" y="12581"/>
                    <a:pt x="3510" y="12516"/>
                  </a:cubicBezTo>
                  <a:cubicBezTo>
                    <a:pt x="3502" y="12515"/>
                    <a:pt x="3448" y="12512"/>
                    <a:pt x="3448" y="12512"/>
                  </a:cubicBezTo>
                  <a:cubicBezTo>
                    <a:pt x="3448" y="12512"/>
                    <a:pt x="3448" y="12512"/>
                    <a:pt x="3448" y="12512"/>
                  </a:cubicBezTo>
                  <a:close/>
                  <a:moveTo>
                    <a:pt x="11104" y="9151"/>
                  </a:moveTo>
                  <a:cubicBezTo>
                    <a:pt x="11102" y="9148"/>
                    <a:pt x="11098" y="9146"/>
                    <a:pt x="11094" y="9143"/>
                  </a:cubicBezTo>
                  <a:cubicBezTo>
                    <a:pt x="11097" y="9141"/>
                    <a:pt x="11101" y="9138"/>
                    <a:pt x="11105" y="9135"/>
                  </a:cubicBezTo>
                  <a:cubicBezTo>
                    <a:pt x="11105" y="9140"/>
                    <a:pt x="11105" y="9147"/>
                    <a:pt x="11104" y="9151"/>
                  </a:cubicBezTo>
                  <a:cubicBezTo>
                    <a:pt x="11102" y="9148"/>
                    <a:pt x="11105" y="9147"/>
                    <a:pt x="11104" y="9151"/>
                  </a:cubicBezTo>
                  <a:close/>
                  <a:moveTo>
                    <a:pt x="21399" y="14198"/>
                  </a:moveTo>
                  <a:cubicBezTo>
                    <a:pt x="21409" y="14173"/>
                    <a:pt x="21499" y="14149"/>
                    <a:pt x="21520" y="14142"/>
                  </a:cubicBezTo>
                  <a:lnTo>
                    <a:pt x="21423" y="14087"/>
                  </a:lnTo>
                  <a:cubicBezTo>
                    <a:pt x="21320" y="14027"/>
                    <a:pt x="21586" y="13723"/>
                    <a:pt x="21296" y="13692"/>
                  </a:cubicBezTo>
                  <a:cubicBezTo>
                    <a:pt x="21112" y="13672"/>
                    <a:pt x="20805" y="13386"/>
                    <a:pt x="20627" y="13557"/>
                  </a:cubicBezTo>
                  <a:cubicBezTo>
                    <a:pt x="20375" y="13291"/>
                    <a:pt x="20136" y="13280"/>
                    <a:pt x="19764" y="13317"/>
                  </a:cubicBezTo>
                  <a:cubicBezTo>
                    <a:pt x="19859" y="13317"/>
                    <a:pt x="19308" y="12896"/>
                    <a:pt x="19323" y="12913"/>
                  </a:cubicBezTo>
                  <a:cubicBezTo>
                    <a:pt x="19229" y="12913"/>
                    <a:pt x="19162" y="12594"/>
                    <a:pt x="19105" y="12495"/>
                  </a:cubicBezTo>
                  <a:cubicBezTo>
                    <a:pt x="18878" y="12097"/>
                    <a:pt x="18551" y="12640"/>
                    <a:pt x="18342" y="12454"/>
                  </a:cubicBezTo>
                  <a:cubicBezTo>
                    <a:pt x="18213" y="12393"/>
                    <a:pt x="18189" y="12168"/>
                    <a:pt x="18086" y="12043"/>
                  </a:cubicBezTo>
                  <a:cubicBezTo>
                    <a:pt x="18386" y="11994"/>
                    <a:pt x="18733" y="11639"/>
                    <a:pt x="18199" y="11620"/>
                  </a:cubicBezTo>
                  <a:cubicBezTo>
                    <a:pt x="18172" y="11530"/>
                    <a:pt x="17896" y="11200"/>
                    <a:pt x="17799" y="11143"/>
                  </a:cubicBezTo>
                  <a:cubicBezTo>
                    <a:pt x="17967" y="10775"/>
                    <a:pt x="17329" y="10571"/>
                    <a:pt x="17149" y="10533"/>
                  </a:cubicBezTo>
                  <a:cubicBezTo>
                    <a:pt x="16689" y="10533"/>
                    <a:pt x="16796" y="10101"/>
                    <a:pt x="16546" y="9833"/>
                  </a:cubicBezTo>
                  <a:cubicBezTo>
                    <a:pt x="16590" y="9843"/>
                    <a:pt x="16633" y="9860"/>
                    <a:pt x="16674" y="9878"/>
                  </a:cubicBezTo>
                  <a:lnTo>
                    <a:pt x="16626" y="9776"/>
                  </a:lnTo>
                  <a:cubicBezTo>
                    <a:pt x="16769" y="9537"/>
                    <a:pt x="16634" y="9167"/>
                    <a:pt x="16725" y="8824"/>
                  </a:cubicBezTo>
                  <a:cubicBezTo>
                    <a:pt x="16306" y="8876"/>
                    <a:pt x="15803" y="8638"/>
                    <a:pt x="15397" y="8843"/>
                  </a:cubicBezTo>
                  <a:cubicBezTo>
                    <a:pt x="14990" y="9046"/>
                    <a:pt x="15218" y="9655"/>
                    <a:pt x="15490" y="9475"/>
                  </a:cubicBezTo>
                  <a:cubicBezTo>
                    <a:pt x="15446" y="9559"/>
                    <a:pt x="15400" y="9612"/>
                    <a:pt x="15302" y="9624"/>
                  </a:cubicBezTo>
                  <a:cubicBezTo>
                    <a:pt x="15527" y="10138"/>
                    <a:pt x="15043" y="10023"/>
                    <a:pt x="14840" y="9709"/>
                  </a:cubicBezTo>
                  <a:lnTo>
                    <a:pt x="14842" y="9700"/>
                  </a:lnTo>
                  <a:cubicBezTo>
                    <a:pt x="14833" y="9734"/>
                    <a:pt x="14822" y="9767"/>
                    <a:pt x="14810" y="9799"/>
                  </a:cubicBezTo>
                  <a:cubicBezTo>
                    <a:pt x="14723" y="9791"/>
                    <a:pt x="14635" y="9776"/>
                    <a:pt x="14548" y="9751"/>
                  </a:cubicBezTo>
                  <a:cubicBezTo>
                    <a:pt x="14418" y="9770"/>
                    <a:pt x="14357" y="9921"/>
                    <a:pt x="14366" y="10048"/>
                  </a:cubicBezTo>
                  <a:lnTo>
                    <a:pt x="14272" y="10101"/>
                  </a:lnTo>
                  <a:cubicBezTo>
                    <a:pt x="14229" y="10390"/>
                    <a:pt x="14291" y="10708"/>
                    <a:pt x="14374" y="10979"/>
                  </a:cubicBezTo>
                  <a:cubicBezTo>
                    <a:pt x="14374" y="10980"/>
                    <a:pt x="14706" y="11039"/>
                    <a:pt x="14271" y="10982"/>
                  </a:cubicBezTo>
                  <a:cubicBezTo>
                    <a:pt x="14155" y="10964"/>
                    <a:pt x="14030" y="11072"/>
                    <a:pt x="14169" y="11177"/>
                  </a:cubicBezTo>
                  <a:cubicBezTo>
                    <a:pt x="14151" y="11181"/>
                    <a:pt x="14133" y="11186"/>
                    <a:pt x="14115" y="11190"/>
                  </a:cubicBezTo>
                  <a:cubicBezTo>
                    <a:pt x="14118" y="11235"/>
                    <a:pt x="14112" y="11279"/>
                    <a:pt x="14095" y="11321"/>
                  </a:cubicBezTo>
                  <a:cubicBezTo>
                    <a:pt x="14319" y="11407"/>
                    <a:pt x="14597" y="11381"/>
                    <a:pt x="14839" y="11383"/>
                  </a:cubicBezTo>
                  <a:lnTo>
                    <a:pt x="14792" y="11431"/>
                  </a:lnTo>
                  <a:cubicBezTo>
                    <a:pt x="14873" y="11397"/>
                    <a:pt x="15020" y="11368"/>
                    <a:pt x="15097" y="11423"/>
                  </a:cubicBezTo>
                  <a:cubicBezTo>
                    <a:pt x="14771" y="11469"/>
                    <a:pt x="14345" y="11485"/>
                    <a:pt x="14023" y="11419"/>
                  </a:cubicBezTo>
                  <a:cubicBezTo>
                    <a:pt x="13755" y="11424"/>
                    <a:pt x="13655" y="11208"/>
                    <a:pt x="13442" y="11208"/>
                  </a:cubicBezTo>
                  <a:cubicBezTo>
                    <a:pt x="13013" y="11208"/>
                    <a:pt x="12497" y="11570"/>
                    <a:pt x="12077" y="11683"/>
                  </a:cubicBezTo>
                  <a:cubicBezTo>
                    <a:pt x="12021" y="11598"/>
                    <a:pt x="11938" y="11539"/>
                    <a:pt x="11850" y="11498"/>
                  </a:cubicBezTo>
                  <a:cubicBezTo>
                    <a:pt x="11906" y="11380"/>
                    <a:pt x="11866" y="11334"/>
                    <a:pt x="11769" y="11310"/>
                  </a:cubicBezTo>
                  <a:lnTo>
                    <a:pt x="11748" y="11359"/>
                  </a:lnTo>
                  <a:cubicBezTo>
                    <a:pt x="11689" y="11359"/>
                    <a:pt x="11635" y="11383"/>
                    <a:pt x="11585" y="11434"/>
                  </a:cubicBezTo>
                  <a:cubicBezTo>
                    <a:pt x="11468" y="11434"/>
                    <a:pt x="11068" y="11450"/>
                    <a:pt x="10966" y="11574"/>
                  </a:cubicBezTo>
                  <a:cubicBezTo>
                    <a:pt x="11003" y="11493"/>
                    <a:pt x="11068" y="11431"/>
                    <a:pt x="11053" y="11329"/>
                  </a:cubicBezTo>
                  <a:cubicBezTo>
                    <a:pt x="11360" y="11511"/>
                    <a:pt x="11588" y="10834"/>
                    <a:pt x="11473" y="10674"/>
                  </a:cubicBezTo>
                  <a:cubicBezTo>
                    <a:pt x="11548" y="11455"/>
                    <a:pt x="12215" y="10595"/>
                    <a:pt x="12459" y="10590"/>
                  </a:cubicBezTo>
                  <a:cubicBezTo>
                    <a:pt x="12794" y="10584"/>
                    <a:pt x="12838" y="10062"/>
                    <a:pt x="12863" y="9783"/>
                  </a:cubicBezTo>
                  <a:cubicBezTo>
                    <a:pt x="12881" y="9580"/>
                    <a:pt x="13458" y="9031"/>
                    <a:pt x="13427" y="8990"/>
                  </a:cubicBezTo>
                  <a:cubicBezTo>
                    <a:pt x="13815" y="8727"/>
                    <a:pt x="12477" y="8225"/>
                    <a:pt x="13133" y="7551"/>
                  </a:cubicBezTo>
                  <a:cubicBezTo>
                    <a:pt x="13342" y="7340"/>
                    <a:pt x="13527" y="7230"/>
                    <a:pt x="13796" y="7110"/>
                  </a:cubicBezTo>
                  <a:cubicBezTo>
                    <a:pt x="13875" y="7074"/>
                    <a:pt x="14210" y="6821"/>
                    <a:pt x="14230" y="6703"/>
                  </a:cubicBezTo>
                  <a:cubicBezTo>
                    <a:pt x="14239" y="6653"/>
                    <a:pt x="14134" y="6487"/>
                    <a:pt x="14081" y="6528"/>
                  </a:cubicBezTo>
                  <a:cubicBezTo>
                    <a:pt x="14339" y="5989"/>
                    <a:pt x="15221" y="5978"/>
                    <a:pt x="15459" y="6484"/>
                  </a:cubicBezTo>
                  <a:cubicBezTo>
                    <a:pt x="15284" y="6479"/>
                    <a:pt x="14555" y="7035"/>
                    <a:pt x="14534" y="7238"/>
                  </a:cubicBezTo>
                  <a:cubicBezTo>
                    <a:pt x="14055" y="7196"/>
                    <a:pt x="14378" y="8563"/>
                    <a:pt x="14576" y="8615"/>
                  </a:cubicBezTo>
                  <a:cubicBezTo>
                    <a:pt x="14918" y="8705"/>
                    <a:pt x="14912" y="8954"/>
                    <a:pt x="15299" y="8832"/>
                  </a:cubicBezTo>
                  <a:cubicBezTo>
                    <a:pt x="16051" y="8597"/>
                    <a:pt x="16518" y="8623"/>
                    <a:pt x="17126" y="8089"/>
                  </a:cubicBezTo>
                  <a:cubicBezTo>
                    <a:pt x="17989" y="7332"/>
                    <a:pt x="17131" y="7189"/>
                    <a:pt x="16960" y="6564"/>
                  </a:cubicBezTo>
                  <a:cubicBezTo>
                    <a:pt x="16891" y="6310"/>
                    <a:pt x="16962" y="6056"/>
                    <a:pt x="16770" y="5802"/>
                  </a:cubicBezTo>
                  <a:cubicBezTo>
                    <a:pt x="16593" y="5570"/>
                    <a:pt x="16691" y="5715"/>
                    <a:pt x="16751" y="5394"/>
                  </a:cubicBezTo>
                  <a:cubicBezTo>
                    <a:pt x="16807" y="5092"/>
                    <a:pt x="16443" y="5099"/>
                    <a:pt x="16319" y="4939"/>
                  </a:cubicBezTo>
                  <a:cubicBezTo>
                    <a:pt x="16366" y="4885"/>
                    <a:pt x="16402" y="4805"/>
                    <a:pt x="16433" y="4739"/>
                  </a:cubicBezTo>
                  <a:cubicBezTo>
                    <a:pt x="16397" y="4728"/>
                    <a:pt x="16370" y="4705"/>
                    <a:pt x="16352" y="4670"/>
                  </a:cubicBezTo>
                  <a:cubicBezTo>
                    <a:pt x="16486" y="4552"/>
                    <a:pt x="16818" y="4457"/>
                    <a:pt x="16818" y="4297"/>
                  </a:cubicBezTo>
                  <a:lnTo>
                    <a:pt x="16777" y="4292"/>
                  </a:lnTo>
                  <a:lnTo>
                    <a:pt x="16781" y="4239"/>
                  </a:lnTo>
                  <a:cubicBezTo>
                    <a:pt x="16681" y="4213"/>
                    <a:pt x="16582" y="4186"/>
                    <a:pt x="16483" y="4156"/>
                  </a:cubicBezTo>
                  <a:cubicBezTo>
                    <a:pt x="16600" y="4125"/>
                    <a:pt x="16712" y="4098"/>
                    <a:pt x="16819" y="4044"/>
                  </a:cubicBezTo>
                  <a:lnTo>
                    <a:pt x="16812" y="4008"/>
                  </a:lnTo>
                  <a:cubicBezTo>
                    <a:pt x="16788" y="3879"/>
                    <a:pt x="16102" y="3767"/>
                    <a:pt x="16024" y="3831"/>
                  </a:cubicBezTo>
                  <a:cubicBezTo>
                    <a:pt x="16035" y="3485"/>
                    <a:pt x="15559" y="3828"/>
                    <a:pt x="15481" y="3933"/>
                  </a:cubicBezTo>
                  <a:cubicBezTo>
                    <a:pt x="15481" y="3810"/>
                    <a:pt x="15465" y="3728"/>
                    <a:pt x="15353" y="3712"/>
                  </a:cubicBezTo>
                  <a:cubicBezTo>
                    <a:pt x="15350" y="3712"/>
                    <a:pt x="15455" y="3766"/>
                    <a:pt x="15313" y="3766"/>
                  </a:cubicBezTo>
                  <a:lnTo>
                    <a:pt x="15313" y="3708"/>
                  </a:lnTo>
                  <a:cubicBezTo>
                    <a:pt x="14920" y="3686"/>
                    <a:pt x="14462" y="3793"/>
                    <a:pt x="14080" y="3879"/>
                  </a:cubicBezTo>
                  <a:lnTo>
                    <a:pt x="14055" y="3979"/>
                  </a:lnTo>
                  <a:cubicBezTo>
                    <a:pt x="14083" y="3996"/>
                    <a:pt x="14112" y="4012"/>
                    <a:pt x="14141" y="4027"/>
                  </a:cubicBezTo>
                  <a:cubicBezTo>
                    <a:pt x="14126" y="4044"/>
                    <a:pt x="13707" y="4059"/>
                    <a:pt x="13848" y="4178"/>
                  </a:cubicBezTo>
                  <a:cubicBezTo>
                    <a:pt x="13839" y="4188"/>
                    <a:pt x="13730" y="4250"/>
                    <a:pt x="13705" y="4250"/>
                  </a:cubicBezTo>
                  <a:cubicBezTo>
                    <a:pt x="13546" y="4221"/>
                    <a:pt x="13373" y="4049"/>
                    <a:pt x="13215" y="4159"/>
                  </a:cubicBezTo>
                  <a:cubicBezTo>
                    <a:pt x="13149" y="4204"/>
                    <a:pt x="12175" y="4604"/>
                    <a:pt x="12746" y="4666"/>
                  </a:cubicBezTo>
                  <a:cubicBezTo>
                    <a:pt x="12622" y="4865"/>
                    <a:pt x="12457" y="4653"/>
                    <a:pt x="12460" y="4524"/>
                  </a:cubicBezTo>
                  <a:cubicBezTo>
                    <a:pt x="12221" y="4504"/>
                    <a:pt x="11580" y="4848"/>
                    <a:pt x="11551" y="5086"/>
                  </a:cubicBezTo>
                  <a:cubicBezTo>
                    <a:pt x="11780" y="5070"/>
                    <a:pt x="12010" y="5019"/>
                    <a:pt x="12238" y="4987"/>
                  </a:cubicBezTo>
                  <a:cubicBezTo>
                    <a:pt x="11896" y="5054"/>
                    <a:pt x="11014" y="6216"/>
                    <a:pt x="10964" y="6583"/>
                  </a:cubicBezTo>
                  <a:cubicBezTo>
                    <a:pt x="10736" y="6624"/>
                    <a:pt x="10558" y="6970"/>
                    <a:pt x="10381" y="6977"/>
                  </a:cubicBezTo>
                  <a:cubicBezTo>
                    <a:pt x="10180" y="6977"/>
                    <a:pt x="10128" y="6767"/>
                    <a:pt x="10029" y="7058"/>
                  </a:cubicBezTo>
                  <a:cubicBezTo>
                    <a:pt x="9982" y="7191"/>
                    <a:pt x="9499" y="7414"/>
                    <a:pt x="9402" y="7408"/>
                  </a:cubicBezTo>
                  <a:cubicBezTo>
                    <a:pt x="9414" y="7463"/>
                    <a:pt x="9398" y="7484"/>
                    <a:pt x="9354" y="7470"/>
                  </a:cubicBezTo>
                  <a:cubicBezTo>
                    <a:pt x="9353" y="7486"/>
                    <a:pt x="9333" y="7546"/>
                    <a:pt x="9329" y="7554"/>
                  </a:cubicBezTo>
                  <a:cubicBezTo>
                    <a:pt x="9181" y="7675"/>
                    <a:pt x="8893" y="7604"/>
                    <a:pt x="8949" y="7955"/>
                  </a:cubicBezTo>
                  <a:cubicBezTo>
                    <a:pt x="8986" y="8192"/>
                    <a:pt x="8876" y="8784"/>
                    <a:pt x="8991" y="8987"/>
                  </a:cubicBezTo>
                  <a:cubicBezTo>
                    <a:pt x="9205" y="9365"/>
                    <a:pt x="9340" y="9782"/>
                    <a:pt x="9892" y="9648"/>
                  </a:cubicBezTo>
                  <a:cubicBezTo>
                    <a:pt x="10114" y="9595"/>
                    <a:pt x="10749" y="9192"/>
                    <a:pt x="10777" y="8955"/>
                  </a:cubicBezTo>
                  <a:cubicBezTo>
                    <a:pt x="10817" y="9053"/>
                    <a:pt x="10800" y="9070"/>
                    <a:pt x="10918" y="9140"/>
                  </a:cubicBezTo>
                  <a:cubicBezTo>
                    <a:pt x="10889" y="9162"/>
                    <a:pt x="10862" y="9182"/>
                    <a:pt x="10829" y="9197"/>
                  </a:cubicBezTo>
                  <a:cubicBezTo>
                    <a:pt x="11004" y="9640"/>
                    <a:pt x="11181" y="10022"/>
                    <a:pt x="11497" y="10369"/>
                  </a:cubicBezTo>
                  <a:cubicBezTo>
                    <a:pt x="11390" y="10425"/>
                    <a:pt x="11363" y="10548"/>
                    <a:pt x="11450" y="10649"/>
                  </a:cubicBezTo>
                  <a:cubicBezTo>
                    <a:pt x="11391" y="10614"/>
                    <a:pt x="11149" y="10769"/>
                    <a:pt x="11098" y="10800"/>
                  </a:cubicBezTo>
                  <a:cubicBezTo>
                    <a:pt x="10812" y="10969"/>
                    <a:pt x="11257" y="11023"/>
                    <a:pt x="11209" y="11174"/>
                  </a:cubicBezTo>
                  <a:cubicBezTo>
                    <a:pt x="11154" y="11353"/>
                    <a:pt x="10994" y="11044"/>
                    <a:pt x="11012" y="11359"/>
                  </a:cubicBezTo>
                  <a:cubicBezTo>
                    <a:pt x="10937" y="11384"/>
                    <a:pt x="10752" y="11439"/>
                    <a:pt x="10683" y="11373"/>
                  </a:cubicBezTo>
                  <a:cubicBezTo>
                    <a:pt x="10699" y="11309"/>
                    <a:pt x="10743" y="11117"/>
                    <a:pt x="10714" y="11059"/>
                  </a:cubicBezTo>
                  <a:cubicBezTo>
                    <a:pt x="10772" y="11086"/>
                    <a:pt x="10965" y="11220"/>
                    <a:pt x="10955" y="11230"/>
                  </a:cubicBezTo>
                  <a:cubicBezTo>
                    <a:pt x="11264" y="10919"/>
                    <a:pt x="10514" y="10683"/>
                    <a:pt x="10674" y="11018"/>
                  </a:cubicBezTo>
                  <a:cubicBezTo>
                    <a:pt x="10644" y="11008"/>
                    <a:pt x="10613" y="11003"/>
                    <a:pt x="10583" y="11002"/>
                  </a:cubicBezTo>
                  <a:cubicBezTo>
                    <a:pt x="10613" y="10960"/>
                    <a:pt x="10785" y="10573"/>
                    <a:pt x="10785" y="10566"/>
                  </a:cubicBezTo>
                  <a:cubicBezTo>
                    <a:pt x="10800" y="10576"/>
                    <a:pt x="10821" y="10590"/>
                    <a:pt x="10853" y="10592"/>
                  </a:cubicBezTo>
                  <a:cubicBezTo>
                    <a:pt x="10863" y="10592"/>
                    <a:pt x="10848" y="9927"/>
                    <a:pt x="10934" y="9698"/>
                  </a:cubicBezTo>
                  <a:cubicBezTo>
                    <a:pt x="10675" y="9764"/>
                    <a:pt x="10420" y="9916"/>
                    <a:pt x="10181" y="10042"/>
                  </a:cubicBezTo>
                  <a:cubicBezTo>
                    <a:pt x="9963" y="10157"/>
                    <a:pt x="9886" y="10826"/>
                    <a:pt x="10149" y="10909"/>
                  </a:cubicBezTo>
                  <a:cubicBezTo>
                    <a:pt x="10138" y="10964"/>
                    <a:pt x="10090" y="11008"/>
                    <a:pt x="10090" y="11067"/>
                  </a:cubicBezTo>
                  <a:cubicBezTo>
                    <a:pt x="10053" y="11050"/>
                    <a:pt x="10016" y="11033"/>
                    <a:pt x="9978" y="11019"/>
                  </a:cubicBezTo>
                  <a:cubicBezTo>
                    <a:pt x="10028" y="11079"/>
                    <a:pt x="10066" y="11359"/>
                    <a:pt x="10163" y="11359"/>
                  </a:cubicBezTo>
                  <a:cubicBezTo>
                    <a:pt x="10073" y="11359"/>
                    <a:pt x="10093" y="11378"/>
                    <a:pt x="10048" y="11394"/>
                  </a:cubicBezTo>
                  <a:cubicBezTo>
                    <a:pt x="10043" y="11379"/>
                    <a:pt x="10156" y="11600"/>
                    <a:pt x="10151" y="11616"/>
                  </a:cubicBezTo>
                  <a:cubicBezTo>
                    <a:pt x="10064" y="11619"/>
                    <a:pt x="9974" y="11681"/>
                    <a:pt x="10004" y="11789"/>
                  </a:cubicBezTo>
                  <a:cubicBezTo>
                    <a:pt x="9806" y="11773"/>
                    <a:pt x="8782" y="11721"/>
                    <a:pt x="9003" y="12226"/>
                  </a:cubicBezTo>
                  <a:cubicBezTo>
                    <a:pt x="8695" y="11907"/>
                    <a:pt x="8967" y="11872"/>
                    <a:pt x="8720" y="12293"/>
                  </a:cubicBezTo>
                  <a:cubicBezTo>
                    <a:pt x="8561" y="12563"/>
                    <a:pt x="8330" y="12770"/>
                    <a:pt x="8088" y="12915"/>
                  </a:cubicBezTo>
                  <a:lnTo>
                    <a:pt x="8082" y="12908"/>
                  </a:lnTo>
                  <a:cubicBezTo>
                    <a:pt x="7634" y="12869"/>
                    <a:pt x="7779" y="13179"/>
                    <a:pt x="7606" y="13396"/>
                  </a:cubicBezTo>
                  <a:cubicBezTo>
                    <a:pt x="7588" y="13419"/>
                    <a:pt x="7002" y="13803"/>
                    <a:pt x="7051" y="13801"/>
                  </a:cubicBezTo>
                  <a:cubicBezTo>
                    <a:pt x="6841" y="13801"/>
                    <a:pt x="6602" y="13612"/>
                    <a:pt x="6400" y="13559"/>
                  </a:cubicBezTo>
                  <a:cubicBezTo>
                    <a:pt x="6489" y="14164"/>
                    <a:pt x="6519" y="13881"/>
                    <a:pt x="6154" y="14145"/>
                  </a:cubicBezTo>
                  <a:cubicBezTo>
                    <a:pt x="5934" y="14026"/>
                    <a:pt x="5898" y="14077"/>
                    <a:pt x="5673" y="14077"/>
                  </a:cubicBezTo>
                  <a:cubicBezTo>
                    <a:pt x="5381" y="14162"/>
                    <a:pt x="5116" y="14590"/>
                    <a:pt x="5629" y="14617"/>
                  </a:cubicBezTo>
                  <a:cubicBezTo>
                    <a:pt x="5897" y="14801"/>
                    <a:pt x="6092" y="14655"/>
                    <a:pt x="6255" y="15020"/>
                  </a:cubicBezTo>
                  <a:cubicBezTo>
                    <a:pt x="6320" y="15168"/>
                    <a:pt x="6390" y="15262"/>
                    <a:pt x="6508" y="15350"/>
                  </a:cubicBezTo>
                  <a:cubicBezTo>
                    <a:pt x="6728" y="15390"/>
                    <a:pt x="6465" y="16646"/>
                    <a:pt x="6350" y="16730"/>
                  </a:cubicBezTo>
                  <a:cubicBezTo>
                    <a:pt x="6365" y="16739"/>
                    <a:pt x="5826" y="16663"/>
                    <a:pt x="5785" y="16667"/>
                  </a:cubicBezTo>
                  <a:cubicBezTo>
                    <a:pt x="5650" y="16689"/>
                    <a:pt x="5391" y="16822"/>
                    <a:pt x="5281" y="16822"/>
                  </a:cubicBezTo>
                  <a:cubicBezTo>
                    <a:pt x="5108" y="16822"/>
                    <a:pt x="3913" y="16170"/>
                    <a:pt x="3821" y="16687"/>
                  </a:cubicBezTo>
                  <a:cubicBezTo>
                    <a:pt x="3737" y="16815"/>
                    <a:pt x="3377" y="16828"/>
                    <a:pt x="3449" y="17021"/>
                  </a:cubicBezTo>
                  <a:cubicBezTo>
                    <a:pt x="3530" y="17238"/>
                    <a:pt x="3616" y="17337"/>
                    <a:pt x="3535" y="17599"/>
                  </a:cubicBezTo>
                  <a:cubicBezTo>
                    <a:pt x="3600" y="17542"/>
                    <a:pt x="3710" y="17444"/>
                    <a:pt x="3784" y="17425"/>
                  </a:cubicBezTo>
                  <a:cubicBezTo>
                    <a:pt x="3784" y="17438"/>
                    <a:pt x="3787" y="17450"/>
                    <a:pt x="3789" y="17462"/>
                  </a:cubicBezTo>
                  <a:cubicBezTo>
                    <a:pt x="3726" y="17490"/>
                    <a:pt x="3651" y="17551"/>
                    <a:pt x="3594" y="17601"/>
                  </a:cubicBezTo>
                  <a:cubicBezTo>
                    <a:pt x="3653" y="18066"/>
                    <a:pt x="3066" y="19278"/>
                    <a:pt x="3496" y="19389"/>
                  </a:cubicBezTo>
                  <a:cubicBezTo>
                    <a:pt x="3578" y="19503"/>
                    <a:pt x="3431" y="20005"/>
                    <a:pt x="3411" y="20118"/>
                  </a:cubicBezTo>
                  <a:cubicBezTo>
                    <a:pt x="3635" y="20121"/>
                    <a:pt x="3877" y="20136"/>
                    <a:pt x="4087" y="20055"/>
                  </a:cubicBezTo>
                  <a:cubicBezTo>
                    <a:pt x="4100" y="20019"/>
                    <a:pt x="4106" y="19981"/>
                    <a:pt x="4104" y="19942"/>
                  </a:cubicBezTo>
                  <a:cubicBezTo>
                    <a:pt x="4297" y="19997"/>
                    <a:pt x="4530" y="20799"/>
                    <a:pt x="4764" y="20513"/>
                  </a:cubicBezTo>
                  <a:cubicBezTo>
                    <a:pt x="4977" y="20254"/>
                    <a:pt x="5179" y="20132"/>
                    <a:pt x="5537" y="20162"/>
                  </a:cubicBezTo>
                  <a:cubicBezTo>
                    <a:pt x="5614" y="20159"/>
                    <a:pt x="5904" y="20198"/>
                    <a:pt x="5920" y="20206"/>
                  </a:cubicBezTo>
                  <a:cubicBezTo>
                    <a:pt x="6029" y="20263"/>
                    <a:pt x="6288" y="19747"/>
                    <a:pt x="6500" y="19720"/>
                  </a:cubicBezTo>
                  <a:cubicBezTo>
                    <a:pt x="6516" y="19542"/>
                    <a:pt x="6994" y="19064"/>
                    <a:pt x="6943" y="19014"/>
                  </a:cubicBezTo>
                  <a:cubicBezTo>
                    <a:pt x="6523" y="18603"/>
                    <a:pt x="7185" y="18457"/>
                    <a:pt x="7212" y="18069"/>
                  </a:cubicBezTo>
                  <a:cubicBezTo>
                    <a:pt x="7226" y="17872"/>
                    <a:pt x="8104" y="17676"/>
                    <a:pt x="8191" y="17252"/>
                  </a:cubicBezTo>
                  <a:cubicBezTo>
                    <a:pt x="7967" y="16762"/>
                    <a:pt x="8592" y="16828"/>
                    <a:pt x="8806" y="16828"/>
                  </a:cubicBezTo>
                  <a:cubicBezTo>
                    <a:pt x="9295" y="16828"/>
                    <a:pt x="9285" y="17028"/>
                    <a:pt x="9719" y="16681"/>
                  </a:cubicBezTo>
                  <a:cubicBezTo>
                    <a:pt x="10053" y="16798"/>
                    <a:pt x="10062" y="16395"/>
                    <a:pt x="10290" y="16395"/>
                  </a:cubicBezTo>
                  <a:cubicBezTo>
                    <a:pt x="10831" y="16420"/>
                    <a:pt x="10690" y="16988"/>
                    <a:pt x="11024" y="17234"/>
                  </a:cubicBezTo>
                  <a:cubicBezTo>
                    <a:pt x="11260" y="17408"/>
                    <a:pt x="11458" y="17785"/>
                    <a:pt x="11701" y="17900"/>
                  </a:cubicBezTo>
                  <a:cubicBezTo>
                    <a:pt x="11758" y="17927"/>
                    <a:pt x="12171" y="18115"/>
                    <a:pt x="12175" y="18125"/>
                  </a:cubicBezTo>
                  <a:cubicBezTo>
                    <a:pt x="12200" y="18189"/>
                    <a:pt x="12697" y="18605"/>
                    <a:pt x="12766" y="18619"/>
                  </a:cubicBezTo>
                  <a:cubicBezTo>
                    <a:pt x="12961" y="18658"/>
                    <a:pt x="13173" y="19418"/>
                    <a:pt x="12855" y="19436"/>
                  </a:cubicBezTo>
                  <a:cubicBezTo>
                    <a:pt x="12711" y="19427"/>
                    <a:pt x="12614" y="19631"/>
                    <a:pt x="12536" y="19631"/>
                  </a:cubicBezTo>
                  <a:cubicBezTo>
                    <a:pt x="12338" y="19631"/>
                    <a:pt x="11750" y="19355"/>
                    <a:pt x="11649" y="19598"/>
                  </a:cubicBezTo>
                  <a:cubicBezTo>
                    <a:pt x="11548" y="19838"/>
                    <a:pt x="12500" y="20365"/>
                    <a:pt x="12643" y="20365"/>
                  </a:cubicBezTo>
                  <a:cubicBezTo>
                    <a:pt x="12872" y="20365"/>
                    <a:pt x="12768" y="19773"/>
                    <a:pt x="12861" y="19652"/>
                  </a:cubicBezTo>
                  <a:cubicBezTo>
                    <a:pt x="12937" y="19784"/>
                    <a:pt x="13907" y="18987"/>
                    <a:pt x="13268" y="18723"/>
                  </a:cubicBezTo>
                  <a:cubicBezTo>
                    <a:pt x="13262" y="18582"/>
                    <a:pt x="13314" y="18477"/>
                    <a:pt x="13424" y="18409"/>
                  </a:cubicBezTo>
                  <a:cubicBezTo>
                    <a:pt x="13567" y="18409"/>
                    <a:pt x="13727" y="18623"/>
                    <a:pt x="13787" y="18743"/>
                  </a:cubicBezTo>
                  <a:cubicBezTo>
                    <a:pt x="14586" y="18482"/>
                    <a:pt x="13011" y="17868"/>
                    <a:pt x="13024" y="17811"/>
                  </a:cubicBezTo>
                  <a:cubicBezTo>
                    <a:pt x="13147" y="17540"/>
                    <a:pt x="12981" y="17586"/>
                    <a:pt x="12787" y="17586"/>
                  </a:cubicBezTo>
                  <a:cubicBezTo>
                    <a:pt x="12361" y="17586"/>
                    <a:pt x="12347" y="17113"/>
                    <a:pt x="12152" y="16852"/>
                  </a:cubicBezTo>
                  <a:cubicBezTo>
                    <a:pt x="11986" y="16631"/>
                    <a:pt x="11693" y="16567"/>
                    <a:pt x="11625" y="16266"/>
                  </a:cubicBezTo>
                  <a:cubicBezTo>
                    <a:pt x="11495" y="15947"/>
                    <a:pt x="11716" y="15939"/>
                    <a:pt x="11865" y="15798"/>
                  </a:cubicBezTo>
                  <a:cubicBezTo>
                    <a:pt x="11841" y="15934"/>
                    <a:pt x="11936" y="16125"/>
                    <a:pt x="12008" y="16225"/>
                  </a:cubicBezTo>
                  <a:cubicBezTo>
                    <a:pt x="12087" y="16161"/>
                    <a:pt x="12165" y="16158"/>
                    <a:pt x="12238" y="16230"/>
                  </a:cubicBezTo>
                  <a:cubicBezTo>
                    <a:pt x="12254" y="16203"/>
                    <a:pt x="12301" y="16084"/>
                    <a:pt x="12329" y="16084"/>
                  </a:cubicBezTo>
                  <a:cubicBezTo>
                    <a:pt x="12326" y="16084"/>
                    <a:pt x="12736" y="16816"/>
                    <a:pt x="12978" y="16874"/>
                  </a:cubicBezTo>
                  <a:cubicBezTo>
                    <a:pt x="13227" y="16935"/>
                    <a:pt x="13439" y="17177"/>
                    <a:pt x="13668" y="17310"/>
                  </a:cubicBezTo>
                  <a:lnTo>
                    <a:pt x="13669" y="17307"/>
                  </a:lnTo>
                  <a:cubicBezTo>
                    <a:pt x="13733" y="17355"/>
                    <a:pt x="13798" y="17401"/>
                    <a:pt x="13864" y="17445"/>
                  </a:cubicBezTo>
                  <a:cubicBezTo>
                    <a:pt x="13864" y="17445"/>
                    <a:pt x="13885" y="17398"/>
                    <a:pt x="13900" y="17364"/>
                  </a:cubicBezTo>
                  <a:cubicBezTo>
                    <a:pt x="13996" y="17452"/>
                    <a:pt x="14062" y="17548"/>
                    <a:pt x="14179" y="17579"/>
                  </a:cubicBezTo>
                  <a:cubicBezTo>
                    <a:pt x="14188" y="18042"/>
                    <a:pt x="14082" y="18142"/>
                    <a:pt x="14348" y="18508"/>
                  </a:cubicBezTo>
                  <a:cubicBezTo>
                    <a:pt x="14118" y="18572"/>
                    <a:pt x="14350" y="18860"/>
                    <a:pt x="14440" y="18766"/>
                  </a:cubicBezTo>
                  <a:cubicBezTo>
                    <a:pt x="14548" y="18913"/>
                    <a:pt x="14606" y="19070"/>
                    <a:pt x="14601" y="19267"/>
                  </a:cubicBezTo>
                  <a:cubicBezTo>
                    <a:pt x="14744" y="19281"/>
                    <a:pt x="14884" y="19339"/>
                    <a:pt x="15005" y="19427"/>
                  </a:cubicBezTo>
                  <a:cubicBezTo>
                    <a:pt x="14917" y="19488"/>
                    <a:pt x="14849" y="19566"/>
                    <a:pt x="14799" y="19661"/>
                  </a:cubicBezTo>
                  <a:cubicBezTo>
                    <a:pt x="15088" y="19884"/>
                    <a:pt x="14876" y="20093"/>
                    <a:pt x="15189" y="20301"/>
                  </a:cubicBezTo>
                  <a:cubicBezTo>
                    <a:pt x="15191" y="20250"/>
                    <a:pt x="15226" y="20114"/>
                    <a:pt x="15288" y="20127"/>
                  </a:cubicBezTo>
                  <a:cubicBezTo>
                    <a:pt x="15355" y="20187"/>
                    <a:pt x="15355" y="20379"/>
                    <a:pt x="15421" y="20470"/>
                  </a:cubicBezTo>
                  <a:cubicBezTo>
                    <a:pt x="15434" y="20425"/>
                    <a:pt x="15471" y="20268"/>
                    <a:pt x="15516" y="20268"/>
                  </a:cubicBezTo>
                  <a:cubicBezTo>
                    <a:pt x="15547" y="20268"/>
                    <a:pt x="15717" y="20454"/>
                    <a:pt x="15743" y="20497"/>
                  </a:cubicBezTo>
                  <a:cubicBezTo>
                    <a:pt x="15738" y="20305"/>
                    <a:pt x="15706" y="20091"/>
                    <a:pt x="15617" y="19924"/>
                  </a:cubicBezTo>
                  <a:cubicBezTo>
                    <a:pt x="15719" y="19942"/>
                    <a:pt x="15823" y="19903"/>
                    <a:pt x="15832" y="19775"/>
                  </a:cubicBezTo>
                  <a:cubicBezTo>
                    <a:pt x="15922" y="19798"/>
                    <a:pt x="16115" y="19795"/>
                    <a:pt x="16041" y="19632"/>
                  </a:cubicBezTo>
                  <a:cubicBezTo>
                    <a:pt x="16106" y="19623"/>
                    <a:pt x="16168" y="19588"/>
                    <a:pt x="16210" y="19533"/>
                  </a:cubicBezTo>
                  <a:cubicBezTo>
                    <a:pt x="16138" y="19390"/>
                    <a:pt x="15206" y="18490"/>
                    <a:pt x="15434" y="18346"/>
                  </a:cubicBezTo>
                  <a:cubicBezTo>
                    <a:pt x="15434" y="18538"/>
                    <a:pt x="16064" y="18478"/>
                    <a:pt x="15848" y="18241"/>
                  </a:cubicBezTo>
                  <a:cubicBezTo>
                    <a:pt x="16147" y="18267"/>
                    <a:pt x="16258" y="18137"/>
                    <a:pt x="16617" y="18242"/>
                  </a:cubicBezTo>
                  <a:cubicBezTo>
                    <a:pt x="16734" y="18192"/>
                    <a:pt x="16850" y="18068"/>
                    <a:pt x="16906" y="17901"/>
                  </a:cubicBezTo>
                  <a:cubicBezTo>
                    <a:pt x="16903" y="17828"/>
                    <a:pt x="16902" y="17625"/>
                    <a:pt x="16866" y="17758"/>
                  </a:cubicBezTo>
                  <a:cubicBezTo>
                    <a:pt x="16932" y="17767"/>
                    <a:pt x="16992" y="17749"/>
                    <a:pt x="17046" y="17705"/>
                  </a:cubicBezTo>
                  <a:lnTo>
                    <a:pt x="16983" y="17599"/>
                  </a:lnTo>
                  <a:cubicBezTo>
                    <a:pt x="17041" y="17536"/>
                    <a:pt x="17165" y="17507"/>
                    <a:pt x="17236" y="17493"/>
                  </a:cubicBezTo>
                  <a:cubicBezTo>
                    <a:pt x="17318" y="17587"/>
                    <a:pt x="17416" y="17601"/>
                    <a:pt x="17530" y="17550"/>
                  </a:cubicBezTo>
                  <a:cubicBezTo>
                    <a:pt x="17577" y="17423"/>
                    <a:pt x="17512" y="17280"/>
                    <a:pt x="17384" y="17221"/>
                  </a:cubicBezTo>
                  <a:cubicBezTo>
                    <a:pt x="17687" y="16967"/>
                    <a:pt x="17565" y="16430"/>
                    <a:pt x="17781" y="16125"/>
                  </a:cubicBezTo>
                  <a:cubicBezTo>
                    <a:pt x="17837" y="16046"/>
                    <a:pt x="18329" y="15957"/>
                    <a:pt x="17971" y="15701"/>
                  </a:cubicBezTo>
                  <a:cubicBezTo>
                    <a:pt x="18121" y="15585"/>
                    <a:pt x="18165" y="15400"/>
                    <a:pt x="18293" y="15287"/>
                  </a:cubicBezTo>
                  <a:cubicBezTo>
                    <a:pt x="18372" y="15279"/>
                    <a:pt x="18564" y="15290"/>
                    <a:pt x="18635" y="15243"/>
                  </a:cubicBezTo>
                  <a:cubicBezTo>
                    <a:pt x="18639" y="15249"/>
                    <a:pt x="18650" y="15264"/>
                    <a:pt x="18652" y="15266"/>
                  </a:cubicBezTo>
                  <a:cubicBezTo>
                    <a:pt x="18287" y="15517"/>
                    <a:pt x="19128" y="15507"/>
                    <a:pt x="19226" y="15549"/>
                  </a:cubicBezTo>
                  <a:cubicBezTo>
                    <a:pt x="19228" y="15542"/>
                    <a:pt x="18587" y="15928"/>
                    <a:pt x="18950" y="15928"/>
                  </a:cubicBezTo>
                  <a:cubicBezTo>
                    <a:pt x="19011" y="15928"/>
                    <a:pt x="19283" y="15953"/>
                    <a:pt x="19298" y="16033"/>
                  </a:cubicBezTo>
                  <a:cubicBezTo>
                    <a:pt x="19302" y="16103"/>
                    <a:pt x="19240" y="16207"/>
                    <a:pt x="19205" y="16258"/>
                  </a:cubicBezTo>
                  <a:cubicBezTo>
                    <a:pt x="19386" y="16473"/>
                    <a:pt x="20060" y="16208"/>
                    <a:pt x="20085" y="16168"/>
                  </a:cubicBezTo>
                  <a:cubicBezTo>
                    <a:pt x="20101" y="16142"/>
                    <a:pt x="20747" y="15587"/>
                    <a:pt x="20176" y="15813"/>
                  </a:cubicBezTo>
                  <a:cubicBezTo>
                    <a:pt x="19948" y="15902"/>
                    <a:pt x="19869" y="15644"/>
                    <a:pt x="19761" y="15477"/>
                  </a:cubicBezTo>
                  <a:cubicBezTo>
                    <a:pt x="19950" y="15446"/>
                    <a:pt x="20140" y="15270"/>
                    <a:pt x="20317" y="15219"/>
                  </a:cubicBezTo>
                  <a:cubicBezTo>
                    <a:pt x="20455" y="15239"/>
                    <a:pt x="21096" y="15033"/>
                    <a:pt x="20948" y="14830"/>
                  </a:cubicBezTo>
                  <a:cubicBezTo>
                    <a:pt x="21018" y="14787"/>
                    <a:pt x="21111" y="14689"/>
                    <a:pt x="21196" y="14689"/>
                  </a:cubicBezTo>
                  <a:cubicBezTo>
                    <a:pt x="21540" y="14453"/>
                    <a:pt x="21283" y="14523"/>
                    <a:pt x="21399" y="14198"/>
                  </a:cubicBezTo>
                  <a:cubicBezTo>
                    <a:pt x="21401" y="14194"/>
                    <a:pt x="21392" y="14218"/>
                    <a:pt x="21399" y="14198"/>
                  </a:cubicBezTo>
                  <a:close/>
                </a:path>
              </a:pathLst>
            </a:custGeom>
            <a:solidFill>
              <a:srgbClr val="E5DBBE"/>
            </a:solidFill>
            <a:ln w="12700" cap="flat">
              <a:noFill/>
              <a:miter lim="400000"/>
            </a:ln>
            <a:effectLst/>
          </p:spPr>
          <p:txBody>
            <a:bodyPr wrap="square" lIns="0" tIns="0" rIns="0" bIns="0" numCol="1" anchor="ctr">
              <a:noAutofit/>
            </a:bodyPr>
            <a:lstStyle/>
            <a:p>
              <a:endParaRPr sz="2532" dirty="0"/>
            </a:p>
          </p:txBody>
        </p:sp>
        <p:sp>
          <p:nvSpPr>
            <p:cNvPr id="28" name="Freeform 27">
              <a:extLst>
                <a:ext uri="{FF2B5EF4-FFF2-40B4-BE49-F238E27FC236}">
                  <a16:creationId xmlns:a16="http://schemas.microsoft.com/office/drawing/2014/main" id="{CAC343DB-6F49-914E-A60E-31A832C9F08A}"/>
                </a:ext>
              </a:extLst>
            </p:cNvPr>
            <p:cNvSpPr/>
            <p:nvPr/>
          </p:nvSpPr>
          <p:spPr>
            <a:xfrm>
              <a:off x="9304417" y="4251605"/>
              <a:ext cx="1886999" cy="1659425"/>
            </a:xfrm>
            <a:custGeom>
              <a:avLst/>
              <a:gdLst>
                <a:gd name="connsiteX0" fmla="*/ 1846991 w 3773997"/>
                <a:gd name="connsiteY0" fmla="*/ 2904759 h 3318849"/>
                <a:gd name="connsiteX1" fmla="*/ 1620685 w 3773997"/>
                <a:gd name="connsiteY1" fmla="*/ 3106906 h 3318849"/>
                <a:gd name="connsiteX2" fmla="*/ 1615161 w 3773997"/>
                <a:gd name="connsiteY2" fmla="*/ 2956209 h 3318849"/>
                <a:gd name="connsiteX3" fmla="*/ 1789689 w 3773997"/>
                <a:gd name="connsiteY3" fmla="*/ 2921276 h 3318849"/>
                <a:gd name="connsiteX4" fmla="*/ 1789689 w 3773997"/>
                <a:gd name="connsiteY4" fmla="*/ 2921276 h 3318849"/>
                <a:gd name="connsiteX5" fmla="*/ 1846991 w 3773997"/>
                <a:gd name="connsiteY5" fmla="*/ 2904759 h 3318849"/>
                <a:gd name="connsiteX6" fmla="*/ 3258175 w 3773997"/>
                <a:gd name="connsiteY6" fmla="*/ 2831343 h 3318849"/>
                <a:gd name="connsiteX7" fmla="*/ 3258175 w 3773997"/>
                <a:gd name="connsiteY7" fmla="*/ 2831343 h 3318849"/>
                <a:gd name="connsiteX8" fmla="*/ 3544313 w 3773997"/>
                <a:gd name="connsiteY8" fmla="*/ 2327682 h 3318849"/>
                <a:gd name="connsiteX9" fmla="*/ 3553539 w 3773997"/>
                <a:gd name="connsiteY9" fmla="*/ 2339745 h 3318849"/>
                <a:gd name="connsiteX10" fmla="*/ 3566031 w 3773997"/>
                <a:gd name="connsiteY10" fmla="*/ 2369995 h 3318849"/>
                <a:gd name="connsiteX11" fmla="*/ 3608181 w 3773997"/>
                <a:gd name="connsiteY11" fmla="*/ 2415450 h 3318849"/>
                <a:gd name="connsiteX12" fmla="*/ 3583071 w 3773997"/>
                <a:gd name="connsiteY12" fmla="*/ 2488386 h 3318849"/>
                <a:gd name="connsiteX13" fmla="*/ 3581555 w 3773997"/>
                <a:gd name="connsiteY13" fmla="*/ 2521272 h 3318849"/>
                <a:gd name="connsiteX14" fmla="*/ 3607737 w 3773997"/>
                <a:gd name="connsiteY14" fmla="*/ 2524973 h 3318849"/>
                <a:gd name="connsiteX15" fmla="*/ 3607737 w 3773997"/>
                <a:gd name="connsiteY15" fmla="*/ 2524973 h 3318849"/>
                <a:gd name="connsiteX16" fmla="*/ 3621197 w 3773997"/>
                <a:gd name="connsiteY16" fmla="*/ 2492913 h 3318849"/>
                <a:gd name="connsiteX17" fmla="*/ 3631709 w 3773997"/>
                <a:gd name="connsiteY17" fmla="*/ 2524494 h 3318849"/>
                <a:gd name="connsiteX18" fmla="*/ 3617195 w 3773997"/>
                <a:gd name="connsiteY18" fmla="*/ 2568857 h 3318849"/>
                <a:gd name="connsiteX19" fmla="*/ 3640471 w 3773997"/>
                <a:gd name="connsiteY19" fmla="*/ 2602516 h 3318849"/>
                <a:gd name="connsiteX20" fmla="*/ 3711921 w 3773997"/>
                <a:gd name="connsiteY20" fmla="*/ 2597989 h 3318849"/>
                <a:gd name="connsiteX21" fmla="*/ 3773997 w 3773997"/>
                <a:gd name="connsiteY21" fmla="*/ 2592477 h 3318849"/>
                <a:gd name="connsiteX22" fmla="*/ 3736903 w 3773997"/>
                <a:gd name="connsiteY22" fmla="*/ 2633538 h 3318849"/>
                <a:gd name="connsiteX23" fmla="*/ 3693975 w 3773997"/>
                <a:gd name="connsiteY23" fmla="*/ 2674040 h 3318849"/>
                <a:gd name="connsiteX24" fmla="*/ 3593099 w 3773997"/>
                <a:gd name="connsiteY24" fmla="*/ 2718963 h 3318849"/>
                <a:gd name="connsiteX25" fmla="*/ 3576963 w 3773997"/>
                <a:gd name="connsiteY25" fmla="*/ 2732011 h 3318849"/>
                <a:gd name="connsiteX26" fmla="*/ 3573235 w 3773997"/>
                <a:gd name="connsiteY26" fmla="*/ 2753393 h 3318849"/>
                <a:gd name="connsiteX27" fmla="*/ 3534623 w 3773997"/>
                <a:gd name="connsiteY27" fmla="*/ 2783004 h 3318849"/>
                <a:gd name="connsiteX28" fmla="*/ 3495191 w 3773997"/>
                <a:gd name="connsiteY28" fmla="*/ 2818687 h 3318849"/>
                <a:gd name="connsiteX29" fmla="*/ 3442299 w 3773997"/>
                <a:gd name="connsiteY29" fmla="*/ 2849682 h 3318849"/>
                <a:gd name="connsiteX30" fmla="*/ 3362339 w 3773997"/>
                <a:gd name="connsiteY30" fmla="*/ 2896602 h 3318849"/>
                <a:gd name="connsiteX31" fmla="*/ 3322801 w 3773997"/>
                <a:gd name="connsiteY31" fmla="*/ 2881796 h 3318849"/>
                <a:gd name="connsiteX32" fmla="*/ 3327339 w 3773997"/>
                <a:gd name="connsiteY32" fmla="*/ 2872758 h 3318849"/>
                <a:gd name="connsiteX33" fmla="*/ 3304163 w 3773997"/>
                <a:gd name="connsiteY33" fmla="*/ 2893082 h 3318849"/>
                <a:gd name="connsiteX34" fmla="*/ 3289615 w 3773997"/>
                <a:gd name="connsiteY34" fmla="*/ 2919527 h 3318849"/>
                <a:gd name="connsiteX35" fmla="*/ 3278551 w 3773997"/>
                <a:gd name="connsiteY35" fmla="*/ 2933503 h 3318849"/>
                <a:gd name="connsiteX36" fmla="*/ 3215893 w 3773997"/>
                <a:gd name="connsiteY36" fmla="*/ 2977299 h 3318849"/>
                <a:gd name="connsiteX37" fmla="*/ 3089011 w 3773997"/>
                <a:gd name="connsiteY37" fmla="*/ 3065961 h 3318849"/>
                <a:gd name="connsiteX38" fmla="*/ 3100969 w 3773997"/>
                <a:gd name="connsiteY38" fmla="*/ 3080301 h 3318849"/>
                <a:gd name="connsiteX39" fmla="*/ 3087633 w 3773997"/>
                <a:gd name="connsiteY39" fmla="*/ 3093640 h 3318849"/>
                <a:gd name="connsiteX40" fmla="*/ 3057457 w 3773997"/>
                <a:gd name="connsiteY40" fmla="*/ 3098580 h 3318849"/>
                <a:gd name="connsiteX41" fmla="*/ 3013575 w 3773997"/>
                <a:gd name="connsiteY41" fmla="*/ 3109734 h 3318849"/>
                <a:gd name="connsiteX42" fmla="*/ 2941825 w 3773997"/>
                <a:gd name="connsiteY42" fmla="*/ 3137436 h 3318849"/>
                <a:gd name="connsiteX43" fmla="*/ 2879241 w 3773997"/>
                <a:gd name="connsiteY43" fmla="*/ 3198578 h 3318849"/>
                <a:gd name="connsiteX44" fmla="*/ 2715107 w 3773997"/>
                <a:gd name="connsiteY44" fmla="*/ 3304266 h 3318849"/>
                <a:gd name="connsiteX45" fmla="*/ 2629725 w 3773997"/>
                <a:gd name="connsiteY45" fmla="*/ 3314532 h 3318849"/>
                <a:gd name="connsiteX46" fmla="*/ 2596047 w 3773997"/>
                <a:gd name="connsiteY46" fmla="*/ 3296595 h 3318849"/>
                <a:gd name="connsiteX47" fmla="*/ 2596047 w 3773997"/>
                <a:gd name="connsiteY47" fmla="*/ 3280592 h 3318849"/>
                <a:gd name="connsiteX48" fmla="*/ 2522773 w 3773997"/>
                <a:gd name="connsiteY48" fmla="*/ 3283279 h 3318849"/>
                <a:gd name="connsiteX49" fmla="*/ 2540765 w 3773997"/>
                <a:gd name="connsiteY49" fmla="*/ 3260698 h 3318849"/>
                <a:gd name="connsiteX50" fmla="*/ 2578017 w 3773997"/>
                <a:gd name="connsiteY50" fmla="*/ 3231197 h 3318849"/>
                <a:gd name="connsiteX51" fmla="*/ 2630543 w 3773997"/>
                <a:gd name="connsiteY51" fmla="*/ 3198031 h 3318849"/>
                <a:gd name="connsiteX52" fmla="*/ 2695139 w 3773997"/>
                <a:gd name="connsiteY52" fmla="*/ 3159175 h 3318849"/>
                <a:gd name="connsiteX53" fmla="*/ 2746623 w 3773997"/>
                <a:gd name="connsiteY53" fmla="*/ 3127330 h 3318849"/>
                <a:gd name="connsiteX54" fmla="*/ 2805705 w 3773997"/>
                <a:gd name="connsiteY54" fmla="*/ 3105227 h 3318849"/>
                <a:gd name="connsiteX55" fmla="*/ 2943017 w 3773997"/>
                <a:gd name="connsiteY55" fmla="*/ 3046248 h 3318849"/>
                <a:gd name="connsiteX56" fmla="*/ 2990627 w 3773997"/>
                <a:gd name="connsiteY56" fmla="*/ 3022051 h 3318849"/>
                <a:gd name="connsiteX57" fmla="*/ 3030897 w 3773997"/>
                <a:gd name="connsiteY57" fmla="*/ 3003818 h 3318849"/>
                <a:gd name="connsiteX58" fmla="*/ 3050455 w 3773997"/>
                <a:gd name="connsiteY58" fmla="*/ 2988043 h 3318849"/>
                <a:gd name="connsiteX59" fmla="*/ 3084541 w 3773997"/>
                <a:gd name="connsiteY59" fmla="*/ 2949141 h 3318849"/>
                <a:gd name="connsiteX60" fmla="*/ 3131031 w 3773997"/>
                <a:gd name="connsiteY60" fmla="*/ 2924990 h 3318849"/>
                <a:gd name="connsiteX61" fmla="*/ 3171079 w 3773997"/>
                <a:gd name="connsiteY61" fmla="*/ 2897105 h 3318849"/>
                <a:gd name="connsiteX62" fmla="*/ 3198309 w 3773997"/>
                <a:gd name="connsiteY62" fmla="*/ 2860958 h 3318849"/>
                <a:gd name="connsiteX63" fmla="*/ 3258175 w 3773997"/>
                <a:gd name="connsiteY63" fmla="*/ 2831343 h 3318849"/>
                <a:gd name="connsiteX64" fmla="*/ 3243459 w 3773997"/>
                <a:gd name="connsiteY64" fmla="*/ 2892712 h 3318849"/>
                <a:gd name="connsiteX65" fmla="*/ 3290845 w 3773997"/>
                <a:gd name="connsiteY65" fmla="*/ 2872157 h 3318849"/>
                <a:gd name="connsiteX66" fmla="*/ 3310183 w 3773997"/>
                <a:gd name="connsiteY66" fmla="*/ 2864369 h 3318849"/>
                <a:gd name="connsiteX67" fmla="*/ 3327387 w 3773997"/>
                <a:gd name="connsiteY67" fmla="*/ 2872662 h 3318849"/>
                <a:gd name="connsiteX68" fmla="*/ 3328563 w 3773997"/>
                <a:gd name="connsiteY68" fmla="*/ 2870320 h 3318849"/>
                <a:gd name="connsiteX69" fmla="*/ 3377421 w 3773997"/>
                <a:gd name="connsiteY69" fmla="*/ 2837779 h 3318849"/>
                <a:gd name="connsiteX70" fmla="*/ 3422393 w 3773997"/>
                <a:gd name="connsiteY70" fmla="*/ 2786839 h 3318849"/>
                <a:gd name="connsiteX71" fmla="*/ 3374641 w 3773997"/>
                <a:gd name="connsiteY71" fmla="*/ 2719282 h 3318849"/>
                <a:gd name="connsiteX72" fmla="*/ 3434253 w 3773997"/>
                <a:gd name="connsiteY72" fmla="*/ 2689858 h 3318849"/>
                <a:gd name="connsiteX73" fmla="*/ 3493359 w 3773997"/>
                <a:gd name="connsiteY73" fmla="*/ 2635535 h 3318849"/>
                <a:gd name="connsiteX74" fmla="*/ 3535887 w 3773997"/>
                <a:gd name="connsiteY74" fmla="*/ 2457017 h 3318849"/>
                <a:gd name="connsiteX75" fmla="*/ 3536561 w 3773997"/>
                <a:gd name="connsiteY75" fmla="*/ 2378676 h 3318849"/>
                <a:gd name="connsiteX76" fmla="*/ 3536457 w 3773997"/>
                <a:gd name="connsiteY76" fmla="*/ 2333754 h 3318849"/>
                <a:gd name="connsiteX77" fmla="*/ 3544313 w 3773997"/>
                <a:gd name="connsiteY77" fmla="*/ 2327682 h 3318849"/>
                <a:gd name="connsiteX78" fmla="*/ 51093 w 3773997"/>
                <a:gd name="connsiteY78" fmla="*/ 1767564 h 3318849"/>
                <a:gd name="connsiteX79" fmla="*/ 51157 w 3773997"/>
                <a:gd name="connsiteY79" fmla="*/ 1767683 h 3318849"/>
                <a:gd name="connsiteX80" fmla="*/ 51211 w 3773997"/>
                <a:gd name="connsiteY80" fmla="*/ 1767913 h 3318849"/>
                <a:gd name="connsiteX81" fmla="*/ 46203 w 3773997"/>
                <a:gd name="connsiteY81" fmla="*/ 1758378 h 3318849"/>
                <a:gd name="connsiteX82" fmla="*/ 49961 w 3773997"/>
                <a:gd name="connsiteY82" fmla="*/ 1764220 h 3318849"/>
                <a:gd name="connsiteX83" fmla="*/ 51093 w 3773997"/>
                <a:gd name="connsiteY83" fmla="*/ 1767564 h 3318849"/>
                <a:gd name="connsiteX84" fmla="*/ 2635227 w 3773997"/>
                <a:gd name="connsiteY84" fmla="*/ 1692434 h 3318849"/>
                <a:gd name="connsiteX85" fmla="*/ 2637753 w 3773997"/>
                <a:gd name="connsiteY85" fmla="*/ 1697573 h 3318849"/>
                <a:gd name="connsiteX86" fmla="*/ 2635227 w 3773997"/>
                <a:gd name="connsiteY86" fmla="*/ 1692434 h 3318849"/>
                <a:gd name="connsiteX87" fmla="*/ 155261 w 3773997"/>
                <a:gd name="connsiteY87" fmla="*/ 1487678 h 3318849"/>
                <a:gd name="connsiteX88" fmla="*/ 164949 w 3773997"/>
                <a:gd name="connsiteY88" fmla="*/ 1487678 h 3318849"/>
                <a:gd name="connsiteX89" fmla="*/ 155429 w 3773997"/>
                <a:gd name="connsiteY89" fmla="*/ 1490724 h 3318849"/>
                <a:gd name="connsiteX90" fmla="*/ 154779 w 3773997"/>
                <a:gd name="connsiteY90" fmla="*/ 1479002 h 3318849"/>
                <a:gd name="connsiteX91" fmla="*/ 155261 w 3773997"/>
                <a:gd name="connsiteY91" fmla="*/ 1487678 h 3318849"/>
                <a:gd name="connsiteX92" fmla="*/ 154455 w 3773997"/>
                <a:gd name="connsiteY92" fmla="*/ 1487678 h 3318849"/>
                <a:gd name="connsiteX93" fmla="*/ 154779 w 3773997"/>
                <a:gd name="connsiteY93" fmla="*/ 1479002 h 3318849"/>
                <a:gd name="connsiteX94" fmla="*/ 2175859 w 3773997"/>
                <a:gd name="connsiteY94" fmla="*/ 654486 h 3318849"/>
                <a:gd name="connsiteX95" fmla="*/ 2198809 w 3773997"/>
                <a:gd name="connsiteY95" fmla="*/ 733461 h 3318849"/>
                <a:gd name="connsiteX96" fmla="*/ 2220763 w 3773997"/>
                <a:gd name="connsiteY96" fmla="*/ 888690 h 3318849"/>
                <a:gd name="connsiteX97" fmla="*/ 2278893 w 3773997"/>
                <a:gd name="connsiteY97" fmla="*/ 902868 h 3318849"/>
                <a:gd name="connsiteX98" fmla="*/ 2345169 w 3773997"/>
                <a:gd name="connsiteY98" fmla="*/ 1274568 h 3318849"/>
                <a:gd name="connsiteX99" fmla="*/ 2473303 w 3773997"/>
                <a:gd name="connsiteY99" fmla="*/ 1376300 h 3318849"/>
                <a:gd name="connsiteX100" fmla="*/ 2516107 w 3773997"/>
                <a:gd name="connsiteY100" fmla="*/ 1523197 h 3318849"/>
                <a:gd name="connsiteX101" fmla="*/ 2522183 w 3773997"/>
                <a:gd name="connsiteY101" fmla="*/ 1497326 h 3318849"/>
                <a:gd name="connsiteX102" fmla="*/ 2564987 w 3773997"/>
                <a:gd name="connsiteY102" fmla="*/ 1605196 h 3318849"/>
                <a:gd name="connsiteX103" fmla="*/ 2637753 w 3773997"/>
                <a:gd name="connsiteY103" fmla="*/ 1697573 h 3318849"/>
                <a:gd name="connsiteX104" fmla="*/ 2632505 w 3773997"/>
                <a:gd name="connsiteY104" fmla="*/ 1878088 h 3318849"/>
                <a:gd name="connsiteX105" fmla="*/ 2635129 w 3773997"/>
                <a:gd name="connsiteY105" fmla="*/ 1982451 h 3318849"/>
                <a:gd name="connsiteX106" fmla="*/ 2527845 w 3773997"/>
                <a:gd name="connsiteY106" fmla="*/ 2155219 h 3318849"/>
                <a:gd name="connsiteX107" fmla="*/ 2408269 w 3773997"/>
                <a:gd name="connsiteY107" fmla="*/ 2302701 h 3318849"/>
                <a:gd name="connsiteX108" fmla="*/ 2101327 w 3773997"/>
                <a:gd name="connsiteY108" fmla="*/ 2647653 h 3318849"/>
                <a:gd name="connsiteX109" fmla="*/ 1929561 w 3773997"/>
                <a:gd name="connsiteY109" fmla="*/ 2709042 h 3318849"/>
                <a:gd name="connsiteX110" fmla="*/ 1803359 w 3773997"/>
                <a:gd name="connsiteY110" fmla="*/ 2780664 h 3318849"/>
                <a:gd name="connsiteX111" fmla="*/ 1768149 w 3773997"/>
                <a:gd name="connsiteY111" fmla="*/ 2702611 h 3318849"/>
                <a:gd name="connsiteX112" fmla="*/ 1640843 w 3773997"/>
                <a:gd name="connsiteY112" fmla="*/ 2759470 h 3318849"/>
                <a:gd name="connsiteX113" fmla="*/ 1490479 w 3773997"/>
                <a:gd name="connsiteY113" fmla="*/ 2697788 h 3318849"/>
                <a:gd name="connsiteX114" fmla="*/ 1496139 w 3773997"/>
                <a:gd name="connsiteY114" fmla="*/ 2545921 h 3318849"/>
                <a:gd name="connsiteX115" fmla="*/ 1429863 w 3773997"/>
                <a:gd name="connsiteY115" fmla="*/ 2516542 h 3318849"/>
                <a:gd name="connsiteX116" fmla="*/ 1464245 w 3773997"/>
                <a:gd name="connsiteY116" fmla="*/ 2415248 h 3318849"/>
                <a:gd name="connsiteX117" fmla="*/ 1352265 w 3773997"/>
                <a:gd name="connsiteY117" fmla="*/ 2492716 h 3318849"/>
                <a:gd name="connsiteX118" fmla="*/ 1442981 w 3773997"/>
                <a:gd name="connsiteY118" fmla="*/ 2394201 h 3318849"/>
                <a:gd name="connsiteX119" fmla="*/ 1490065 w 3773997"/>
                <a:gd name="connsiteY119" fmla="*/ 2301093 h 3318849"/>
                <a:gd name="connsiteX120" fmla="*/ 1283365 w 3773997"/>
                <a:gd name="connsiteY120" fmla="*/ 2469476 h 3318849"/>
                <a:gd name="connsiteX121" fmla="*/ 1272457 w 3773997"/>
                <a:gd name="connsiteY121" fmla="*/ 2337050 h 3318849"/>
                <a:gd name="connsiteX122" fmla="*/ 1248431 w 3773997"/>
                <a:gd name="connsiteY122" fmla="*/ 2266452 h 3318849"/>
                <a:gd name="connsiteX123" fmla="*/ 990643 w 3773997"/>
                <a:gd name="connsiteY123" fmla="*/ 2214709 h 3318849"/>
                <a:gd name="connsiteX124" fmla="*/ 643245 w 3773997"/>
                <a:gd name="connsiteY124" fmla="*/ 2308255 h 3318849"/>
                <a:gd name="connsiteX125" fmla="*/ 517595 w 3773997"/>
                <a:gd name="connsiteY125" fmla="*/ 2388062 h 3318849"/>
                <a:gd name="connsiteX126" fmla="*/ 356599 w 3773997"/>
                <a:gd name="connsiteY126" fmla="*/ 2384115 h 3318849"/>
                <a:gd name="connsiteX127" fmla="*/ 105991 w 3773997"/>
                <a:gd name="connsiteY127" fmla="*/ 2477369 h 3318849"/>
                <a:gd name="connsiteX128" fmla="*/ 1053 w 3773997"/>
                <a:gd name="connsiteY128" fmla="*/ 2379146 h 3318849"/>
                <a:gd name="connsiteX129" fmla="*/ 63325 w 3773997"/>
                <a:gd name="connsiteY129" fmla="*/ 2331496 h 3318849"/>
                <a:gd name="connsiteX130" fmla="*/ 88455 w 3773997"/>
                <a:gd name="connsiteY130" fmla="*/ 2139872 h 3318849"/>
                <a:gd name="connsiteX131" fmla="*/ 88455 w 3773997"/>
                <a:gd name="connsiteY131" fmla="*/ 1982889 h 3318849"/>
                <a:gd name="connsiteX132" fmla="*/ 56573 w 3773997"/>
                <a:gd name="connsiteY132" fmla="*/ 1790478 h 3318849"/>
                <a:gd name="connsiteX133" fmla="*/ 51211 w 3773997"/>
                <a:gd name="connsiteY133" fmla="*/ 1767913 h 3318849"/>
                <a:gd name="connsiteX134" fmla="*/ 54005 w 3773997"/>
                <a:gd name="connsiteY134" fmla="*/ 1776174 h 3318849"/>
                <a:gd name="connsiteX135" fmla="*/ 64291 w 3773997"/>
                <a:gd name="connsiteY135" fmla="*/ 1796820 h 3318849"/>
                <a:gd name="connsiteX136" fmla="*/ 70919 w 3773997"/>
                <a:gd name="connsiteY136" fmla="*/ 1763640 h 3318849"/>
                <a:gd name="connsiteX137" fmla="*/ 113309 w 3773997"/>
                <a:gd name="connsiteY137" fmla="*/ 1812313 h 3318849"/>
                <a:gd name="connsiteX138" fmla="*/ 118279 w 3773997"/>
                <a:gd name="connsiteY138" fmla="*/ 1609581 h 3318849"/>
                <a:gd name="connsiteX139" fmla="*/ 151521 w 3773997"/>
                <a:gd name="connsiteY139" fmla="*/ 1491975 h 3318849"/>
                <a:gd name="connsiteX140" fmla="*/ 155429 w 3773997"/>
                <a:gd name="connsiteY140" fmla="*/ 1490724 h 3318849"/>
                <a:gd name="connsiteX141" fmla="*/ 155491 w 3773997"/>
                <a:gd name="connsiteY141" fmla="*/ 1491826 h 3318849"/>
                <a:gd name="connsiteX142" fmla="*/ 167711 w 3773997"/>
                <a:gd name="connsiteY142" fmla="*/ 1517789 h 3318849"/>
                <a:gd name="connsiteX143" fmla="*/ 324565 w 3773997"/>
                <a:gd name="connsiteY143" fmla="*/ 1397786 h 3318849"/>
                <a:gd name="connsiteX144" fmla="*/ 443587 w 3773997"/>
                <a:gd name="connsiteY144" fmla="*/ 1371623 h 3318849"/>
                <a:gd name="connsiteX145" fmla="*/ 527537 w 3773997"/>
                <a:gd name="connsiteY145" fmla="*/ 1334935 h 3318849"/>
                <a:gd name="connsiteX146" fmla="*/ 711729 w 3773997"/>
                <a:gd name="connsiteY146" fmla="*/ 1230572 h 3318849"/>
                <a:gd name="connsiteX147" fmla="*/ 816667 w 3773997"/>
                <a:gd name="connsiteY147" fmla="*/ 1069205 h 3318849"/>
                <a:gd name="connsiteX148" fmla="*/ 847183 w 3773997"/>
                <a:gd name="connsiteY148" fmla="*/ 1143750 h 3318849"/>
                <a:gd name="connsiteX149" fmla="*/ 857261 w 3773997"/>
                <a:gd name="connsiteY149" fmla="*/ 1101362 h 3318849"/>
                <a:gd name="connsiteX150" fmla="*/ 887915 w 3773997"/>
                <a:gd name="connsiteY150" fmla="*/ 1053711 h 3318849"/>
                <a:gd name="connsiteX151" fmla="*/ 945493 w 3773997"/>
                <a:gd name="connsiteY151" fmla="*/ 980336 h 3318849"/>
                <a:gd name="connsiteX152" fmla="*/ 1182845 w 3773997"/>
                <a:gd name="connsiteY152" fmla="*/ 954318 h 3318849"/>
                <a:gd name="connsiteX153" fmla="*/ 1286127 w 3773997"/>
                <a:gd name="connsiteY153" fmla="*/ 935171 h 3318849"/>
                <a:gd name="connsiteX154" fmla="*/ 1387335 w 3773997"/>
                <a:gd name="connsiteY154" fmla="*/ 761379 h 3318849"/>
                <a:gd name="connsiteX155" fmla="*/ 1461207 w 3773997"/>
                <a:gd name="connsiteY155" fmla="*/ 686396 h 3318849"/>
                <a:gd name="connsiteX156" fmla="*/ 1510085 w 3773997"/>
                <a:gd name="connsiteY156" fmla="*/ 677918 h 3318849"/>
                <a:gd name="connsiteX157" fmla="*/ 1581885 w 3773997"/>
                <a:gd name="connsiteY157" fmla="*/ 724399 h 3318849"/>
                <a:gd name="connsiteX158" fmla="*/ 1673291 w 3773997"/>
                <a:gd name="connsiteY158" fmla="*/ 755240 h 3318849"/>
                <a:gd name="connsiteX159" fmla="*/ 1780301 w 3773997"/>
                <a:gd name="connsiteY159" fmla="*/ 751586 h 3318849"/>
                <a:gd name="connsiteX160" fmla="*/ 1709329 w 3773997"/>
                <a:gd name="connsiteY160" fmla="*/ 861941 h 3318849"/>
                <a:gd name="connsiteX161" fmla="*/ 1706291 w 3773997"/>
                <a:gd name="connsiteY161" fmla="*/ 1000361 h 3318849"/>
                <a:gd name="connsiteX162" fmla="*/ 1832493 w 3773997"/>
                <a:gd name="connsiteY162" fmla="*/ 1086745 h 3318849"/>
                <a:gd name="connsiteX163" fmla="*/ 1984929 w 3773997"/>
                <a:gd name="connsiteY163" fmla="*/ 1152666 h 3318849"/>
                <a:gd name="connsiteX164" fmla="*/ 2075921 w 3773997"/>
                <a:gd name="connsiteY164" fmla="*/ 878897 h 3318849"/>
                <a:gd name="connsiteX165" fmla="*/ 2114997 w 3773997"/>
                <a:gd name="connsiteY165" fmla="*/ 736969 h 3318849"/>
                <a:gd name="connsiteX166" fmla="*/ 2175859 w 3773997"/>
                <a:gd name="connsiteY166" fmla="*/ 654486 h 3318849"/>
                <a:gd name="connsiteX167" fmla="*/ 2676829 w 3773997"/>
                <a:gd name="connsiteY167" fmla="*/ 280931 h 3318849"/>
                <a:gd name="connsiteX168" fmla="*/ 2676829 w 3773997"/>
                <a:gd name="connsiteY168" fmla="*/ 280931 h 3318849"/>
                <a:gd name="connsiteX169" fmla="*/ 2744899 w 3773997"/>
                <a:gd name="connsiteY169" fmla="*/ 27918 h 3318849"/>
                <a:gd name="connsiteX170" fmla="*/ 2897059 w 3773997"/>
                <a:gd name="connsiteY170" fmla="*/ 205802 h 3318849"/>
                <a:gd name="connsiteX171" fmla="*/ 2884357 w 3773997"/>
                <a:gd name="connsiteY171" fmla="*/ 168530 h 3318849"/>
                <a:gd name="connsiteX172" fmla="*/ 2676829 w 3773997"/>
                <a:gd name="connsiteY172" fmla="*/ 280931 h 3318849"/>
                <a:gd name="connsiteX173" fmla="*/ 2605029 w 3773997"/>
                <a:gd name="connsiteY173" fmla="*/ 241028 h 3318849"/>
                <a:gd name="connsiteX174" fmla="*/ 2813385 w 3773997"/>
                <a:gd name="connsiteY174" fmla="*/ 198494 h 3318849"/>
                <a:gd name="connsiteX175" fmla="*/ 2879661 w 3773997"/>
                <a:gd name="connsiteY175" fmla="*/ 154498 h 3318849"/>
                <a:gd name="connsiteX176" fmla="*/ 2744899 w 3773997"/>
                <a:gd name="connsiteY176" fmla="*/ 27918 h 3318849"/>
                <a:gd name="connsiteX177" fmla="*/ 2107541 w 3773997"/>
                <a:gd name="connsiteY177" fmla="*/ 0 h 3318849"/>
                <a:gd name="connsiteX178" fmla="*/ 2372923 w 3773997"/>
                <a:gd name="connsiteY178" fmla="*/ 113279 h 3318849"/>
                <a:gd name="connsiteX179" fmla="*/ 2451211 w 3773997"/>
                <a:gd name="connsiteY179" fmla="*/ 216472 h 3318849"/>
                <a:gd name="connsiteX180" fmla="*/ 2580175 w 3773997"/>
                <a:gd name="connsiteY180" fmla="*/ 337059 h 3318849"/>
                <a:gd name="connsiteX181" fmla="*/ 2519973 w 3773997"/>
                <a:gd name="connsiteY181" fmla="*/ 339982 h 3318849"/>
                <a:gd name="connsiteX182" fmla="*/ 2613451 w 3773997"/>
                <a:gd name="connsiteY182" fmla="*/ 483517 h 3318849"/>
                <a:gd name="connsiteX183" fmla="*/ 2650455 w 3773997"/>
                <a:gd name="connsiteY183" fmla="*/ 524590 h 3318849"/>
                <a:gd name="connsiteX184" fmla="*/ 2705825 w 3773997"/>
                <a:gd name="connsiteY184" fmla="*/ 640208 h 3318849"/>
                <a:gd name="connsiteX185" fmla="*/ 2468747 w 3773997"/>
                <a:gd name="connsiteY185" fmla="*/ 522105 h 3318849"/>
                <a:gd name="connsiteX186" fmla="*/ 2253625 w 3773997"/>
                <a:gd name="connsiteY186" fmla="*/ 455015 h 3318849"/>
                <a:gd name="connsiteX187" fmla="*/ 2078269 w 3773997"/>
                <a:gd name="connsiteY187" fmla="*/ 510850 h 3318849"/>
                <a:gd name="connsiteX188" fmla="*/ 2072331 w 3773997"/>
                <a:gd name="connsiteY188" fmla="*/ 324781 h 3318849"/>
                <a:gd name="connsiteX189" fmla="*/ 2107541 w 3773997"/>
                <a:gd name="connsiteY189" fmla="*/ 0 h 331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3773997" h="3318849">
                  <a:moveTo>
                    <a:pt x="1846991" y="2904759"/>
                  </a:moveTo>
                  <a:cubicBezTo>
                    <a:pt x="1817581" y="2901397"/>
                    <a:pt x="1724517" y="3157188"/>
                    <a:pt x="1620685" y="3106906"/>
                  </a:cubicBezTo>
                  <a:cubicBezTo>
                    <a:pt x="1574015" y="3084397"/>
                    <a:pt x="1609225" y="2990997"/>
                    <a:pt x="1615161" y="2956209"/>
                  </a:cubicBezTo>
                  <a:cubicBezTo>
                    <a:pt x="1631317" y="2863686"/>
                    <a:pt x="1726313" y="2928876"/>
                    <a:pt x="1789689" y="2921276"/>
                  </a:cubicBezTo>
                  <a:cubicBezTo>
                    <a:pt x="1771877" y="2923468"/>
                    <a:pt x="1809849" y="2918937"/>
                    <a:pt x="1789689" y="2921276"/>
                  </a:cubicBezTo>
                  <a:cubicBezTo>
                    <a:pt x="1808191" y="2913675"/>
                    <a:pt x="1827247" y="2908121"/>
                    <a:pt x="1846991" y="2904759"/>
                  </a:cubicBezTo>
                  <a:close/>
                  <a:moveTo>
                    <a:pt x="3258175" y="2831343"/>
                  </a:moveTo>
                  <a:cubicBezTo>
                    <a:pt x="3258175" y="2831343"/>
                    <a:pt x="3243497" y="2838377"/>
                    <a:pt x="3258175" y="2831343"/>
                  </a:cubicBezTo>
                  <a:close/>
                  <a:moveTo>
                    <a:pt x="3544313" y="2327682"/>
                  </a:moveTo>
                  <a:cubicBezTo>
                    <a:pt x="3556109" y="2326324"/>
                    <a:pt x="3553687" y="2330372"/>
                    <a:pt x="3553539" y="2339745"/>
                  </a:cubicBezTo>
                  <a:cubicBezTo>
                    <a:pt x="3553307" y="2352314"/>
                    <a:pt x="3554487" y="2362859"/>
                    <a:pt x="3566031" y="2369995"/>
                  </a:cubicBezTo>
                  <a:cubicBezTo>
                    <a:pt x="3586337" y="2382537"/>
                    <a:pt x="3608497" y="2386452"/>
                    <a:pt x="3608181" y="2415450"/>
                  </a:cubicBezTo>
                  <a:cubicBezTo>
                    <a:pt x="3607865" y="2442398"/>
                    <a:pt x="3593667" y="2464686"/>
                    <a:pt x="3583071" y="2488386"/>
                  </a:cubicBezTo>
                  <a:cubicBezTo>
                    <a:pt x="3578333" y="2499011"/>
                    <a:pt x="3574857" y="2510647"/>
                    <a:pt x="3581555" y="2521272"/>
                  </a:cubicBezTo>
                  <a:cubicBezTo>
                    <a:pt x="3587705" y="2530991"/>
                    <a:pt x="3599523" y="2534293"/>
                    <a:pt x="3607737" y="2524973"/>
                  </a:cubicBezTo>
                  <a:cubicBezTo>
                    <a:pt x="3594131" y="2540391"/>
                    <a:pt x="3613383" y="2518662"/>
                    <a:pt x="3607737" y="2524973"/>
                  </a:cubicBezTo>
                  <a:cubicBezTo>
                    <a:pt x="3614521" y="2517358"/>
                    <a:pt x="3622187" y="2503458"/>
                    <a:pt x="3621197" y="2492913"/>
                  </a:cubicBezTo>
                  <a:cubicBezTo>
                    <a:pt x="3636237" y="2488439"/>
                    <a:pt x="3632993" y="2516106"/>
                    <a:pt x="3631709" y="2524494"/>
                  </a:cubicBezTo>
                  <a:cubicBezTo>
                    <a:pt x="3629307" y="2540418"/>
                    <a:pt x="3621029" y="2553572"/>
                    <a:pt x="3617195" y="2568857"/>
                  </a:cubicBezTo>
                  <a:cubicBezTo>
                    <a:pt x="3613151" y="2585207"/>
                    <a:pt x="3627643" y="2595939"/>
                    <a:pt x="3640471" y="2602516"/>
                  </a:cubicBezTo>
                  <a:cubicBezTo>
                    <a:pt x="3666739" y="2615990"/>
                    <a:pt x="3687423" y="2612448"/>
                    <a:pt x="3711921" y="2597989"/>
                  </a:cubicBezTo>
                  <a:cubicBezTo>
                    <a:pt x="3731933" y="2586192"/>
                    <a:pt x="3753755" y="2573650"/>
                    <a:pt x="3773997" y="2592477"/>
                  </a:cubicBezTo>
                  <a:cubicBezTo>
                    <a:pt x="3758495" y="2602702"/>
                    <a:pt x="3748215" y="2619265"/>
                    <a:pt x="3736903" y="2633538"/>
                  </a:cubicBezTo>
                  <a:cubicBezTo>
                    <a:pt x="3724707" y="2648983"/>
                    <a:pt x="3709857" y="2662510"/>
                    <a:pt x="3693975" y="2674040"/>
                  </a:cubicBezTo>
                  <a:cubicBezTo>
                    <a:pt x="3663179" y="2696408"/>
                    <a:pt x="3627159" y="2703465"/>
                    <a:pt x="3593099" y="2718963"/>
                  </a:cubicBezTo>
                  <a:cubicBezTo>
                    <a:pt x="3587011" y="2721705"/>
                    <a:pt x="3578837" y="2724634"/>
                    <a:pt x="3576963" y="2732011"/>
                  </a:cubicBezTo>
                  <a:cubicBezTo>
                    <a:pt x="3575089" y="2739360"/>
                    <a:pt x="3578753" y="2746923"/>
                    <a:pt x="3573235" y="2753393"/>
                  </a:cubicBezTo>
                  <a:cubicBezTo>
                    <a:pt x="3563419" y="2764870"/>
                    <a:pt x="3545977" y="2772300"/>
                    <a:pt x="3534623" y="2783004"/>
                  </a:cubicBezTo>
                  <a:cubicBezTo>
                    <a:pt x="3521711" y="2795174"/>
                    <a:pt x="3509537" y="2808195"/>
                    <a:pt x="3495191" y="2818687"/>
                  </a:cubicBezTo>
                  <a:cubicBezTo>
                    <a:pt x="3478761" y="2830643"/>
                    <a:pt x="3459571" y="2838924"/>
                    <a:pt x="3442299" y="2849682"/>
                  </a:cubicBezTo>
                  <a:cubicBezTo>
                    <a:pt x="3416411" y="2865846"/>
                    <a:pt x="3390355" y="2884193"/>
                    <a:pt x="3362339" y="2896602"/>
                  </a:cubicBezTo>
                  <a:cubicBezTo>
                    <a:pt x="3351323" y="2901501"/>
                    <a:pt x="3326889" y="2895750"/>
                    <a:pt x="3322801" y="2881796"/>
                  </a:cubicBezTo>
                  <a:lnTo>
                    <a:pt x="3327339" y="2872758"/>
                  </a:lnTo>
                  <a:lnTo>
                    <a:pt x="3304163" y="2893082"/>
                  </a:lnTo>
                  <a:cubicBezTo>
                    <a:pt x="3297885" y="2899837"/>
                    <a:pt x="3293061" y="2907599"/>
                    <a:pt x="3289615" y="2919527"/>
                  </a:cubicBezTo>
                  <a:cubicBezTo>
                    <a:pt x="3287305" y="2927516"/>
                    <a:pt x="3284735" y="2929178"/>
                    <a:pt x="3278551" y="2933503"/>
                  </a:cubicBezTo>
                  <a:cubicBezTo>
                    <a:pt x="3257615" y="2948094"/>
                    <a:pt x="3236791" y="2962685"/>
                    <a:pt x="3215893" y="2977299"/>
                  </a:cubicBezTo>
                  <a:cubicBezTo>
                    <a:pt x="3173573" y="3006823"/>
                    <a:pt x="3131293" y="3036392"/>
                    <a:pt x="3089011" y="3065961"/>
                  </a:cubicBezTo>
                  <a:cubicBezTo>
                    <a:pt x="3089309" y="3065756"/>
                    <a:pt x="3099813" y="3078936"/>
                    <a:pt x="3100969" y="3080301"/>
                  </a:cubicBezTo>
                  <a:cubicBezTo>
                    <a:pt x="3105589" y="3085833"/>
                    <a:pt x="3090725" y="3092252"/>
                    <a:pt x="3087633" y="3093640"/>
                  </a:cubicBezTo>
                  <a:cubicBezTo>
                    <a:pt x="3078021" y="3097920"/>
                    <a:pt x="3067851" y="3097760"/>
                    <a:pt x="3057457" y="3098580"/>
                  </a:cubicBezTo>
                  <a:cubicBezTo>
                    <a:pt x="3042109" y="3099900"/>
                    <a:pt x="3028065" y="3104840"/>
                    <a:pt x="3013575" y="3109734"/>
                  </a:cubicBezTo>
                  <a:cubicBezTo>
                    <a:pt x="2990441" y="3117587"/>
                    <a:pt x="2961011" y="3121343"/>
                    <a:pt x="2941825" y="3137436"/>
                  </a:cubicBezTo>
                  <a:cubicBezTo>
                    <a:pt x="2919623" y="3156102"/>
                    <a:pt x="2901667" y="3179821"/>
                    <a:pt x="2879241" y="3198578"/>
                  </a:cubicBezTo>
                  <a:cubicBezTo>
                    <a:pt x="2828615" y="3240871"/>
                    <a:pt x="2772327" y="3272216"/>
                    <a:pt x="2715107" y="3304266"/>
                  </a:cubicBezTo>
                  <a:cubicBezTo>
                    <a:pt x="2689329" y="3318675"/>
                    <a:pt x="2658633" y="3323023"/>
                    <a:pt x="2629725" y="3314532"/>
                  </a:cubicBezTo>
                  <a:cubicBezTo>
                    <a:pt x="2617393" y="3310913"/>
                    <a:pt x="2606441" y="3304038"/>
                    <a:pt x="2596047" y="3296595"/>
                  </a:cubicBezTo>
                  <a:cubicBezTo>
                    <a:pt x="2594297" y="3293089"/>
                    <a:pt x="2596047" y="3284644"/>
                    <a:pt x="2596047" y="3280592"/>
                  </a:cubicBezTo>
                  <a:cubicBezTo>
                    <a:pt x="2570009" y="3285168"/>
                    <a:pt x="2549333" y="3284963"/>
                    <a:pt x="2522773" y="3283279"/>
                  </a:cubicBezTo>
                  <a:cubicBezTo>
                    <a:pt x="2523703" y="3283324"/>
                    <a:pt x="2535699" y="3262815"/>
                    <a:pt x="2540765" y="3260698"/>
                  </a:cubicBezTo>
                  <a:cubicBezTo>
                    <a:pt x="2558051" y="3253482"/>
                    <a:pt x="2565463" y="3244308"/>
                    <a:pt x="2578017" y="3231197"/>
                  </a:cubicBezTo>
                  <a:cubicBezTo>
                    <a:pt x="2592211" y="3216378"/>
                    <a:pt x="2613221" y="3208502"/>
                    <a:pt x="2630543" y="3198031"/>
                  </a:cubicBezTo>
                  <a:cubicBezTo>
                    <a:pt x="2652039" y="3184988"/>
                    <a:pt x="2673533" y="3172059"/>
                    <a:pt x="2695139" y="3159175"/>
                  </a:cubicBezTo>
                  <a:cubicBezTo>
                    <a:pt x="2712537" y="3148841"/>
                    <a:pt x="2729897" y="3138711"/>
                    <a:pt x="2746623" y="3127330"/>
                  </a:cubicBezTo>
                  <a:cubicBezTo>
                    <a:pt x="2764393" y="3115288"/>
                    <a:pt x="2785887" y="3112329"/>
                    <a:pt x="2805705" y="3105227"/>
                  </a:cubicBezTo>
                  <a:cubicBezTo>
                    <a:pt x="2852345" y="3088564"/>
                    <a:pt x="2897569" y="3065915"/>
                    <a:pt x="2943017" y="3046248"/>
                  </a:cubicBezTo>
                  <a:cubicBezTo>
                    <a:pt x="2959409" y="3039169"/>
                    <a:pt x="2975167" y="3030997"/>
                    <a:pt x="2990627" y="3022051"/>
                  </a:cubicBezTo>
                  <a:cubicBezTo>
                    <a:pt x="3003143" y="3014812"/>
                    <a:pt x="3019349" y="3011830"/>
                    <a:pt x="3030897" y="3003818"/>
                  </a:cubicBezTo>
                  <a:cubicBezTo>
                    <a:pt x="3037565" y="2999174"/>
                    <a:pt x="3044307" y="2992505"/>
                    <a:pt x="3050455" y="2988043"/>
                  </a:cubicBezTo>
                  <a:cubicBezTo>
                    <a:pt x="3064499" y="2977936"/>
                    <a:pt x="3071987" y="2960682"/>
                    <a:pt x="3084541" y="2949141"/>
                  </a:cubicBezTo>
                  <a:cubicBezTo>
                    <a:pt x="3097243" y="2937373"/>
                    <a:pt x="3114753" y="2930339"/>
                    <a:pt x="3131031" y="2924990"/>
                  </a:cubicBezTo>
                  <a:cubicBezTo>
                    <a:pt x="3147199" y="2919663"/>
                    <a:pt x="3158003" y="2908077"/>
                    <a:pt x="3171079" y="2897105"/>
                  </a:cubicBezTo>
                  <a:cubicBezTo>
                    <a:pt x="3183111" y="2886953"/>
                    <a:pt x="3184341" y="2870313"/>
                    <a:pt x="3198309" y="2860958"/>
                  </a:cubicBezTo>
                  <a:cubicBezTo>
                    <a:pt x="3216489" y="2848779"/>
                    <a:pt x="3238431" y="2840812"/>
                    <a:pt x="3258175" y="2831343"/>
                  </a:cubicBezTo>
                  <a:cubicBezTo>
                    <a:pt x="3253295" y="2851807"/>
                    <a:pt x="3248377" y="2872248"/>
                    <a:pt x="3243459" y="2892712"/>
                  </a:cubicBezTo>
                  <a:cubicBezTo>
                    <a:pt x="3259293" y="2885860"/>
                    <a:pt x="3275049" y="2878986"/>
                    <a:pt x="3290845" y="2872157"/>
                  </a:cubicBezTo>
                  <a:cubicBezTo>
                    <a:pt x="3300419" y="2867980"/>
                    <a:pt x="3305477" y="2864833"/>
                    <a:pt x="3310183" y="2864369"/>
                  </a:cubicBezTo>
                  <a:lnTo>
                    <a:pt x="3327387" y="2872662"/>
                  </a:lnTo>
                  <a:lnTo>
                    <a:pt x="3328563" y="2870320"/>
                  </a:lnTo>
                  <a:cubicBezTo>
                    <a:pt x="3341437" y="2857631"/>
                    <a:pt x="3371165" y="2842672"/>
                    <a:pt x="3377421" y="2837779"/>
                  </a:cubicBezTo>
                  <a:cubicBezTo>
                    <a:pt x="3393725" y="2825051"/>
                    <a:pt x="3421825" y="2810831"/>
                    <a:pt x="3422393" y="2786839"/>
                  </a:cubicBezTo>
                  <a:cubicBezTo>
                    <a:pt x="3423151" y="2758533"/>
                    <a:pt x="3369165" y="2746070"/>
                    <a:pt x="3374641" y="2719282"/>
                  </a:cubicBezTo>
                  <a:cubicBezTo>
                    <a:pt x="3379001" y="2698405"/>
                    <a:pt x="3419361" y="2697793"/>
                    <a:pt x="3434253" y="2689858"/>
                  </a:cubicBezTo>
                  <a:cubicBezTo>
                    <a:pt x="3459635" y="2676304"/>
                    <a:pt x="3473643" y="2655560"/>
                    <a:pt x="3493359" y="2635535"/>
                  </a:cubicBezTo>
                  <a:cubicBezTo>
                    <a:pt x="3542859" y="2585154"/>
                    <a:pt x="3545177" y="2523349"/>
                    <a:pt x="3535887" y="2457017"/>
                  </a:cubicBezTo>
                  <a:cubicBezTo>
                    <a:pt x="3532581" y="2433558"/>
                    <a:pt x="3519457" y="2397582"/>
                    <a:pt x="3536561" y="2378676"/>
                  </a:cubicBezTo>
                  <a:cubicBezTo>
                    <a:pt x="3545429" y="2368823"/>
                    <a:pt x="3537995" y="2345497"/>
                    <a:pt x="3536457" y="2333754"/>
                  </a:cubicBezTo>
                  <a:cubicBezTo>
                    <a:pt x="3535593" y="2327043"/>
                    <a:pt x="3534623" y="2328854"/>
                    <a:pt x="3544313" y="2327682"/>
                  </a:cubicBezTo>
                  <a:close/>
                  <a:moveTo>
                    <a:pt x="51093" y="1767564"/>
                  </a:moveTo>
                  <a:lnTo>
                    <a:pt x="51157" y="1767683"/>
                  </a:lnTo>
                  <a:lnTo>
                    <a:pt x="51211" y="1767913"/>
                  </a:lnTo>
                  <a:close/>
                  <a:moveTo>
                    <a:pt x="46203" y="1758378"/>
                  </a:moveTo>
                  <a:cubicBezTo>
                    <a:pt x="47447" y="1758707"/>
                    <a:pt x="48681" y="1760954"/>
                    <a:pt x="49961" y="1764220"/>
                  </a:cubicBezTo>
                  <a:lnTo>
                    <a:pt x="51093" y="1767564"/>
                  </a:lnTo>
                  <a:close/>
                  <a:moveTo>
                    <a:pt x="2635227" y="1692434"/>
                  </a:moveTo>
                  <a:cubicBezTo>
                    <a:pt x="2635603" y="1693161"/>
                    <a:pt x="2642619" y="1707330"/>
                    <a:pt x="2637753" y="1697573"/>
                  </a:cubicBezTo>
                  <a:cubicBezTo>
                    <a:pt x="2635715" y="1693444"/>
                    <a:pt x="2635103" y="1692192"/>
                    <a:pt x="2635227" y="1692434"/>
                  </a:cubicBezTo>
                  <a:close/>
                  <a:moveTo>
                    <a:pt x="155261" y="1487678"/>
                  </a:moveTo>
                  <a:lnTo>
                    <a:pt x="164949" y="1487678"/>
                  </a:lnTo>
                  <a:lnTo>
                    <a:pt x="155429" y="1490724"/>
                  </a:lnTo>
                  <a:close/>
                  <a:moveTo>
                    <a:pt x="154779" y="1479002"/>
                  </a:moveTo>
                  <a:lnTo>
                    <a:pt x="155261" y="1487678"/>
                  </a:lnTo>
                  <a:lnTo>
                    <a:pt x="154455" y="1487678"/>
                  </a:lnTo>
                  <a:cubicBezTo>
                    <a:pt x="154765" y="1479420"/>
                    <a:pt x="154739" y="1477419"/>
                    <a:pt x="154779" y="1479002"/>
                  </a:cubicBezTo>
                  <a:close/>
                  <a:moveTo>
                    <a:pt x="2175859" y="654486"/>
                  </a:moveTo>
                  <a:cubicBezTo>
                    <a:pt x="2183587" y="659074"/>
                    <a:pt x="2190265" y="681993"/>
                    <a:pt x="2198809" y="733461"/>
                  </a:cubicBezTo>
                  <a:cubicBezTo>
                    <a:pt x="2207231" y="785058"/>
                    <a:pt x="2212341" y="837239"/>
                    <a:pt x="2220763" y="888690"/>
                  </a:cubicBezTo>
                  <a:cubicBezTo>
                    <a:pt x="2230429" y="947741"/>
                    <a:pt x="2246997" y="900237"/>
                    <a:pt x="2278893" y="902868"/>
                  </a:cubicBezTo>
                  <a:cubicBezTo>
                    <a:pt x="2356629" y="908861"/>
                    <a:pt x="2306509" y="1224433"/>
                    <a:pt x="2345169" y="1274568"/>
                  </a:cubicBezTo>
                  <a:cubicBezTo>
                    <a:pt x="2365467" y="1301024"/>
                    <a:pt x="2490149" y="1326311"/>
                    <a:pt x="2473303" y="1376300"/>
                  </a:cubicBezTo>
                  <a:cubicBezTo>
                    <a:pt x="2465295" y="1399540"/>
                    <a:pt x="2519559" y="1519543"/>
                    <a:pt x="2516107" y="1523197"/>
                  </a:cubicBezTo>
                  <a:cubicBezTo>
                    <a:pt x="2518179" y="1514573"/>
                    <a:pt x="2520111" y="1505949"/>
                    <a:pt x="2522183" y="1497326"/>
                  </a:cubicBezTo>
                  <a:cubicBezTo>
                    <a:pt x="2583213" y="1494987"/>
                    <a:pt x="2557117" y="1573770"/>
                    <a:pt x="2564987" y="1605196"/>
                  </a:cubicBezTo>
                  <a:cubicBezTo>
                    <a:pt x="2575619" y="1647438"/>
                    <a:pt x="2620079" y="1661762"/>
                    <a:pt x="2637753" y="1697573"/>
                  </a:cubicBezTo>
                  <a:cubicBezTo>
                    <a:pt x="2663573" y="1749754"/>
                    <a:pt x="2667715" y="1828538"/>
                    <a:pt x="2632505" y="1878088"/>
                  </a:cubicBezTo>
                  <a:cubicBezTo>
                    <a:pt x="2620631" y="1894897"/>
                    <a:pt x="2637477" y="1959503"/>
                    <a:pt x="2635129" y="1982451"/>
                  </a:cubicBezTo>
                  <a:cubicBezTo>
                    <a:pt x="2628087" y="2048810"/>
                    <a:pt x="2537509" y="2088860"/>
                    <a:pt x="2527845" y="2155219"/>
                  </a:cubicBezTo>
                  <a:cubicBezTo>
                    <a:pt x="2520387" y="2206670"/>
                    <a:pt x="2451073" y="2276829"/>
                    <a:pt x="2408269" y="2302701"/>
                  </a:cubicBezTo>
                  <a:cubicBezTo>
                    <a:pt x="2279031" y="2381192"/>
                    <a:pt x="2195771" y="2534082"/>
                    <a:pt x="2101327" y="2647653"/>
                  </a:cubicBezTo>
                  <a:cubicBezTo>
                    <a:pt x="2058385" y="2699249"/>
                    <a:pt x="1988933" y="2683610"/>
                    <a:pt x="1929561" y="2709042"/>
                  </a:cubicBezTo>
                  <a:cubicBezTo>
                    <a:pt x="1907469" y="2718543"/>
                    <a:pt x="1821309" y="2782418"/>
                    <a:pt x="1803359" y="2780664"/>
                  </a:cubicBezTo>
                  <a:cubicBezTo>
                    <a:pt x="1764697" y="2777302"/>
                    <a:pt x="1771739" y="2716936"/>
                    <a:pt x="1768149" y="2702611"/>
                  </a:cubicBezTo>
                  <a:cubicBezTo>
                    <a:pt x="1765527" y="2692087"/>
                    <a:pt x="1656031" y="2762101"/>
                    <a:pt x="1640843" y="2759470"/>
                  </a:cubicBezTo>
                  <a:cubicBezTo>
                    <a:pt x="1601491" y="2752600"/>
                    <a:pt x="1524169" y="2721174"/>
                    <a:pt x="1490479" y="2697788"/>
                  </a:cubicBezTo>
                  <a:cubicBezTo>
                    <a:pt x="1440219" y="2662708"/>
                    <a:pt x="1508429" y="2592256"/>
                    <a:pt x="1496139" y="2545921"/>
                  </a:cubicBezTo>
                  <a:cubicBezTo>
                    <a:pt x="1488269" y="2515372"/>
                    <a:pt x="1431105" y="2525312"/>
                    <a:pt x="1429863" y="2516542"/>
                  </a:cubicBezTo>
                  <a:cubicBezTo>
                    <a:pt x="1428207" y="2504994"/>
                    <a:pt x="1509947" y="2435566"/>
                    <a:pt x="1464245" y="2415248"/>
                  </a:cubicBezTo>
                  <a:cubicBezTo>
                    <a:pt x="1470595" y="2418026"/>
                    <a:pt x="1384021" y="2494909"/>
                    <a:pt x="1352265" y="2492716"/>
                  </a:cubicBezTo>
                  <a:cubicBezTo>
                    <a:pt x="1376565" y="2457344"/>
                    <a:pt x="1414675" y="2434835"/>
                    <a:pt x="1442981" y="2394201"/>
                  </a:cubicBezTo>
                  <a:cubicBezTo>
                    <a:pt x="1464935" y="2362921"/>
                    <a:pt x="1473633" y="2329157"/>
                    <a:pt x="1490065" y="2301093"/>
                  </a:cubicBezTo>
                  <a:cubicBezTo>
                    <a:pt x="1447261" y="2374760"/>
                    <a:pt x="1345499" y="2413348"/>
                    <a:pt x="1283365" y="2469476"/>
                  </a:cubicBezTo>
                  <a:cubicBezTo>
                    <a:pt x="1281431" y="2441558"/>
                    <a:pt x="1294273" y="2362921"/>
                    <a:pt x="1272457" y="2337050"/>
                  </a:cubicBezTo>
                  <a:cubicBezTo>
                    <a:pt x="1256993" y="2318486"/>
                    <a:pt x="1263619" y="2273175"/>
                    <a:pt x="1248431" y="2266452"/>
                  </a:cubicBezTo>
                  <a:cubicBezTo>
                    <a:pt x="1163101" y="2228594"/>
                    <a:pt x="1082879" y="2209739"/>
                    <a:pt x="990643" y="2214709"/>
                  </a:cubicBezTo>
                  <a:cubicBezTo>
                    <a:pt x="874107" y="2220702"/>
                    <a:pt x="757295" y="2288084"/>
                    <a:pt x="643245" y="2308255"/>
                  </a:cubicBezTo>
                  <a:cubicBezTo>
                    <a:pt x="586081" y="2318486"/>
                    <a:pt x="580281" y="2385723"/>
                    <a:pt x="517595" y="2388062"/>
                  </a:cubicBezTo>
                  <a:cubicBezTo>
                    <a:pt x="464159" y="2390254"/>
                    <a:pt x="410171" y="2381776"/>
                    <a:pt x="356599" y="2384115"/>
                  </a:cubicBezTo>
                  <a:cubicBezTo>
                    <a:pt x="270025" y="2387769"/>
                    <a:pt x="198363" y="2467430"/>
                    <a:pt x="105991" y="2477369"/>
                  </a:cubicBezTo>
                  <a:cubicBezTo>
                    <a:pt x="70643" y="2481170"/>
                    <a:pt x="-10131" y="2416564"/>
                    <a:pt x="1053" y="2379146"/>
                  </a:cubicBezTo>
                  <a:cubicBezTo>
                    <a:pt x="7819" y="2356928"/>
                    <a:pt x="46203" y="2364968"/>
                    <a:pt x="63325" y="2331496"/>
                  </a:cubicBezTo>
                  <a:cubicBezTo>
                    <a:pt x="99777" y="2260897"/>
                    <a:pt x="103229" y="2214124"/>
                    <a:pt x="88455" y="2139872"/>
                  </a:cubicBezTo>
                  <a:cubicBezTo>
                    <a:pt x="77547" y="2085790"/>
                    <a:pt x="107233" y="2038725"/>
                    <a:pt x="88455" y="1982889"/>
                  </a:cubicBezTo>
                  <a:cubicBezTo>
                    <a:pt x="80585" y="1959758"/>
                    <a:pt x="67743" y="1846845"/>
                    <a:pt x="56573" y="1790478"/>
                  </a:cubicBezTo>
                  <a:lnTo>
                    <a:pt x="51211" y="1767913"/>
                  </a:lnTo>
                  <a:lnTo>
                    <a:pt x="54005" y="1776174"/>
                  </a:lnTo>
                  <a:cubicBezTo>
                    <a:pt x="56871" y="1784980"/>
                    <a:pt x="60149" y="1794262"/>
                    <a:pt x="64291" y="1796820"/>
                  </a:cubicBezTo>
                  <a:cubicBezTo>
                    <a:pt x="75889" y="1803982"/>
                    <a:pt x="71057" y="1763056"/>
                    <a:pt x="70919" y="1763640"/>
                  </a:cubicBezTo>
                  <a:cubicBezTo>
                    <a:pt x="74095" y="1748146"/>
                    <a:pt x="96601" y="1832338"/>
                    <a:pt x="113309" y="1812313"/>
                  </a:cubicBezTo>
                  <a:cubicBezTo>
                    <a:pt x="159563" y="1756624"/>
                    <a:pt x="49931" y="1680472"/>
                    <a:pt x="118279" y="1609581"/>
                  </a:cubicBezTo>
                  <a:cubicBezTo>
                    <a:pt x="137609" y="1589502"/>
                    <a:pt x="125965" y="1511229"/>
                    <a:pt x="151521" y="1491975"/>
                  </a:cubicBezTo>
                  <a:lnTo>
                    <a:pt x="155429" y="1490724"/>
                  </a:lnTo>
                  <a:lnTo>
                    <a:pt x="155491" y="1491826"/>
                  </a:lnTo>
                  <a:cubicBezTo>
                    <a:pt x="156629" y="1503976"/>
                    <a:pt x="159633" y="1519762"/>
                    <a:pt x="167711" y="1517789"/>
                  </a:cubicBezTo>
                  <a:cubicBezTo>
                    <a:pt x="209271" y="1507265"/>
                    <a:pt x="286455" y="1425266"/>
                    <a:pt x="324565" y="1397786"/>
                  </a:cubicBezTo>
                  <a:cubicBezTo>
                    <a:pt x="360879" y="1371769"/>
                    <a:pt x="401059" y="1392524"/>
                    <a:pt x="443587" y="1371623"/>
                  </a:cubicBezTo>
                  <a:cubicBezTo>
                    <a:pt x="457947" y="1364607"/>
                    <a:pt x="511657" y="1333766"/>
                    <a:pt x="527537" y="1334935"/>
                  </a:cubicBezTo>
                  <a:cubicBezTo>
                    <a:pt x="645177" y="1343266"/>
                    <a:pt x="648353" y="1289770"/>
                    <a:pt x="711729" y="1230572"/>
                  </a:cubicBezTo>
                  <a:cubicBezTo>
                    <a:pt x="719185" y="1223556"/>
                    <a:pt x="811007" y="1057950"/>
                    <a:pt x="816667" y="1069205"/>
                  </a:cubicBezTo>
                  <a:cubicBezTo>
                    <a:pt x="826471" y="1094346"/>
                    <a:pt x="835999" y="1119194"/>
                    <a:pt x="847183" y="1143750"/>
                  </a:cubicBezTo>
                  <a:cubicBezTo>
                    <a:pt x="850635" y="1129718"/>
                    <a:pt x="853949" y="1115540"/>
                    <a:pt x="857261" y="1101362"/>
                  </a:cubicBezTo>
                  <a:cubicBezTo>
                    <a:pt x="875765" y="1139218"/>
                    <a:pt x="819843" y="1034417"/>
                    <a:pt x="887915" y="1053711"/>
                  </a:cubicBezTo>
                  <a:cubicBezTo>
                    <a:pt x="933479" y="1066574"/>
                    <a:pt x="907245" y="1000799"/>
                    <a:pt x="945493" y="980336"/>
                  </a:cubicBezTo>
                  <a:cubicBezTo>
                    <a:pt x="994371" y="954172"/>
                    <a:pt x="1178013" y="765033"/>
                    <a:pt x="1182845" y="954318"/>
                  </a:cubicBezTo>
                  <a:cubicBezTo>
                    <a:pt x="1182845" y="934732"/>
                    <a:pt x="1293997" y="958557"/>
                    <a:pt x="1286127" y="935171"/>
                  </a:cubicBezTo>
                  <a:cubicBezTo>
                    <a:pt x="1267485" y="879189"/>
                    <a:pt x="1334453" y="796459"/>
                    <a:pt x="1387335" y="761379"/>
                  </a:cubicBezTo>
                  <a:cubicBezTo>
                    <a:pt x="1442291" y="725130"/>
                    <a:pt x="1558551" y="765180"/>
                    <a:pt x="1461207" y="686396"/>
                  </a:cubicBezTo>
                  <a:cubicBezTo>
                    <a:pt x="1447813" y="675580"/>
                    <a:pt x="1492411" y="660086"/>
                    <a:pt x="1510085" y="677918"/>
                  </a:cubicBezTo>
                  <a:cubicBezTo>
                    <a:pt x="1530659" y="698235"/>
                    <a:pt x="1554545" y="713729"/>
                    <a:pt x="1581885" y="724399"/>
                  </a:cubicBezTo>
                  <a:cubicBezTo>
                    <a:pt x="1588927" y="727761"/>
                    <a:pt x="1667077" y="756556"/>
                    <a:pt x="1673291" y="755240"/>
                  </a:cubicBezTo>
                  <a:cubicBezTo>
                    <a:pt x="1713609" y="746032"/>
                    <a:pt x="1745091" y="705398"/>
                    <a:pt x="1780301" y="751586"/>
                  </a:cubicBezTo>
                  <a:cubicBezTo>
                    <a:pt x="1800735" y="778627"/>
                    <a:pt x="1709329" y="826862"/>
                    <a:pt x="1709329" y="861941"/>
                  </a:cubicBezTo>
                  <a:cubicBezTo>
                    <a:pt x="1709329" y="933417"/>
                    <a:pt x="1644433" y="929763"/>
                    <a:pt x="1706291" y="1000361"/>
                  </a:cubicBezTo>
                  <a:cubicBezTo>
                    <a:pt x="1725345" y="1022140"/>
                    <a:pt x="1805983" y="1073590"/>
                    <a:pt x="1832493" y="1086745"/>
                  </a:cubicBezTo>
                  <a:cubicBezTo>
                    <a:pt x="1885929" y="1113347"/>
                    <a:pt x="1911887" y="1188038"/>
                    <a:pt x="1984929" y="1152666"/>
                  </a:cubicBezTo>
                  <a:cubicBezTo>
                    <a:pt x="2062941" y="1114955"/>
                    <a:pt x="2069017" y="950372"/>
                    <a:pt x="2075921" y="878897"/>
                  </a:cubicBezTo>
                  <a:cubicBezTo>
                    <a:pt x="2079235" y="844109"/>
                    <a:pt x="2096495" y="764010"/>
                    <a:pt x="2114997" y="736969"/>
                  </a:cubicBezTo>
                  <a:cubicBezTo>
                    <a:pt x="2147185" y="690105"/>
                    <a:pt x="2162979" y="646838"/>
                    <a:pt x="2175859" y="654486"/>
                  </a:cubicBezTo>
                  <a:close/>
                  <a:moveTo>
                    <a:pt x="2676829" y="280931"/>
                  </a:moveTo>
                  <a:cubicBezTo>
                    <a:pt x="2665643" y="276546"/>
                    <a:pt x="2711761" y="294525"/>
                    <a:pt x="2676829" y="280931"/>
                  </a:cubicBezTo>
                  <a:close/>
                  <a:moveTo>
                    <a:pt x="2744899" y="27918"/>
                  </a:moveTo>
                  <a:cubicBezTo>
                    <a:pt x="2787979" y="47504"/>
                    <a:pt x="2972311" y="139150"/>
                    <a:pt x="2897059" y="205802"/>
                  </a:cubicBezTo>
                  <a:cubicBezTo>
                    <a:pt x="2887533" y="196009"/>
                    <a:pt x="2883251" y="183585"/>
                    <a:pt x="2884357" y="168530"/>
                  </a:cubicBezTo>
                  <a:cubicBezTo>
                    <a:pt x="2886703" y="246144"/>
                    <a:pt x="2735925" y="303879"/>
                    <a:pt x="2676829" y="280931"/>
                  </a:cubicBezTo>
                  <a:cubicBezTo>
                    <a:pt x="2665643" y="276546"/>
                    <a:pt x="2600473" y="253891"/>
                    <a:pt x="2605029" y="241028"/>
                  </a:cubicBezTo>
                  <a:cubicBezTo>
                    <a:pt x="2692155" y="233135"/>
                    <a:pt x="2737719" y="231527"/>
                    <a:pt x="2813385" y="198494"/>
                  </a:cubicBezTo>
                  <a:cubicBezTo>
                    <a:pt x="2826365" y="192793"/>
                    <a:pt x="2832301" y="85946"/>
                    <a:pt x="2879661" y="154498"/>
                  </a:cubicBezTo>
                  <a:cubicBezTo>
                    <a:pt x="2854531" y="87846"/>
                    <a:pt x="2770305" y="88284"/>
                    <a:pt x="2744899" y="27918"/>
                  </a:cubicBezTo>
                  <a:close/>
                  <a:moveTo>
                    <a:pt x="2107541" y="0"/>
                  </a:moveTo>
                  <a:cubicBezTo>
                    <a:pt x="2148687" y="4970"/>
                    <a:pt x="2364501" y="75129"/>
                    <a:pt x="2372923" y="113279"/>
                  </a:cubicBezTo>
                  <a:cubicBezTo>
                    <a:pt x="2407855" y="103632"/>
                    <a:pt x="2469161" y="184462"/>
                    <a:pt x="2451211" y="216472"/>
                  </a:cubicBezTo>
                  <a:cubicBezTo>
                    <a:pt x="2507961" y="210772"/>
                    <a:pt x="2595225" y="276692"/>
                    <a:pt x="2580175" y="337059"/>
                  </a:cubicBezTo>
                  <a:cubicBezTo>
                    <a:pt x="2560153" y="339982"/>
                    <a:pt x="2539581" y="336621"/>
                    <a:pt x="2519973" y="339982"/>
                  </a:cubicBezTo>
                  <a:cubicBezTo>
                    <a:pt x="2527567" y="361323"/>
                    <a:pt x="2605167" y="481471"/>
                    <a:pt x="2613451" y="483517"/>
                  </a:cubicBezTo>
                  <a:cubicBezTo>
                    <a:pt x="2638857" y="480594"/>
                    <a:pt x="2663711" y="493164"/>
                    <a:pt x="2650455" y="524590"/>
                  </a:cubicBezTo>
                  <a:cubicBezTo>
                    <a:pt x="2688841" y="525175"/>
                    <a:pt x="2787013" y="640208"/>
                    <a:pt x="2705825" y="640208"/>
                  </a:cubicBezTo>
                  <a:cubicBezTo>
                    <a:pt x="2632229" y="640208"/>
                    <a:pt x="2503819" y="576771"/>
                    <a:pt x="2468747" y="522105"/>
                  </a:cubicBezTo>
                  <a:cubicBezTo>
                    <a:pt x="2402885" y="439668"/>
                    <a:pt x="2361877" y="379447"/>
                    <a:pt x="2253625" y="455015"/>
                  </a:cubicBezTo>
                  <a:cubicBezTo>
                    <a:pt x="2298775" y="545492"/>
                    <a:pt x="2126871" y="541107"/>
                    <a:pt x="2078269" y="510850"/>
                  </a:cubicBezTo>
                  <a:cubicBezTo>
                    <a:pt x="2089729" y="463493"/>
                    <a:pt x="2112373" y="359276"/>
                    <a:pt x="2072331" y="324781"/>
                  </a:cubicBezTo>
                  <a:cubicBezTo>
                    <a:pt x="2126733" y="245705"/>
                    <a:pt x="2101603" y="94423"/>
                    <a:pt x="2107541" y="0"/>
                  </a:cubicBezTo>
                  <a:close/>
                </a:path>
              </a:pathLst>
            </a:custGeom>
            <a:solidFill>
              <a:schemeClr val="accent3"/>
            </a:solidFill>
            <a:ln w="12700" cap="flat">
              <a:noFill/>
              <a:miter lim="400000"/>
            </a:ln>
            <a:effectLst/>
          </p:spPr>
          <p:txBody>
            <a:bodyPr wrap="square" lIns="0" tIns="0" rIns="0" bIns="0" numCol="1" anchor="ctr">
              <a:noAutofit/>
            </a:bodyPr>
            <a:lstStyle/>
            <a:p>
              <a:endParaRPr sz="2532" dirty="0"/>
            </a:p>
          </p:txBody>
        </p:sp>
        <p:sp>
          <p:nvSpPr>
            <p:cNvPr id="29" name="Shape 3364">
              <a:extLst>
                <a:ext uri="{FF2B5EF4-FFF2-40B4-BE49-F238E27FC236}">
                  <a16:creationId xmlns:a16="http://schemas.microsoft.com/office/drawing/2014/main" id="{4AF1B8F7-64EA-BF4D-B687-2CEBA5D50C44}"/>
                </a:ext>
              </a:extLst>
            </p:cNvPr>
            <p:cNvSpPr/>
            <p:nvPr/>
          </p:nvSpPr>
          <p:spPr>
            <a:xfrm>
              <a:off x="1018716" y="1224052"/>
              <a:ext cx="4483167" cy="2666219"/>
            </a:xfrm>
            <a:custGeom>
              <a:avLst/>
              <a:gdLst/>
              <a:ahLst/>
              <a:cxnLst>
                <a:cxn ang="0">
                  <a:pos x="wd2" y="hd2"/>
                </a:cxn>
                <a:cxn ang="5400000">
                  <a:pos x="wd2" y="hd2"/>
                </a:cxn>
                <a:cxn ang="10800000">
                  <a:pos x="wd2" y="hd2"/>
                </a:cxn>
                <a:cxn ang="16200000">
                  <a:pos x="wd2" y="hd2"/>
                </a:cxn>
              </a:cxnLst>
              <a:rect l="0" t="0" r="r" b="b"/>
              <a:pathLst>
                <a:path w="21446" h="21465" extrusionOk="0">
                  <a:moveTo>
                    <a:pt x="13469" y="3580"/>
                  </a:moveTo>
                  <a:cubicBezTo>
                    <a:pt x="13690" y="3383"/>
                    <a:pt x="13241" y="3198"/>
                    <a:pt x="13219" y="3654"/>
                  </a:cubicBezTo>
                  <a:cubicBezTo>
                    <a:pt x="13301" y="3647"/>
                    <a:pt x="13395" y="3646"/>
                    <a:pt x="13469" y="3580"/>
                  </a:cubicBezTo>
                  <a:cubicBezTo>
                    <a:pt x="13488" y="3563"/>
                    <a:pt x="13429" y="3616"/>
                    <a:pt x="13469" y="3580"/>
                  </a:cubicBezTo>
                  <a:close/>
                  <a:moveTo>
                    <a:pt x="11812" y="960"/>
                  </a:moveTo>
                  <a:cubicBezTo>
                    <a:pt x="11873" y="975"/>
                    <a:pt x="12398" y="1247"/>
                    <a:pt x="12369" y="928"/>
                  </a:cubicBezTo>
                  <a:cubicBezTo>
                    <a:pt x="12352" y="748"/>
                    <a:pt x="11916" y="805"/>
                    <a:pt x="11875" y="809"/>
                  </a:cubicBezTo>
                  <a:cubicBezTo>
                    <a:pt x="11884" y="836"/>
                    <a:pt x="11971" y="855"/>
                    <a:pt x="11950" y="900"/>
                  </a:cubicBezTo>
                  <a:cubicBezTo>
                    <a:pt x="11906" y="934"/>
                    <a:pt x="11860" y="954"/>
                    <a:pt x="11812" y="960"/>
                  </a:cubicBezTo>
                  <a:cubicBezTo>
                    <a:pt x="11855" y="970"/>
                    <a:pt x="11846" y="935"/>
                    <a:pt x="11812" y="960"/>
                  </a:cubicBezTo>
                  <a:close/>
                  <a:moveTo>
                    <a:pt x="11540" y="1517"/>
                  </a:moveTo>
                  <a:cubicBezTo>
                    <a:pt x="11523" y="1533"/>
                    <a:pt x="11515" y="1556"/>
                    <a:pt x="11513" y="1586"/>
                  </a:cubicBezTo>
                  <a:cubicBezTo>
                    <a:pt x="11538" y="1636"/>
                    <a:pt x="11761" y="1589"/>
                    <a:pt x="11799" y="1596"/>
                  </a:cubicBezTo>
                  <a:cubicBezTo>
                    <a:pt x="11765" y="1635"/>
                    <a:pt x="11679" y="1642"/>
                    <a:pt x="11690" y="1736"/>
                  </a:cubicBezTo>
                  <a:cubicBezTo>
                    <a:pt x="11831" y="1761"/>
                    <a:pt x="11923" y="1736"/>
                    <a:pt x="12042" y="1625"/>
                  </a:cubicBezTo>
                  <a:cubicBezTo>
                    <a:pt x="12061" y="1607"/>
                    <a:pt x="12223" y="1391"/>
                    <a:pt x="12222" y="1391"/>
                  </a:cubicBezTo>
                  <a:cubicBezTo>
                    <a:pt x="12126" y="1354"/>
                    <a:pt x="11952" y="1272"/>
                    <a:pt x="11858" y="1369"/>
                  </a:cubicBezTo>
                  <a:cubicBezTo>
                    <a:pt x="11884" y="1388"/>
                    <a:pt x="11887" y="1414"/>
                    <a:pt x="11867" y="1446"/>
                  </a:cubicBezTo>
                  <a:cubicBezTo>
                    <a:pt x="11799" y="1500"/>
                    <a:pt x="11752" y="1289"/>
                    <a:pt x="11704" y="1540"/>
                  </a:cubicBezTo>
                  <a:cubicBezTo>
                    <a:pt x="11678" y="1531"/>
                    <a:pt x="11511" y="1089"/>
                    <a:pt x="11476" y="1479"/>
                  </a:cubicBezTo>
                  <a:cubicBezTo>
                    <a:pt x="11501" y="1477"/>
                    <a:pt x="11546" y="1464"/>
                    <a:pt x="11540" y="1517"/>
                  </a:cubicBezTo>
                  <a:cubicBezTo>
                    <a:pt x="11536" y="1546"/>
                    <a:pt x="11546" y="1464"/>
                    <a:pt x="11540" y="1517"/>
                  </a:cubicBezTo>
                  <a:close/>
                  <a:moveTo>
                    <a:pt x="12343" y="1561"/>
                  </a:moveTo>
                  <a:cubicBezTo>
                    <a:pt x="12265" y="1570"/>
                    <a:pt x="12133" y="1594"/>
                    <a:pt x="12080" y="1710"/>
                  </a:cubicBezTo>
                  <a:cubicBezTo>
                    <a:pt x="12161" y="1774"/>
                    <a:pt x="12265" y="1833"/>
                    <a:pt x="12355" y="1780"/>
                  </a:cubicBezTo>
                  <a:cubicBezTo>
                    <a:pt x="12461" y="1718"/>
                    <a:pt x="12469" y="1547"/>
                    <a:pt x="12343" y="1561"/>
                  </a:cubicBezTo>
                  <a:cubicBezTo>
                    <a:pt x="12307" y="1565"/>
                    <a:pt x="12374" y="1558"/>
                    <a:pt x="12343" y="1561"/>
                  </a:cubicBezTo>
                  <a:close/>
                  <a:moveTo>
                    <a:pt x="12410" y="1343"/>
                  </a:moveTo>
                  <a:cubicBezTo>
                    <a:pt x="12467" y="1514"/>
                    <a:pt x="12652" y="1308"/>
                    <a:pt x="12689" y="1408"/>
                  </a:cubicBezTo>
                  <a:cubicBezTo>
                    <a:pt x="12756" y="1588"/>
                    <a:pt x="12564" y="1588"/>
                    <a:pt x="12560" y="1740"/>
                  </a:cubicBezTo>
                  <a:cubicBezTo>
                    <a:pt x="12559" y="1806"/>
                    <a:pt x="12970" y="1815"/>
                    <a:pt x="12882" y="1823"/>
                  </a:cubicBezTo>
                  <a:cubicBezTo>
                    <a:pt x="13030" y="1809"/>
                    <a:pt x="13368" y="1722"/>
                    <a:pt x="13506" y="1791"/>
                  </a:cubicBezTo>
                  <a:cubicBezTo>
                    <a:pt x="13589" y="1831"/>
                    <a:pt x="13984" y="1801"/>
                    <a:pt x="13919" y="1685"/>
                  </a:cubicBezTo>
                  <a:cubicBezTo>
                    <a:pt x="13920" y="1684"/>
                    <a:pt x="14003" y="1641"/>
                    <a:pt x="13980" y="1596"/>
                  </a:cubicBezTo>
                  <a:cubicBezTo>
                    <a:pt x="13771" y="1178"/>
                    <a:pt x="13157" y="1950"/>
                    <a:pt x="12958" y="1442"/>
                  </a:cubicBezTo>
                  <a:cubicBezTo>
                    <a:pt x="12992" y="1431"/>
                    <a:pt x="13058" y="1449"/>
                    <a:pt x="13081" y="1404"/>
                  </a:cubicBezTo>
                  <a:cubicBezTo>
                    <a:pt x="12885" y="1396"/>
                    <a:pt x="12527" y="1042"/>
                    <a:pt x="12348" y="1306"/>
                  </a:cubicBezTo>
                  <a:cubicBezTo>
                    <a:pt x="12378" y="1305"/>
                    <a:pt x="12395" y="1296"/>
                    <a:pt x="12410" y="1343"/>
                  </a:cubicBezTo>
                  <a:cubicBezTo>
                    <a:pt x="12442" y="1437"/>
                    <a:pt x="12395" y="1296"/>
                    <a:pt x="12410" y="1343"/>
                  </a:cubicBezTo>
                  <a:close/>
                  <a:moveTo>
                    <a:pt x="12979" y="817"/>
                  </a:moveTo>
                  <a:cubicBezTo>
                    <a:pt x="13039" y="880"/>
                    <a:pt x="13140" y="853"/>
                    <a:pt x="13207" y="852"/>
                  </a:cubicBezTo>
                  <a:cubicBezTo>
                    <a:pt x="13084" y="883"/>
                    <a:pt x="12938" y="1062"/>
                    <a:pt x="13163" y="1076"/>
                  </a:cubicBezTo>
                  <a:cubicBezTo>
                    <a:pt x="13377" y="1089"/>
                    <a:pt x="13572" y="1002"/>
                    <a:pt x="13782" y="958"/>
                  </a:cubicBezTo>
                  <a:cubicBezTo>
                    <a:pt x="13737" y="967"/>
                    <a:pt x="13584" y="986"/>
                    <a:pt x="13559" y="1099"/>
                  </a:cubicBezTo>
                  <a:cubicBezTo>
                    <a:pt x="13580" y="1003"/>
                    <a:pt x="13857" y="1306"/>
                    <a:pt x="13649" y="1256"/>
                  </a:cubicBezTo>
                  <a:cubicBezTo>
                    <a:pt x="13603" y="1244"/>
                    <a:pt x="13628" y="1137"/>
                    <a:pt x="13533" y="1140"/>
                  </a:cubicBezTo>
                  <a:cubicBezTo>
                    <a:pt x="13468" y="1141"/>
                    <a:pt x="13398" y="1300"/>
                    <a:pt x="13427" y="1300"/>
                  </a:cubicBezTo>
                  <a:cubicBezTo>
                    <a:pt x="13372" y="1300"/>
                    <a:pt x="13151" y="1319"/>
                    <a:pt x="13130" y="1438"/>
                  </a:cubicBezTo>
                  <a:cubicBezTo>
                    <a:pt x="13122" y="1478"/>
                    <a:pt x="13969" y="1488"/>
                    <a:pt x="13968" y="1499"/>
                  </a:cubicBezTo>
                  <a:cubicBezTo>
                    <a:pt x="13938" y="1648"/>
                    <a:pt x="14311" y="1463"/>
                    <a:pt x="14398" y="1368"/>
                  </a:cubicBezTo>
                  <a:cubicBezTo>
                    <a:pt x="14357" y="1353"/>
                    <a:pt x="14292" y="1384"/>
                    <a:pt x="14260" y="1341"/>
                  </a:cubicBezTo>
                  <a:cubicBezTo>
                    <a:pt x="14328" y="1202"/>
                    <a:pt x="14429" y="1318"/>
                    <a:pt x="14487" y="1150"/>
                  </a:cubicBezTo>
                  <a:cubicBezTo>
                    <a:pt x="14506" y="1095"/>
                    <a:pt x="14889" y="1042"/>
                    <a:pt x="14959" y="976"/>
                  </a:cubicBezTo>
                  <a:cubicBezTo>
                    <a:pt x="14946" y="967"/>
                    <a:pt x="14932" y="942"/>
                    <a:pt x="14913" y="938"/>
                  </a:cubicBezTo>
                  <a:cubicBezTo>
                    <a:pt x="15062" y="776"/>
                    <a:pt x="15306" y="784"/>
                    <a:pt x="15473" y="712"/>
                  </a:cubicBezTo>
                  <a:cubicBezTo>
                    <a:pt x="15689" y="619"/>
                    <a:pt x="15909" y="518"/>
                    <a:pt x="16130" y="463"/>
                  </a:cubicBezTo>
                  <a:cubicBezTo>
                    <a:pt x="16193" y="447"/>
                    <a:pt x="16764" y="265"/>
                    <a:pt x="16765" y="236"/>
                  </a:cubicBezTo>
                  <a:cubicBezTo>
                    <a:pt x="16780" y="-66"/>
                    <a:pt x="13963" y="274"/>
                    <a:pt x="13714" y="383"/>
                  </a:cubicBezTo>
                  <a:cubicBezTo>
                    <a:pt x="13768" y="359"/>
                    <a:pt x="13968" y="567"/>
                    <a:pt x="14046" y="575"/>
                  </a:cubicBezTo>
                  <a:cubicBezTo>
                    <a:pt x="14043" y="577"/>
                    <a:pt x="14036" y="582"/>
                    <a:pt x="14032" y="585"/>
                  </a:cubicBezTo>
                  <a:cubicBezTo>
                    <a:pt x="14084" y="583"/>
                    <a:pt x="14144" y="588"/>
                    <a:pt x="14191" y="615"/>
                  </a:cubicBezTo>
                  <a:cubicBezTo>
                    <a:pt x="14055" y="618"/>
                    <a:pt x="13967" y="761"/>
                    <a:pt x="13851" y="771"/>
                  </a:cubicBezTo>
                  <a:cubicBezTo>
                    <a:pt x="13991" y="759"/>
                    <a:pt x="13756" y="604"/>
                    <a:pt x="13742" y="599"/>
                  </a:cubicBezTo>
                  <a:cubicBezTo>
                    <a:pt x="13560" y="535"/>
                    <a:pt x="13514" y="377"/>
                    <a:pt x="13306" y="485"/>
                  </a:cubicBezTo>
                  <a:cubicBezTo>
                    <a:pt x="13258" y="510"/>
                    <a:pt x="12851" y="682"/>
                    <a:pt x="12979" y="817"/>
                  </a:cubicBezTo>
                  <a:cubicBezTo>
                    <a:pt x="13039" y="880"/>
                    <a:pt x="12960" y="797"/>
                    <a:pt x="12979" y="817"/>
                  </a:cubicBezTo>
                  <a:close/>
                  <a:moveTo>
                    <a:pt x="9956" y="1618"/>
                  </a:moveTo>
                  <a:cubicBezTo>
                    <a:pt x="9927" y="1633"/>
                    <a:pt x="9879" y="1633"/>
                    <a:pt x="9868" y="1692"/>
                  </a:cubicBezTo>
                  <a:cubicBezTo>
                    <a:pt x="10060" y="1776"/>
                    <a:pt x="10254" y="1701"/>
                    <a:pt x="10449" y="1719"/>
                  </a:cubicBezTo>
                  <a:cubicBezTo>
                    <a:pt x="10414" y="1846"/>
                    <a:pt x="10163" y="1702"/>
                    <a:pt x="10102" y="1839"/>
                  </a:cubicBezTo>
                  <a:cubicBezTo>
                    <a:pt x="10212" y="2004"/>
                    <a:pt x="11297" y="1629"/>
                    <a:pt x="11264" y="1523"/>
                  </a:cubicBezTo>
                  <a:cubicBezTo>
                    <a:pt x="11241" y="1448"/>
                    <a:pt x="11154" y="1519"/>
                    <a:pt x="11121" y="1520"/>
                  </a:cubicBezTo>
                  <a:cubicBezTo>
                    <a:pt x="11011" y="1524"/>
                    <a:pt x="11109" y="1406"/>
                    <a:pt x="11112" y="1336"/>
                  </a:cubicBezTo>
                  <a:cubicBezTo>
                    <a:pt x="11026" y="1349"/>
                    <a:pt x="10944" y="1421"/>
                    <a:pt x="10859" y="1426"/>
                  </a:cubicBezTo>
                  <a:cubicBezTo>
                    <a:pt x="10881" y="1445"/>
                    <a:pt x="10896" y="1473"/>
                    <a:pt x="10905" y="1509"/>
                  </a:cubicBezTo>
                  <a:cubicBezTo>
                    <a:pt x="10875" y="1530"/>
                    <a:pt x="10842" y="1541"/>
                    <a:pt x="10809" y="1541"/>
                  </a:cubicBezTo>
                  <a:cubicBezTo>
                    <a:pt x="10841" y="1552"/>
                    <a:pt x="10868" y="1578"/>
                    <a:pt x="10889" y="1621"/>
                  </a:cubicBezTo>
                  <a:cubicBezTo>
                    <a:pt x="10849" y="1635"/>
                    <a:pt x="10644" y="1653"/>
                    <a:pt x="10590" y="1617"/>
                  </a:cubicBezTo>
                  <a:cubicBezTo>
                    <a:pt x="10607" y="1602"/>
                    <a:pt x="10622" y="1580"/>
                    <a:pt x="10634" y="1552"/>
                  </a:cubicBezTo>
                  <a:cubicBezTo>
                    <a:pt x="10580" y="1475"/>
                    <a:pt x="10519" y="1438"/>
                    <a:pt x="10450" y="1441"/>
                  </a:cubicBezTo>
                  <a:cubicBezTo>
                    <a:pt x="10531" y="1424"/>
                    <a:pt x="10345" y="1416"/>
                    <a:pt x="10317" y="1424"/>
                  </a:cubicBezTo>
                  <a:cubicBezTo>
                    <a:pt x="10190" y="1463"/>
                    <a:pt x="10078" y="1555"/>
                    <a:pt x="9956" y="1618"/>
                  </a:cubicBezTo>
                  <a:cubicBezTo>
                    <a:pt x="9927" y="1633"/>
                    <a:pt x="9966" y="1613"/>
                    <a:pt x="9956" y="1618"/>
                  </a:cubicBezTo>
                  <a:close/>
                  <a:moveTo>
                    <a:pt x="9929" y="1543"/>
                  </a:moveTo>
                  <a:cubicBezTo>
                    <a:pt x="9974" y="1525"/>
                    <a:pt x="10014" y="1494"/>
                    <a:pt x="10050" y="1451"/>
                  </a:cubicBezTo>
                  <a:cubicBezTo>
                    <a:pt x="10045" y="1424"/>
                    <a:pt x="9794" y="1559"/>
                    <a:pt x="9801" y="1595"/>
                  </a:cubicBezTo>
                  <a:cubicBezTo>
                    <a:pt x="9845" y="1591"/>
                    <a:pt x="9888" y="1574"/>
                    <a:pt x="9929" y="1543"/>
                  </a:cubicBezTo>
                  <a:cubicBezTo>
                    <a:pt x="9998" y="1504"/>
                    <a:pt x="9860" y="1583"/>
                    <a:pt x="9929" y="1543"/>
                  </a:cubicBezTo>
                  <a:close/>
                  <a:moveTo>
                    <a:pt x="8458" y="2722"/>
                  </a:moveTo>
                  <a:cubicBezTo>
                    <a:pt x="8713" y="2649"/>
                    <a:pt x="8960" y="2539"/>
                    <a:pt x="9190" y="2343"/>
                  </a:cubicBezTo>
                  <a:cubicBezTo>
                    <a:pt x="9189" y="2344"/>
                    <a:pt x="9188" y="2345"/>
                    <a:pt x="9187" y="2346"/>
                  </a:cubicBezTo>
                  <a:cubicBezTo>
                    <a:pt x="9193" y="2361"/>
                    <a:pt x="9203" y="2377"/>
                    <a:pt x="9208" y="2394"/>
                  </a:cubicBezTo>
                  <a:cubicBezTo>
                    <a:pt x="9114" y="2398"/>
                    <a:pt x="9036" y="2443"/>
                    <a:pt x="8963" y="2542"/>
                  </a:cubicBezTo>
                  <a:cubicBezTo>
                    <a:pt x="9074" y="2554"/>
                    <a:pt x="9184" y="2585"/>
                    <a:pt x="9297" y="2599"/>
                  </a:cubicBezTo>
                  <a:cubicBezTo>
                    <a:pt x="9255" y="2594"/>
                    <a:pt x="8938" y="2715"/>
                    <a:pt x="8936" y="2706"/>
                  </a:cubicBezTo>
                  <a:cubicBezTo>
                    <a:pt x="8936" y="2741"/>
                    <a:pt x="8942" y="2774"/>
                    <a:pt x="8956" y="2805"/>
                  </a:cubicBezTo>
                  <a:cubicBezTo>
                    <a:pt x="9103" y="2745"/>
                    <a:pt x="9448" y="2691"/>
                    <a:pt x="9582" y="2849"/>
                  </a:cubicBezTo>
                  <a:cubicBezTo>
                    <a:pt x="9551" y="2913"/>
                    <a:pt x="8856" y="2882"/>
                    <a:pt x="8862" y="2949"/>
                  </a:cubicBezTo>
                  <a:cubicBezTo>
                    <a:pt x="8874" y="3177"/>
                    <a:pt x="9180" y="3102"/>
                    <a:pt x="9149" y="3199"/>
                  </a:cubicBezTo>
                  <a:cubicBezTo>
                    <a:pt x="9065" y="3472"/>
                    <a:pt x="9738" y="3231"/>
                    <a:pt x="9834" y="3203"/>
                  </a:cubicBezTo>
                  <a:cubicBezTo>
                    <a:pt x="9865" y="3194"/>
                    <a:pt x="10026" y="3043"/>
                    <a:pt x="10058" y="3095"/>
                  </a:cubicBezTo>
                  <a:cubicBezTo>
                    <a:pt x="10131" y="3210"/>
                    <a:pt x="10234" y="3208"/>
                    <a:pt x="10328" y="3224"/>
                  </a:cubicBezTo>
                  <a:cubicBezTo>
                    <a:pt x="10400" y="3254"/>
                    <a:pt x="10469" y="3241"/>
                    <a:pt x="10535" y="3183"/>
                  </a:cubicBezTo>
                  <a:cubicBezTo>
                    <a:pt x="10533" y="3091"/>
                    <a:pt x="10553" y="3026"/>
                    <a:pt x="10596" y="2990"/>
                  </a:cubicBezTo>
                  <a:cubicBezTo>
                    <a:pt x="10666" y="2990"/>
                    <a:pt x="10750" y="3100"/>
                    <a:pt x="10786" y="2926"/>
                  </a:cubicBezTo>
                  <a:cubicBezTo>
                    <a:pt x="10764" y="2916"/>
                    <a:pt x="10516" y="2683"/>
                    <a:pt x="10523" y="2679"/>
                  </a:cubicBezTo>
                  <a:cubicBezTo>
                    <a:pt x="10641" y="2630"/>
                    <a:pt x="10784" y="2190"/>
                    <a:pt x="10609" y="2151"/>
                  </a:cubicBezTo>
                  <a:cubicBezTo>
                    <a:pt x="10498" y="2126"/>
                    <a:pt x="10454" y="2148"/>
                    <a:pt x="10396" y="2332"/>
                  </a:cubicBezTo>
                  <a:cubicBezTo>
                    <a:pt x="10338" y="2519"/>
                    <a:pt x="10278" y="2435"/>
                    <a:pt x="10222" y="2522"/>
                  </a:cubicBezTo>
                  <a:cubicBezTo>
                    <a:pt x="10476" y="2095"/>
                    <a:pt x="10069" y="2345"/>
                    <a:pt x="10009" y="2333"/>
                  </a:cubicBezTo>
                  <a:cubicBezTo>
                    <a:pt x="10021" y="2307"/>
                    <a:pt x="10032" y="2281"/>
                    <a:pt x="10044" y="2255"/>
                  </a:cubicBezTo>
                  <a:cubicBezTo>
                    <a:pt x="10057" y="2163"/>
                    <a:pt x="9691" y="2285"/>
                    <a:pt x="9691" y="2285"/>
                  </a:cubicBezTo>
                  <a:cubicBezTo>
                    <a:pt x="9712" y="2219"/>
                    <a:pt x="9831" y="2217"/>
                    <a:pt x="9823" y="2128"/>
                  </a:cubicBezTo>
                  <a:cubicBezTo>
                    <a:pt x="9715" y="2115"/>
                    <a:pt x="9720" y="1894"/>
                    <a:pt x="9581" y="1939"/>
                  </a:cubicBezTo>
                  <a:cubicBezTo>
                    <a:pt x="9442" y="1983"/>
                    <a:pt x="9346" y="1886"/>
                    <a:pt x="9211" y="1897"/>
                  </a:cubicBezTo>
                  <a:cubicBezTo>
                    <a:pt x="9072" y="1909"/>
                    <a:pt x="8936" y="1863"/>
                    <a:pt x="8874" y="2049"/>
                  </a:cubicBezTo>
                  <a:cubicBezTo>
                    <a:pt x="8829" y="2186"/>
                    <a:pt x="8709" y="2205"/>
                    <a:pt x="8630" y="2247"/>
                  </a:cubicBezTo>
                  <a:cubicBezTo>
                    <a:pt x="8639" y="2268"/>
                    <a:pt x="8634" y="2283"/>
                    <a:pt x="8637" y="2305"/>
                  </a:cubicBezTo>
                  <a:cubicBezTo>
                    <a:pt x="8541" y="2315"/>
                    <a:pt x="8399" y="2404"/>
                    <a:pt x="8326" y="2501"/>
                  </a:cubicBezTo>
                  <a:cubicBezTo>
                    <a:pt x="8414" y="2519"/>
                    <a:pt x="8476" y="2553"/>
                    <a:pt x="8458" y="2722"/>
                  </a:cubicBezTo>
                  <a:cubicBezTo>
                    <a:pt x="8561" y="2693"/>
                    <a:pt x="8476" y="2553"/>
                    <a:pt x="8458" y="2722"/>
                  </a:cubicBezTo>
                  <a:close/>
                  <a:moveTo>
                    <a:pt x="10788" y="2920"/>
                  </a:moveTo>
                  <a:cubicBezTo>
                    <a:pt x="10788" y="2922"/>
                    <a:pt x="10787" y="2924"/>
                    <a:pt x="10786" y="2926"/>
                  </a:cubicBezTo>
                  <a:cubicBezTo>
                    <a:pt x="10787" y="2926"/>
                    <a:pt x="10788" y="2927"/>
                    <a:pt x="10788" y="2927"/>
                  </a:cubicBezTo>
                  <a:lnTo>
                    <a:pt x="10788" y="2920"/>
                  </a:lnTo>
                  <a:cubicBezTo>
                    <a:pt x="10788" y="2922"/>
                    <a:pt x="10788" y="2920"/>
                    <a:pt x="10788" y="2920"/>
                  </a:cubicBezTo>
                  <a:close/>
                  <a:moveTo>
                    <a:pt x="14845" y="3703"/>
                  </a:moveTo>
                  <a:cubicBezTo>
                    <a:pt x="14830" y="3644"/>
                    <a:pt x="14818" y="3583"/>
                    <a:pt x="14809" y="3521"/>
                  </a:cubicBezTo>
                  <a:cubicBezTo>
                    <a:pt x="14759" y="3396"/>
                    <a:pt x="14636" y="3491"/>
                    <a:pt x="14569" y="3423"/>
                  </a:cubicBezTo>
                  <a:cubicBezTo>
                    <a:pt x="14417" y="3268"/>
                    <a:pt x="14634" y="3177"/>
                    <a:pt x="14687" y="3172"/>
                  </a:cubicBezTo>
                  <a:cubicBezTo>
                    <a:pt x="14685" y="3065"/>
                    <a:pt x="14562" y="3082"/>
                    <a:pt x="14562" y="3077"/>
                  </a:cubicBezTo>
                  <a:cubicBezTo>
                    <a:pt x="14566" y="2987"/>
                    <a:pt x="14661" y="3020"/>
                    <a:pt x="14691" y="3017"/>
                  </a:cubicBezTo>
                  <a:cubicBezTo>
                    <a:pt x="14715" y="2752"/>
                    <a:pt x="14458" y="2797"/>
                    <a:pt x="14398" y="2674"/>
                  </a:cubicBezTo>
                  <a:cubicBezTo>
                    <a:pt x="14297" y="2466"/>
                    <a:pt x="14274" y="2638"/>
                    <a:pt x="14138" y="2603"/>
                  </a:cubicBezTo>
                  <a:cubicBezTo>
                    <a:pt x="14105" y="2594"/>
                    <a:pt x="14091" y="2278"/>
                    <a:pt x="13930" y="2278"/>
                  </a:cubicBezTo>
                  <a:cubicBezTo>
                    <a:pt x="14160" y="2286"/>
                    <a:pt x="13539" y="1693"/>
                    <a:pt x="13605" y="2213"/>
                  </a:cubicBezTo>
                  <a:cubicBezTo>
                    <a:pt x="13613" y="2280"/>
                    <a:pt x="13730" y="2294"/>
                    <a:pt x="13757" y="2284"/>
                  </a:cubicBezTo>
                  <a:cubicBezTo>
                    <a:pt x="13706" y="2303"/>
                    <a:pt x="13443" y="2317"/>
                    <a:pt x="13420" y="2417"/>
                  </a:cubicBezTo>
                  <a:cubicBezTo>
                    <a:pt x="13454" y="2272"/>
                    <a:pt x="13709" y="1960"/>
                    <a:pt x="13401" y="2025"/>
                  </a:cubicBezTo>
                  <a:cubicBezTo>
                    <a:pt x="13347" y="2036"/>
                    <a:pt x="12807" y="2150"/>
                    <a:pt x="12973" y="2372"/>
                  </a:cubicBezTo>
                  <a:cubicBezTo>
                    <a:pt x="12938" y="2360"/>
                    <a:pt x="12807" y="2406"/>
                    <a:pt x="12832" y="2524"/>
                  </a:cubicBezTo>
                  <a:cubicBezTo>
                    <a:pt x="12710" y="2551"/>
                    <a:pt x="12996" y="2011"/>
                    <a:pt x="13152" y="2009"/>
                  </a:cubicBezTo>
                  <a:cubicBezTo>
                    <a:pt x="12916" y="2012"/>
                    <a:pt x="12718" y="2051"/>
                    <a:pt x="12507" y="2247"/>
                  </a:cubicBezTo>
                  <a:cubicBezTo>
                    <a:pt x="12356" y="2388"/>
                    <a:pt x="12233" y="2628"/>
                    <a:pt x="12496" y="2640"/>
                  </a:cubicBezTo>
                  <a:cubicBezTo>
                    <a:pt x="12501" y="2651"/>
                    <a:pt x="12507" y="2672"/>
                    <a:pt x="12508" y="2684"/>
                  </a:cubicBezTo>
                  <a:cubicBezTo>
                    <a:pt x="12039" y="2720"/>
                    <a:pt x="12531" y="2917"/>
                    <a:pt x="12735" y="2949"/>
                  </a:cubicBezTo>
                  <a:cubicBezTo>
                    <a:pt x="12874" y="2971"/>
                    <a:pt x="13393" y="3167"/>
                    <a:pt x="13399" y="2806"/>
                  </a:cubicBezTo>
                  <a:cubicBezTo>
                    <a:pt x="13466" y="2814"/>
                    <a:pt x="13468" y="2945"/>
                    <a:pt x="13483" y="3002"/>
                  </a:cubicBezTo>
                  <a:cubicBezTo>
                    <a:pt x="13510" y="2983"/>
                    <a:pt x="13523" y="2978"/>
                    <a:pt x="13552" y="3004"/>
                  </a:cubicBezTo>
                  <a:cubicBezTo>
                    <a:pt x="13544" y="3015"/>
                    <a:pt x="13540" y="3024"/>
                    <a:pt x="13526" y="3022"/>
                  </a:cubicBezTo>
                  <a:cubicBezTo>
                    <a:pt x="13583" y="3103"/>
                    <a:pt x="13975" y="3558"/>
                    <a:pt x="13787" y="3676"/>
                  </a:cubicBezTo>
                  <a:cubicBezTo>
                    <a:pt x="13689" y="3737"/>
                    <a:pt x="13620" y="3857"/>
                    <a:pt x="13513" y="3899"/>
                  </a:cubicBezTo>
                  <a:cubicBezTo>
                    <a:pt x="13386" y="3949"/>
                    <a:pt x="13559" y="4129"/>
                    <a:pt x="13451" y="4130"/>
                  </a:cubicBezTo>
                  <a:cubicBezTo>
                    <a:pt x="13251" y="4132"/>
                    <a:pt x="13070" y="4129"/>
                    <a:pt x="12906" y="4244"/>
                  </a:cubicBezTo>
                  <a:cubicBezTo>
                    <a:pt x="12617" y="4449"/>
                    <a:pt x="13323" y="4431"/>
                    <a:pt x="13292" y="4325"/>
                  </a:cubicBezTo>
                  <a:cubicBezTo>
                    <a:pt x="13296" y="4354"/>
                    <a:pt x="13301" y="4384"/>
                    <a:pt x="13305" y="4414"/>
                  </a:cubicBezTo>
                  <a:cubicBezTo>
                    <a:pt x="13334" y="4386"/>
                    <a:pt x="13513" y="4535"/>
                    <a:pt x="13543" y="4612"/>
                  </a:cubicBezTo>
                  <a:cubicBezTo>
                    <a:pt x="13561" y="4658"/>
                    <a:pt x="13446" y="4615"/>
                    <a:pt x="13484" y="4762"/>
                  </a:cubicBezTo>
                  <a:cubicBezTo>
                    <a:pt x="13504" y="4844"/>
                    <a:pt x="13682" y="4932"/>
                    <a:pt x="13705" y="4822"/>
                  </a:cubicBezTo>
                  <a:cubicBezTo>
                    <a:pt x="13671" y="4983"/>
                    <a:pt x="13904" y="5050"/>
                    <a:pt x="13968" y="5073"/>
                  </a:cubicBezTo>
                  <a:cubicBezTo>
                    <a:pt x="14189" y="5151"/>
                    <a:pt x="13892" y="4680"/>
                    <a:pt x="13879" y="4622"/>
                  </a:cubicBezTo>
                  <a:cubicBezTo>
                    <a:pt x="14050" y="4744"/>
                    <a:pt x="14339" y="5017"/>
                    <a:pt x="14391" y="4535"/>
                  </a:cubicBezTo>
                  <a:cubicBezTo>
                    <a:pt x="14398" y="4469"/>
                    <a:pt x="14359" y="4290"/>
                    <a:pt x="14325" y="4275"/>
                  </a:cubicBezTo>
                  <a:cubicBezTo>
                    <a:pt x="14117" y="4185"/>
                    <a:pt x="14320" y="4031"/>
                    <a:pt x="14265" y="3892"/>
                  </a:cubicBezTo>
                  <a:cubicBezTo>
                    <a:pt x="14331" y="3906"/>
                    <a:pt x="14429" y="3807"/>
                    <a:pt x="14451" y="3995"/>
                  </a:cubicBezTo>
                  <a:cubicBezTo>
                    <a:pt x="14473" y="3993"/>
                    <a:pt x="14497" y="3999"/>
                    <a:pt x="14519" y="4006"/>
                  </a:cubicBezTo>
                  <a:cubicBezTo>
                    <a:pt x="14394" y="4217"/>
                    <a:pt x="14802" y="4398"/>
                    <a:pt x="14726" y="4048"/>
                  </a:cubicBezTo>
                  <a:cubicBezTo>
                    <a:pt x="14755" y="4180"/>
                    <a:pt x="14950" y="3962"/>
                    <a:pt x="14989" y="3922"/>
                  </a:cubicBezTo>
                  <a:cubicBezTo>
                    <a:pt x="15173" y="3728"/>
                    <a:pt x="14884" y="3767"/>
                    <a:pt x="14845" y="3703"/>
                  </a:cubicBezTo>
                  <a:cubicBezTo>
                    <a:pt x="14822" y="3666"/>
                    <a:pt x="14895" y="3785"/>
                    <a:pt x="14845" y="3703"/>
                  </a:cubicBezTo>
                  <a:close/>
                  <a:moveTo>
                    <a:pt x="14709" y="9160"/>
                  </a:moveTo>
                  <a:cubicBezTo>
                    <a:pt x="14617" y="9033"/>
                    <a:pt x="14757" y="8993"/>
                    <a:pt x="14735" y="8951"/>
                  </a:cubicBezTo>
                  <a:cubicBezTo>
                    <a:pt x="14705" y="8936"/>
                    <a:pt x="14678" y="8912"/>
                    <a:pt x="14654" y="8877"/>
                  </a:cubicBezTo>
                  <a:cubicBezTo>
                    <a:pt x="14645" y="8834"/>
                    <a:pt x="14712" y="8712"/>
                    <a:pt x="14720" y="8737"/>
                  </a:cubicBezTo>
                  <a:cubicBezTo>
                    <a:pt x="14673" y="8602"/>
                    <a:pt x="14427" y="8759"/>
                    <a:pt x="14423" y="8631"/>
                  </a:cubicBezTo>
                  <a:cubicBezTo>
                    <a:pt x="14420" y="8551"/>
                    <a:pt x="14494" y="8592"/>
                    <a:pt x="14491" y="8520"/>
                  </a:cubicBezTo>
                  <a:cubicBezTo>
                    <a:pt x="14489" y="8427"/>
                    <a:pt x="14265" y="8564"/>
                    <a:pt x="14263" y="8596"/>
                  </a:cubicBezTo>
                  <a:cubicBezTo>
                    <a:pt x="14276" y="8366"/>
                    <a:pt x="14607" y="8284"/>
                    <a:pt x="14588" y="8067"/>
                  </a:cubicBezTo>
                  <a:cubicBezTo>
                    <a:pt x="14565" y="8063"/>
                    <a:pt x="14543" y="8064"/>
                    <a:pt x="14521" y="8070"/>
                  </a:cubicBezTo>
                  <a:cubicBezTo>
                    <a:pt x="14776" y="7847"/>
                    <a:pt x="14659" y="7551"/>
                    <a:pt x="14538" y="7316"/>
                  </a:cubicBezTo>
                  <a:cubicBezTo>
                    <a:pt x="14743" y="7252"/>
                    <a:pt x="14251" y="6972"/>
                    <a:pt x="14256" y="6975"/>
                  </a:cubicBezTo>
                  <a:cubicBezTo>
                    <a:pt x="14276" y="6839"/>
                    <a:pt x="14185" y="6792"/>
                    <a:pt x="14146" y="6708"/>
                  </a:cubicBezTo>
                  <a:cubicBezTo>
                    <a:pt x="14293" y="6548"/>
                    <a:pt x="14221" y="6508"/>
                    <a:pt x="14189" y="6241"/>
                  </a:cubicBezTo>
                  <a:cubicBezTo>
                    <a:pt x="14155" y="6035"/>
                    <a:pt x="14161" y="5747"/>
                    <a:pt x="14078" y="5572"/>
                  </a:cubicBezTo>
                  <a:cubicBezTo>
                    <a:pt x="14009" y="5430"/>
                    <a:pt x="13720" y="5958"/>
                    <a:pt x="13655" y="6014"/>
                  </a:cubicBezTo>
                  <a:cubicBezTo>
                    <a:pt x="13467" y="6177"/>
                    <a:pt x="13538" y="5901"/>
                    <a:pt x="13365" y="5914"/>
                  </a:cubicBezTo>
                  <a:cubicBezTo>
                    <a:pt x="13393" y="5777"/>
                    <a:pt x="13582" y="5311"/>
                    <a:pt x="13382" y="5311"/>
                  </a:cubicBezTo>
                  <a:cubicBezTo>
                    <a:pt x="13337" y="5205"/>
                    <a:pt x="13181" y="4950"/>
                    <a:pt x="13074" y="4950"/>
                  </a:cubicBezTo>
                  <a:cubicBezTo>
                    <a:pt x="12932" y="4950"/>
                    <a:pt x="12559" y="4824"/>
                    <a:pt x="12498" y="5066"/>
                  </a:cubicBezTo>
                  <a:cubicBezTo>
                    <a:pt x="12436" y="5312"/>
                    <a:pt x="12366" y="5348"/>
                    <a:pt x="12232" y="5505"/>
                  </a:cubicBezTo>
                  <a:cubicBezTo>
                    <a:pt x="12278" y="5508"/>
                    <a:pt x="12342" y="5589"/>
                    <a:pt x="12376" y="5589"/>
                  </a:cubicBezTo>
                  <a:cubicBezTo>
                    <a:pt x="12386" y="5589"/>
                    <a:pt x="12082" y="5973"/>
                    <a:pt x="12079" y="5992"/>
                  </a:cubicBezTo>
                  <a:cubicBezTo>
                    <a:pt x="12065" y="6088"/>
                    <a:pt x="12148" y="6179"/>
                    <a:pt x="12170" y="6244"/>
                  </a:cubicBezTo>
                  <a:cubicBezTo>
                    <a:pt x="12230" y="6420"/>
                    <a:pt x="12126" y="6638"/>
                    <a:pt x="12052" y="6744"/>
                  </a:cubicBezTo>
                  <a:cubicBezTo>
                    <a:pt x="11913" y="6941"/>
                    <a:pt x="11636" y="6905"/>
                    <a:pt x="11529" y="7118"/>
                  </a:cubicBezTo>
                  <a:cubicBezTo>
                    <a:pt x="11488" y="7201"/>
                    <a:pt x="11474" y="7527"/>
                    <a:pt x="11462" y="7635"/>
                  </a:cubicBezTo>
                  <a:cubicBezTo>
                    <a:pt x="11441" y="7818"/>
                    <a:pt x="11395" y="7837"/>
                    <a:pt x="11343" y="7990"/>
                  </a:cubicBezTo>
                  <a:cubicBezTo>
                    <a:pt x="11289" y="7895"/>
                    <a:pt x="11238" y="8061"/>
                    <a:pt x="11184" y="8067"/>
                  </a:cubicBezTo>
                  <a:cubicBezTo>
                    <a:pt x="11057" y="8067"/>
                    <a:pt x="11066" y="7164"/>
                    <a:pt x="11251" y="7164"/>
                  </a:cubicBezTo>
                  <a:lnTo>
                    <a:pt x="11266" y="7164"/>
                  </a:lnTo>
                  <a:lnTo>
                    <a:pt x="11283" y="7016"/>
                  </a:lnTo>
                  <a:cubicBezTo>
                    <a:pt x="11094" y="6863"/>
                    <a:pt x="10853" y="6979"/>
                    <a:pt x="10681" y="6719"/>
                  </a:cubicBezTo>
                  <a:cubicBezTo>
                    <a:pt x="10511" y="6465"/>
                    <a:pt x="10435" y="6343"/>
                    <a:pt x="10189" y="6421"/>
                  </a:cubicBezTo>
                  <a:lnTo>
                    <a:pt x="10260" y="5959"/>
                  </a:lnTo>
                  <a:lnTo>
                    <a:pt x="10095" y="5959"/>
                  </a:lnTo>
                  <a:cubicBezTo>
                    <a:pt x="10151" y="5660"/>
                    <a:pt x="10333" y="5500"/>
                    <a:pt x="10477" y="5337"/>
                  </a:cubicBezTo>
                  <a:cubicBezTo>
                    <a:pt x="10523" y="5292"/>
                    <a:pt x="10894" y="4998"/>
                    <a:pt x="10896" y="4941"/>
                  </a:cubicBezTo>
                  <a:cubicBezTo>
                    <a:pt x="10959" y="4928"/>
                    <a:pt x="11163" y="4901"/>
                    <a:pt x="11122" y="4713"/>
                  </a:cubicBezTo>
                  <a:cubicBezTo>
                    <a:pt x="11227" y="4726"/>
                    <a:pt x="11873" y="4466"/>
                    <a:pt x="11831" y="4221"/>
                  </a:cubicBezTo>
                  <a:cubicBezTo>
                    <a:pt x="11864" y="4202"/>
                    <a:pt x="11899" y="4192"/>
                    <a:pt x="11931" y="4166"/>
                  </a:cubicBezTo>
                  <a:cubicBezTo>
                    <a:pt x="11885" y="4242"/>
                    <a:pt x="11632" y="4531"/>
                    <a:pt x="11610" y="4604"/>
                  </a:cubicBezTo>
                  <a:cubicBezTo>
                    <a:pt x="11666" y="4619"/>
                    <a:pt x="11731" y="4582"/>
                    <a:pt x="11790" y="4586"/>
                  </a:cubicBezTo>
                  <a:cubicBezTo>
                    <a:pt x="11799" y="4643"/>
                    <a:pt x="11765" y="4669"/>
                    <a:pt x="11764" y="4719"/>
                  </a:cubicBezTo>
                  <a:cubicBezTo>
                    <a:pt x="11882" y="4755"/>
                    <a:pt x="12100" y="4427"/>
                    <a:pt x="12194" y="4524"/>
                  </a:cubicBezTo>
                  <a:cubicBezTo>
                    <a:pt x="12189" y="4519"/>
                    <a:pt x="12517" y="4797"/>
                    <a:pt x="12468" y="4545"/>
                  </a:cubicBezTo>
                  <a:cubicBezTo>
                    <a:pt x="12458" y="4494"/>
                    <a:pt x="12362" y="4471"/>
                    <a:pt x="12346" y="4511"/>
                  </a:cubicBezTo>
                  <a:cubicBezTo>
                    <a:pt x="12443" y="4268"/>
                    <a:pt x="12176" y="4299"/>
                    <a:pt x="12160" y="4129"/>
                  </a:cubicBezTo>
                  <a:cubicBezTo>
                    <a:pt x="12135" y="4142"/>
                    <a:pt x="12110" y="4155"/>
                    <a:pt x="12086" y="4168"/>
                  </a:cubicBezTo>
                  <a:cubicBezTo>
                    <a:pt x="12088" y="4122"/>
                    <a:pt x="12095" y="4077"/>
                    <a:pt x="12108" y="4035"/>
                  </a:cubicBezTo>
                  <a:cubicBezTo>
                    <a:pt x="12091" y="4025"/>
                    <a:pt x="12073" y="4026"/>
                    <a:pt x="12055" y="4033"/>
                  </a:cubicBezTo>
                  <a:cubicBezTo>
                    <a:pt x="12064" y="4008"/>
                    <a:pt x="12065" y="3982"/>
                    <a:pt x="12058" y="3954"/>
                  </a:cubicBezTo>
                  <a:cubicBezTo>
                    <a:pt x="12123" y="3937"/>
                    <a:pt x="12112" y="4012"/>
                    <a:pt x="12172" y="4034"/>
                  </a:cubicBezTo>
                  <a:cubicBezTo>
                    <a:pt x="12209" y="4153"/>
                    <a:pt x="12359" y="4254"/>
                    <a:pt x="12315" y="4049"/>
                  </a:cubicBezTo>
                  <a:cubicBezTo>
                    <a:pt x="12331" y="4043"/>
                    <a:pt x="12343" y="4028"/>
                    <a:pt x="12350" y="4004"/>
                  </a:cubicBezTo>
                  <a:cubicBezTo>
                    <a:pt x="12448" y="4054"/>
                    <a:pt x="12868" y="3767"/>
                    <a:pt x="12772" y="3542"/>
                  </a:cubicBezTo>
                  <a:lnTo>
                    <a:pt x="12798" y="3528"/>
                  </a:lnTo>
                  <a:cubicBezTo>
                    <a:pt x="12795" y="3501"/>
                    <a:pt x="12790" y="3469"/>
                    <a:pt x="12782" y="3445"/>
                  </a:cubicBezTo>
                  <a:cubicBezTo>
                    <a:pt x="12837" y="3455"/>
                    <a:pt x="12967" y="3438"/>
                    <a:pt x="12958" y="3307"/>
                  </a:cubicBezTo>
                  <a:cubicBezTo>
                    <a:pt x="12957" y="3286"/>
                    <a:pt x="12912" y="3085"/>
                    <a:pt x="12912" y="3127"/>
                  </a:cubicBezTo>
                  <a:cubicBezTo>
                    <a:pt x="12847" y="2986"/>
                    <a:pt x="12622" y="2945"/>
                    <a:pt x="12525" y="3031"/>
                  </a:cubicBezTo>
                  <a:cubicBezTo>
                    <a:pt x="12489" y="3062"/>
                    <a:pt x="12429" y="3255"/>
                    <a:pt x="12447" y="3255"/>
                  </a:cubicBezTo>
                  <a:cubicBezTo>
                    <a:pt x="12403" y="3310"/>
                    <a:pt x="12326" y="3392"/>
                    <a:pt x="12276" y="3456"/>
                  </a:cubicBezTo>
                  <a:cubicBezTo>
                    <a:pt x="12218" y="3448"/>
                    <a:pt x="12089" y="3491"/>
                    <a:pt x="12104" y="3620"/>
                  </a:cubicBezTo>
                  <a:cubicBezTo>
                    <a:pt x="11972" y="3754"/>
                    <a:pt x="12055" y="3511"/>
                    <a:pt x="12053" y="3550"/>
                  </a:cubicBezTo>
                  <a:cubicBezTo>
                    <a:pt x="12194" y="3550"/>
                    <a:pt x="12175" y="2901"/>
                    <a:pt x="11880" y="3290"/>
                  </a:cubicBezTo>
                  <a:cubicBezTo>
                    <a:pt x="11885" y="3266"/>
                    <a:pt x="11886" y="3242"/>
                    <a:pt x="11883" y="3218"/>
                  </a:cubicBezTo>
                  <a:cubicBezTo>
                    <a:pt x="11937" y="3192"/>
                    <a:pt x="11962" y="3160"/>
                    <a:pt x="11962" y="3116"/>
                  </a:cubicBezTo>
                  <a:cubicBezTo>
                    <a:pt x="11960" y="3072"/>
                    <a:pt x="11940" y="3025"/>
                    <a:pt x="11890" y="3023"/>
                  </a:cubicBezTo>
                  <a:cubicBezTo>
                    <a:pt x="11973" y="2946"/>
                    <a:pt x="11928" y="2887"/>
                    <a:pt x="11897" y="2792"/>
                  </a:cubicBezTo>
                  <a:cubicBezTo>
                    <a:pt x="11923" y="2686"/>
                    <a:pt x="11966" y="2648"/>
                    <a:pt x="11896" y="2538"/>
                  </a:cubicBezTo>
                  <a:cubicBezTo>
                    <a:pt x="12155" y="2423"/>
                    <a:pt x="12414" y="2194"/>
                    <a:pt x="12683" y="2064"/>
                  </a:cubicBezTo>
                  <a:cubicBezTo>
                    <a:pt x="12497" y="1923"/>
                    <a:pt x="12275" y="1832"/>
                    <a:pt x="12074" y="1942"/>
                  </a:cubicBezTo>
                  <a:cubicBezTo>
                    <a:pt x="11870" y="2053"/>
                    <a:pt x="11809" y="2410"/>
                    <a:pt x="11617" y="2516"/>
                  </a:cubicBezTo>
                  <a:cubicBezTo>
                    <a:pt x="11637" y="2485"/>
                    <a:pt x="11711" y="2388"/>
                    <a:pt x="11713" y="2336"/>
                  </a:cubicBezTo>
                  <a:cubicBezTo>
                    <a:pt x="11702" y="2340"/>
                    <a:pt x="11686" y="2329"/>
                    <a:pt x="11677" y="2329"/>
                  </a:cubicBezTo>
                  <a:cubicBezTo>
                    <a:pt x="11686" y="2307"/>
                    <a:pt x="11682" y="2293"/>
                    <a:pt x="11685" y="2269"/>
                  </a:cubicBezTo>
                  <a:cubicBezTo>
                    <a:pt x="11662" y="2273"/>
                    <a:pt x="11644" y="2265"/>
                    <a:pt x="11630" y="2243"/>
                  </a:cubicBezTo>
                  <a:cubicBezTo>
                    <a:pt x="11658" y="2212"/>
                    <a:pt x="11851" y="2141"/>
                    <a:pt x="11835" y="2053"/>
                  </a:cubicBezTo>
                  <a:cubicBezTo>
                    <a:pt x="11814" y="1936"/>
                    <a:pt x="11510" y="2066"/>
                    <a:pt x="11468" y="2073"/>
                  </a:cubicBezTo>
                  <a:cubicBezTo>
                    <a:pt x="11212" y="2115"/>
                    <a:pt x="11441" y="2211"/>
                    <a:pt x="11298" y="2321"/>
                  </a:cubicBezTo>
                  <a:cubicBezTo>
                    <a:pt x="11252" y="2357"/>
                    <a:pt x="11067" y="2097"/>
                    <a:pt x="11074" y="2352"/>
                  </a:cubicBezTo>
                  <a:cubicBezTo>
                    <a:pt x="11077" y="2447"/>
                    <a:pt x="11215" y="2513"/>
                    <a:pt x="11244" y="2664"/>
                  </a:cubicBezTo>
                  <a:cubicBezTo>
                    <a:pt x="11346" y="2689"/>
                    <a:pt x="11433" y="2586"/>
                    <a:pt x="11533" y="2565"/>
                  </a:cubicBezTo>
                  <a:cubicBezTo>
                    <a:pt x="11355" y="2678"/>
                    <a:pt x="11253" y="2955"/>
                    <a:pt x="11404" y="3165"/>
                  </a:cubicBezTo>
                  <a:cubicBezTo>
                    <a:pt x="11351" y="3210"/>
                    <a:pt x="11314" y="3245"/>
                    <a:pt x="11310" y="3351"/>
                  </a:cubicBezTo>
                  <a:lnTo>
                    <a:pt x="11336" y="3364"/>
                  </a:lnTo>
                  <a:cubicBezTo>
                    <a:pt x="11179" y="3430"/>
                    <a:pt x="11147" y="3493"/>
                    <a:pt x="11033" y="3630"/>
                  </a:cubicBezTo>
                  <a:cubicBezTo>
                    <a:pt x="11033" y="3630"/>
                    <a:pt x="11033" y="3630"/>
                    <a:pt x="11033" y="3630"/>
                  </a:cubicBezTo>
                  <a:cubicBezTo>
                    <a:pt x="11061" y="3545"/>
                    <a:pt x="11117" y="3452"/>
                    <a:pt x="11050" y="3363"/>
                  </a:cubicBezTo>
                  <a:cubicBezTo>
                    <a:pt x="11125" y="3368"/>
                    <a:pt x="11195" y="3337"/>
                    <a:pt x="11259" y="3272"/>
                  </a:cubicBezTo>
                  <a:cubicBezTo>
                    <a:pt x="11272" y="3258"/>
                    <a:pt x="11117" y="3018"/>
                    <a:pt x="11091" y="3018"/>
                  </a:cubicBezTo>
                  <a:cubicBezTo>
                    <a:pt x="11053" y="3018"/>
                    <a:pt x="10830" y="3190"/>
                    <a:pt x="10806" y="3256"/>
                  </a:cubicBezTo>
                  <a:cubicBezTo>
                    <a:pt x="10845" y="3272"/>
                    <a:pt x="10884" y="3290"/>
                    <a:pt x="10923" y="3309"/>
                  </a:cubicBezTo>
                  <a:cubicBezTo>
                    <a:pt x="10787" y="3310"/>
                    <a:pt x="10724" y="3477"/>
                    <a:pt x="10581" y="3471"/>
                  </a:cubicBezTo>
                  <a:cubicBezTo>
                    <a:pt x="10453" y="3498"/>
                    <a:pt x="10173" y="3554"/>
                    <a:pt x="10078" y="3374"/>
                  </a:cubicBezTo>
                  <a:cubicBezTo>
                    <a:pt x="10185" y="3130"/>
                    <a:pt x="9473" y="3169"/>
                    <a:pt x="9617" y="3516"/>
                  </a:cubicBezTo>
                  <a:cubicBezTo>
                    <a:pt x="9529" y="3631"/>
                    <a:pt x="9460" y="3480"/>
                    <a:pt x="9368" y="3462"/>
                  </a:cubicBezTo>
                  <a:cubicBezTo>
                    <a:pt x="9213" y="3481"/>
                    <a:pt x="9060" y="3554"/>
                    <a:pt x="8904" y="3532"/>
                  </a:cubicBezTo>
                  <a:cubicBezTo>
                    <a:pt x="9137" y="3401"/>
                    <a:pt x="9054" y="3181"/>
                    <a:pt x="8833" y="3214"/>
                  </a:cubicBezTo>
                  <a:cubicBezTo>
                    <a:pt x="8716" y="3230"/>
                    <a:pt x="8605" y="3153"/>
                    <a:pt x="8498" y="3083"/>
                  </a:cubicBezTo>
                  <a:cubicBezTo>
                    <a:pt x="8301" y="2955"/>
                    <a:pt x="8276" y="3049"/>
                    <a:pt x="8098" y="3063"/>
                  </a:cubicBezTo>
                  <a:cubicBezTo>
                    <a:pt x="8243" y="2744"/>
                    <a:pt x="7844" y="3070"/>
                    <a:pt x="7824" y="3072"/>
                  </a:cubicBezTo>
                  <a:cubicBezTo>
                    <a:pt x="7802" y="3026"/>
                    <a:pt x="7857" y="2925"/>
                    <a:pt x="7822" y="2862"/>
                  </a:cubicBezTo>
                  <a:cubicBezTo>
                    <a:pt x="7765" y="2758"/>
                    <a:pt x="7615" y="2889"/>
                    <a:pt x="7553" y="2920"/>
                  </a:cubicBezTo>
                  <a:cubicBezTo>
                    <a:pt x="7482" y="2703"/>
                    <a:pt x="7200" y="3025"/>
                    <a:pt x="7120" y="3025"/>
                  </a:cubicBezTo>
                  <a:cubicBezTo>
                    <a:pt x="7038" y="3025"/>
                    <a:pt x="6962" y="3004"/>
                    <a:pt x="6879" y="3011"/>
                  </a:cubicBezTo>
                  <a:cubicBezTo>
                    <a:pt x="6761" y="3020"/>
                    <a:pt x="6643" y="3147"/>
                    <a:pt x="6540" y="3158"/>
                  </a:cubicBezTo>
                  <a:cubicBezTo>
                    <a:pt x="6435" y="3288"/>
                    <a:pt x="6241" y="2969"/>
                    <a:pt x="6102" y="3002"/>
                  </a:cubicBezTo>
                  <a:cubicBezTo>
                    <a:pt x="5987" y="2699"/>
                    <a:pt x="5301" y="2658"/>
                    <a:pt x="5108" y="2660"/>
                  </a:cubicBezTo>
                  <a:lnTo>
                    <a:pt x="5166" y="2595"/>
                  </a:lnTo>
                  <a:cubicBezTo>
                    <a:pt x="4385" y="2334"/>
                    <a:pt x="3526" y="2801"/>
                    <a:pt x="2781" y="3187"/>
                  </a:cubicBezTo>
                  <a:cubicBezTo>
                    <a:pt x="2790" y="3245"/>
                    <a:pt x="2794" y="3305"/>
                    <a:pt x="2794" y="3364"/>
                  </a:cubicBezTo>
                  <a:cubicBezTo>
                    <a:pt x="2821" y="3360"/>
                    <a:pt x="2846" y="3381"/>
                    <a:pt x="2861" y="3411"/>
                  </a:cubicBezTo>
                  <a:cubicBezTo>
                    <a:pt x="2895" y="3481"/>
                    <a:pt x="2847" y="3560"/>
                    <a:pt x="2808" y="3586"/>
                  </a:cubicBezTo>
                  <a:cubicBezTo>
                    <a:pt x="2807" y="3616"/>
                    <a:pt x="2818" y="3636"/>
                    <a:pt x="2843" y="3646"/>
                  </a:cubicBezTo>
                  <a:cubicBezTo>
                    <a:pt x="2669" y="3610"/>
                    <a:pt x="2511" y="3697"/>
                    <a:pt x="2346" y="3775"/>
                  </a:cubicBezTo>
                  <a:cubicBezTo>
                    <a:pt x="2313" y="3790"/>
                    <a:pt x="1788" y="3962"/>
                    <a:pt x="2020" y="4078"/>
                  </a:cubicBezTo>
                  <a:cubicBezTo>
                    <a:pt x="1791" y="4457"/>
                    <a:pt x="2405" y="4349"/>
                    <a:pt x="2510" y="4285"/>
                  </a:cubicBezTo>
                  <a:cubicBezTo>
                    <a:pt x="2433" y="4611"/>
                    <a:pt x="1900" y="4586"/>
                    <a:pt x="1737" y="4688"/>
                  </a:cubicBezTo>
                  <a:cubicBezTo>
                    <a:pt x="1610" y="4807"/>
                    <a:pt x="1325" y="4847"/>
                    <a:pt x="1294" y="5135"/>
                  </a:cubicBezTo>
                  <a:cubicBezTo>
                    <a:pt x="1271" y="5347"/>
                    <a:pt x="1078" y="5786"/>
                    <a:pt x="1423" y="5569"/>
                  </a:cubicBezTo>
                  <a:cubicBezTo>
                    <a:pt x="1382" y="5665"/>
                    <a:pt x="1288" y="5766"/>
                    <a:pt x="1232" y="5830"/>
                  </a:cubicBezTo>
                  <a:lnTo>
                    <a:pt x="1247" y="5941"/>
                  </a:lnTo>
                  <a:cubicBezTo>
                    <a:pt x="1305" y="5949"/>
                    <a:pt x="1373" y="5942"/>
                    <a:pt x="1427" y="5909"/>
                  </a:cubicBezTo>
                  <a:cubicBezTo>
                    <a:pt x="1582" y="5813"/>
                    <a:pt x="1505" y="5986"/>
                    <a:pt x="1616" y="6015"/>
                  </a:cubicBezTo>
                  <a:cubicBezTo>
                    <a:pt x="1625" y="6015"/>
                    <a:pt x="1632" y="6012"/>
                    <a:pt x="1639" y="6008"/>
                  </a:cubicBezTo>
                  <a:cubicBezTo>
                    <a:pt x="1268" y="6350"/>
                    <a:pt x="877" y="6521"/>
                    <a:pt x="478" y="6743"/>
                  </a:cubicBezTo>
                  <a:cubicBezTo>
                    <a:pt x="343" y="6818"/>
                    <a:pt x="175" y="6809"/>
                    <a:pt x="54" y="6949"/>
                  </a:cubicBezTo>
                  <a:cubicBezTo>
                    <a:pt x="-154" y="7190"/>
                    <a:pt x="297" y="7025"/>
                    <a:pt x="344" y="7001"/>
                  </a:cubicBezTo>
                  <a:cubicBezTo>
                    <a:pt x="703" y="6820"/>
                    <a:pt x="1068" y="6689"/>
                    <a:pt x="1424" y="6508"/>
                  </a:cubicBezTo>
                  <a:cubicBezTo>
                    <a:pt x="1621" y="6408"/>
                    <a:pt x="2420" y="6068"/>
                    <a:pt x="2420" y="5738"/>
                  </a:cubicBezTo>
                  <a:cubicBezTo>
                    <a:pt x="2564" y="5669"/>
                    <a:pt x="2545" y="5757"/>
                    <a:pt x="2664" y="5770"/>
                  </a:cubicBezTo>
                  <a:cubicBezTo>
                    <a:pt x="2775" y="5884"/>
                    <a:pt x="2982" y="5669"/>
                    <a:pt x="3099" y="5636"/>
                  </a:cubicBezTo>
                  <a:cubicBezTo>
                    <a:pt x="3270" y="5586"/>
                    <a:pt x="3354" y="5471"/>
                    <a:pt x="3497" y="5332"/>
                  </a:cubicBezTo>
                  <a:cubicBezTo>
                    <a:pt x="3592" y="5239"/>
                    <a:pt x="3675" y="5420"/>
                    <a:pt x="3762" y="5453"/>
                  </a:cubicBezTo>
                  <a:cubicBezTo>
                    <a:pt x="3787" y="5623"/>
                    <a:pt x="4109" y="5610"/>
                    <a:pt x="4206" y="5651"/>
                  </a:cubicBezTo>
                  <a:cubicBezTo>
                    <a:pt x="4425" y="5745"/>
                    <a:pt x="4511" y="6181"/>
                    <a:pt x="4283" y="6388"/>
                  </a:cubicBezTo>
                  <a:cubicBezTo>
                    <a:pt x="4312" y="6399"/>
                    <a:pt x="4341" y="6409"/>
                    <a:pt x="4370" y="6418"/>
                  </a:cubicBezTo>
                  <a:cubicBezTo>
                    <a:pt x="4406" y="6521"/>
                    <a:pt x="4318" y="6634"/>
                    <a:pt x="4422" y="6661"/>
                  </a:cubicBezTo>
                  <a:cubicBezTo>
                    <a:pt x="4430" y="6629"/>
                    <a:pt x="4441" y="6599"/>
                    <a:pt x="4455" y="6573"/>
                  </a:cubicBezTo>
                  <a:cubicBezTo>
                    <a:pt x="4440" y="6630"/>
                    <a:pt x="4444" y="6678"/>
                    <a:pt x="4466" y="6718"/>
                  </a:cubicBezTo>
                  <a:cubicBezTo>
                    <a:pt x="4402" y="6900"/>
                    <a:pt x="4481" y="7268"/>
                    <a:pt x="4600" y="6983"/>
                  </a:cubicBezTo>
                  <a:cubicBezTo>
                    <a:pt x="4616" y="7025"/>
                    <a:pt x="4647" y="7029"/>
                    <a:pt x="4668" y="7000"/>
                  </a:cubicBezTo>
                  <a:cubicBezTo>
                    <a:pt x="4695" y="7165"/>
                    <a:pt x="4383" y="7512"/>
                    <a:pt x="4572" y="7612"/>
                  </a:cubicBezTo>
                  <a:cubicBezTo>
                    <a:pt x="4561" y="7639"/>
                    <a:pt x="4537" y="8189"/>
                    <a:pt x="4549" y="8218"/>
                  </a:cubicBezTo>
                  <a:cubicBezTo>
                    <a:pt x="4218" y="8052"/>
                    <a:pt x="4499" y="8766"/>
                    <a:pt x="4612" y="8908"/>
                  </a:cubicBezTo>
                  <a:cubicBezTo>
                    <a:pt x="4469" y="9248"/>
                    <a:pt x="4405" y="9703"/>
                    <a:pt x="4249" y="10060"/>
                  </a:cubicBezTo>
                  <a:cubicBezTo>
                    <a:pt x="4231" y="10103"/>
                    <a:pt x="3863" y="10724"/>
                    <a:pt x="3931" y="10838"/>
                  </a:cubicBezTo>
                  <a:cubicBezTo>
                    <a:pt x="3904" y="10875"/>
                    <a:pt x="3884" y="11006"/>
                    <a:pt x="3866" y="11057"/>
                  </a:cubicBezTo>
                  <a:lnTo>
                    <a:pt x="3907" y="11057"/>
                  </a:lnTo>
                  <a:cubicBezTo>
                    <a:pt x="3683" y="11057"/>
                    <a:pt x="3673" y="12226"/>
                    <a:pt x="3784" y="12411"/>
                  </a:cubicBezTo>
                  <a:cubicBezTo>
                    <a:pt x="3713" y="12506"/>
                    <a:pt x="3776" y="12866"/>
                    <a:pt x="3821" y="12952"/>
                  </a:cubicBezTo>
                  <a:cubicBezTo>
                    <a:pt x="3779" y="13102"/>
                    <a:pt x="3952" y="13349"/>
                    <a:pt x="4063" y="13322"/>
                  </a:cubicBezTo>
                  <a:cubicBezTo>
                    <a:pt x="4060" y="13338"/>
                    <a:pt x="4058" y="13354"/>
                    <a:pt x="4057" y="13370"/>
                  </a:cubicBezTo>
                  <a:lnTo>
                    <a:pt x="4087" y="13380"/>
                  </a:lnTo>
                  <a:lnTo>
                    <a:pt x="4093" y="13414"/>
                  </a:lnTo>
                  <a:cubicBezTo>
                    <a:pt x="4290" y="13490"/>
                    <a:pt x="4102" y="14174"/>
                    <a:pt x="4227" y="14378"/>
                  </a:cubicBezTo>
                  <a:cubicBezTo>
                    <a:pt x="4190" y="14488"/>
                    <a:pt x="4544" y="15231"/>
                    <a:pt x="4228" y="15052"/>
                  </a:cubicBezTo>
                  <a:cubicBezTo>
                    <a:pt x="4228" y="15090"/>
                    <a:pt x="4220" y="15124"/>
                    <a:pt x="4204" y="15151"/>
                  </a:cubicBezTo>
                  <a:cubicBezTo>
                    <a:pt x="4266" y="15264"/>
                    <a:pt x="4305" y="15363"/>
                    <a:pt x="4335" y="15505"/>
                  </a:cubicBezTo>
                  <a:lnTo>
                    <a:pt x="4346" y="15505"/>
                  </a:lnTo>
                  <a:cubicBezTo>
                    <a:pt x="4387" y="15457"/>
                    <a:pt x="4394" y="15543"/>
                    <a:pt x="4468" y="15503"/>
                  </a:cubicBezTo>
                  <a:cubicBezTo>
                    <a:pt x="4571" y="15800"/>
                    <a:pt x="4536" y="15834"/>
                    <a:pt x="4468" y="16154"/>
                  </a:cubicBezTo>
                  <a:cubicBezTo>
                    <a:pt x="4643" y="16085"/>
                    <a:pt x="4765" y="16495"/>
                    <a:pt x="4806" y="16709"/>
                  </a:cubicBezTo>
                  <a:cubicBezTo>
                    <a:pt x="5029" y="16623"/>
                    <a:pt x="4935" y="16305"/>
                    <a:pt x="4856" y="16081"/>
                  </a:cubicBezTo>
                  <a:lnTo>
                    <a:pt x="4819" y="16090"/>
                  </a:lnTo>
                  <a:cubicBezTo>
                    <a:pt x="4853" y="16027"/>
                    <a:pt x="4845" y="15950"/>
                    <a:pt x="4813" y="15895"/>
                  </a:cubicBezTo>
                  <a:lnTo>
                    <a:pt x="4799" y="15901"/>
                  </a:lnTo>
                  <a:cubicBezTo>
                    <a:pt x="4773" y="15687"/>
                    <a:pt x="4711" y="15463"/>
                    <a:pt x="4695" y="15267"/>
                  </a:cubicBezTo>
                  <a:cubicBezTo>
                    <a:pt x="4682" y="15104"/>
                    <a:pt x="4607" y="15059"/>
                    <a:pt x="4654" y="14857"/>
                  </a:cubicBezTo>
                  <a:cubicBezTo>
                    <a:pt x="4643" y="14858"/>
                    <a:pt x="4632" y="14860"/>
                    <a:pt x="4621" y="14862"/>
                  </a:cubicBezTo>
                  <a:cubicBezTo>
                    <a:pt x="4621" y="14691"/>
                    <a:pt x="4335" y="14165"/>
                    <a:pt x="4542" y="14004"/>
                  </a:cubicBezTo>
                  <a:cubicBezTo>
                    <a:pt x="4568" y="14048"/>
                    <a:pt x="4597" y="14053"/>
                    <a:pt x="4633" y="14051"/>
                  </a:cubicBezTo>
                  <a:cubicBezTo>
                    <a:pt x="4649" y="14091"/>
                    <a:pt x="4668" y="14112"/>
                    <a:pt x="4694" y="14132"/>
                  </a:cubicBezTo>
                  <a:cubicBezTo>
                    <a:pt x="4606" y="14386"/>
                    <a:pt x="4732" y="15046"/>
                    <a:pt x="4888" y="15146"/>
                  </a:cubicBezTo>
                  <a:cubicBezTo>
                    <a:pt x="4868" y="15243"/>
                    <a:pt x="4898" y="15358"/>
                    <a:pt x="4958" y="15388"/>
                  </a:cubicBezTo>
                  <a:cubicBezTo>
                    <a:pt x="4954" y="15472"/>
                    <a:pt x="4978" y="15520"/>
                    <a:pt x="5030" y="15518"/>
                  </a:cubicBezTo>
                  <a:cubicBezTo>
                    <a:pt x="5042" y="15595"/>
                    <a:pt x="4993" y="15742"/>
                    <a:pt x="4986" y="15835"/>
                  </a:cubicBezTo>
                  <a:cubicBezTo>
                    <a:pt x="5221" y="15896"/>
                    <a:pt x="5644" y="17047"/>
                    <a:pt x="5374" y="17327"/>
                  </a:cubicBezTo>
                  <a:lnTo>
                    <a:pt x="5386" y="17327"/>
                  </a:lnTo>
                  <a:cubicBezTo>
                    <a:pt x="5363" y="17683"/>
                    <a:pt x="5700" y="18230"/>
                    <a:pt x="5921" y="18189"/>
                  </a:cubicBezTo>
                  <a:cubicBezTo>
                    <a:pt x="6093" y="18316"/>
                    <a:pt x="6360" y="18812"/>
                    <a:pt x="6568" y="18812"/>
                  </a:cubicBezTo>
                  <a:cubicBezTo>
                    <a:pt x="6707" y="18812"/>
                    <a:pt x="6794" y="18936"/>
                    <a:pt x="6933" y="18803"/>
                  </a:cubicBezTo>
                  <a:cubicBezTo>
                    <a:pt x="7112" y="18634"/>
                    <a:pt x="7225" y="18901"/>
                    <a:pt x="7338" y="19138"/>
                  </a:cubicBezTo>
                  <a:lnTo>
                    <a:pt x="7320" y="19233"/>
                  </a:lnTo>
                  <a:cubicBezTo>
                    <a:pt x="7452" y="19457"/>
                    <a:pt x="7609" y="19414"/>
                    <a:pt x="7752" y="19578"/>
                  </a:cubicBezTo>
                  <a:lnTo>
                    <a:pt x="7747" y="19554"/>
                  </a:lnTo>
                  <a:cubicBezTo>
                    <a:pt x="7831" y="19616"/>
                    <a:pt x="7966" y="19734"/>
                    <a:pt x="8058" y="19655"/>
                  </a:cubicBezTo>
                  <a:cubicBezTo>
                    <a:pt x="8068" y="19696"/>
                    <a:pt x="8082" y="19732"/>
                    <a:pt x="8102" y="19765"/>
                  </a:cubicBezTo>
                  <a:cubicBezTo>
                    <a:pt x="8201" y="19848"/>
                    <a:pt x="8249" y="20070"/>
                    <a:pt x="8332" y="20197"/>
                  </a:cubicBezTo>
                  <a:cubicBezTo>
                    <a:pt x="8328" y="20204"/>
                    <a:pt x="8318" y="20232"/>
                    <a:pt x="8307" y="20232"/>
                  </a:cubicBezTo>
                  <a:cubicBezTo>
                    <a:pt x="8248" y="20232"/>
                    <a:pt x="8242" y="20374"/>
                    <a:pt x="8290" y="20404"/>
                  </a:cubicBezTo>
                  <a:cubicBezTo>
                    <a:pt x="8224" y="20558"/>
                    <a:pt x="8335" y="20723"/>
                    <a:pt x="8404" y="20797"/>
                  </a:cubicBezTo>
                  <a:lnTo>
                    <a:pt x="8421" y="20768"/>
                  </a:lnTo>
                  <a:lnTo>
                    <a:pt x="8440" y="20786"/>
                  </a:lnTo>
                  <a:cubicBezTo>
                    <a:pt x="8440" y="20786"/>
                    <a:pt x="8460" y="20734"/>
                    <a:pt x="8463" y="20726"/>
                  </a:cubicBezTo>
                  <a:cubicBezTo>
                    <a:pt x="8481" y="20791"/>
                    <a:pt x="8506" y="20812"/>
                    <a:pt x="8544" y="20833"/>
                  </a:cubicBezTo>
                  <a:cubicBezTo>
                    <a:pt x="8631" y="20882"/>
                    <a:pt x="8572" y="21016"/>
                    <a:pt x="8625" y="21113"/>
                  </a:cubicBezTo>
                  <a:cubicBezTo>
                    <a:pt x="8670" y="21195"/>
                    <a:pt x="8728" y="21169"/>
                    <a:pt x="8774" y="21125"/>
                  </a:cubicBezTo>
                  <a:cubicBezTo>
                    <a:pt x="8819" y="21180"/>
                    <a:pt x="8955" y="21104"/>
                    <a:pt x="8977" y="21190"/>
                  </a:cubicBezTo>
                  <a:cubicBezTo>
                    <a:pt x="8994" y="21268"/>
                    <a:pt x="9007" y="21360"/>
                    <a:pt x="9074" y="21327"/>
                  </a:cubicBezTo>
                  <a:cubicBezTo>
                    <a:pt x="9087" y="21499"/>
                    <a:pt x="9387" y="21534"/>
                    <a:pt x="9242" y="21147"/>
                  </a:cubicBezTo>
                  <a:cubicBezTo>
                    <a:pt x="9322" y="21112"/>
                    <a:pt x="9334" y="20930"/>
                    <a:pt x="9399" y="20930"/>
                  </a:cubicBezTo>
                  <a:cubicBezTo>
                    <a:pt x="9476" y="20930"/>
                    <a:pt x="9464" y="21056"/>
                    <a:pt x="9512" y="21099"/>
                  </a:cubicBezTo>
                  <a:cubicBezTo>
                    <a:pt x="9489" y="21140"/>
                    <a:pt x="9481" y="21184"/>
                    <a:pt x="9489" y="21232"/>
                  </a:cubicBezTo>
                  <a:cubicBezTo>
                    <a:pt x="9530" y="21294"/>
                    <a:pt x="9567" y="21378"/>
                    <a:pt x="9594" y="21465"/>
                  </a:cubicBezTo>
                  <a:cubicBezTo>
                    <a:pt x="9613" y="21444"/>
                    <a:pt x="9635" y="21429"/>
                    <a:pt x="9658" y="21420"/>
                  </a:cubicBezTo>
                  <a:cubicBezTo>
                    <a:pt x="9651" y="21406"/>
                    <a:pt x="9651" y="21393"/>
                    <a:pt x="9656" y="21381"/>
                  </a:cubicBezTo>
                  <a:lnTo>
                    <a:pt x="9663" y="21393"/>
                  </a:lnTo>
                  <a:cubicBezTo>
                    <a:pt x="9703" y="21371"/>
                    <a:pt x="9728" y="21327"/>
                    <a:pt x="9733" y="21262"/>
                  </a:cubicBezTo>
                  <a:lnTo>
                    <a:pt x="9788" y="21239"/>
                  </a:lnTo>
                  <a:lnTo>
                    <a:pt x="9727" y="21036"/>
                  </a:lnTo>
                  <a:lnTo>
                    <a:pt x="9751" y="20983"/>
                  </a:lnTo>
                  <a:cubicBezTo>
                    <a:pt x="9690" y="20841"/>
                    <a:pt x="9591" y="20668"/>
                    <a:pt x="9478" y="20685"/>
                  </a:cubicBezTo>
                  <a:cubicBezTo>
                    <a:pt x="9386" y="20387"/>
                    <a:pt x="9023" y="21216"/>
                    <a:pt x="8905" y="20641"/>
                  </a:cubicBezTo>
                  <a:lnTo>
                    <a:pt x="8820" y="20643"/>
                  </a:lnTo>
                  <a:cubicBezTo>
                    <a:pt x="8820" y="20643"/>
                    <a:pt x="8682" y="20417"/>
                    <a:pt x="8717" y="20417"/>
                  </a:cubicBezTo>
                  <a:cubicBezTo>
                    <a:pt x="8717" y="20417"/>
                    <a:pt x="8717" y="20417"/>
                    <a:pt x="8717" y="20417"/>
                  </a:cubicBezTo>
                  <a:cubicBezTo>
                    <a:pt x="8719" y="20417"/>
                    <a:pt x="8885" y="19093"/>
                    <a:pt x="8901" y="18934"/>
                  </a:cubicBezTo>
                  <a:cubicBezTo>
                    <a:pt x="8865" y="18931"/>
                    <a:pt x="8824" y="18936"/>
                    <a:pt x="8790" y="18958"/>
                  </a:cubicBezTo>
                  <a:cubicBezTo>
                    <a:pt x="8665" y="18803"/>
                    <a:pt x="8556" y="18836"/>
                    <a:pt x="8451" y="18742"/>
                  </a:cubicBezTo>
                  <a:cubicBezTo>
                    <a:pt x="8417" y="18712"/>
                    <a:pt x="8071" y="18740"/>
                    <a:pt x="8035" y="18773"/>
                  </a:cubicBezTo>
                  <a:cubicBezTo>
                    <a:pt x="8032" y="18768"/>
                    <a:pt x="8029" y="18763"/>
                    <a:pt x="8025" y="18757"/>
                  </a:cubicBezTo>
                  <a:cubicBezTo>
                    <a:pt x="8109" y="18574"/>
                    <a:pt x="8142" y="18312"/>
                    <a:pt x="8200" y="18110"/>
                  </a:cubicBezTo>
                  <a:cubicBezTo>
                    <a:pt x="8274" y="17968"/>
                    <a:pt x="8508" y="16969"/>
                    <a:pt x="8384" y="16969"/>
                  </a:cubicBezTo>
                  <a:cubicBezTo>
                    <a:pt x="8284" y="16969"/>
                    <a:pt x="8160" y="16997"/>
                    <a:pt x="8055" y="17030"/>
                  </a:cubicBezTo>
                  <a:cubicBezTo>
                    <a:pt x="7708" y="17115"/>
                    <a:pt x="7858" y="17667"/>
                    <a:pt x="7599" y="17812"/>
                  </a:cubicBezTo>
                  <a:cubicBezTo>
                    <a:pt x="7601" y="17840"/>
                    <a:pt x="7595" y="17864"/>
                    <a:pt x="7583" y="17884"/>
                  </a:cubicBezTo>
                  <a:lnTo>
                    <a:pt x="7589" y="17850"/>
                  </a:lnTo>
                  <a:cubicBezTo>
                    <a:pt x="7313" y="17803"/>
                    <a:pt x="7206" y="18092"/>
                    <a:pt x="6955" y="17842"/>
                  </a:cubicBezTo>
                  <a:cubicBezTo>
                    <a:pt x="6928" y="17797"/>
                    <a:pt x="6940" y="17716"/>
                    <a:pt x="6902" y="17678"/>
                  </a:cubicBezTo>
                  <a:cubicBezTo>
                    <a:pt x="6909" y="17285"/>
                    <a:pt x="6745" y="17009"/>
                    <a:pt x="6787" y="16567"/>
                  </a:cubicBezTo>
                  <a:cubicBezTo>
                    <a:pt x="6799" y="16444"/>
                    <a:pt x="6795" y="15988"/>
                    <a:pt x="6892" y="15936"/>
                  </a:cubicBezTo>
                  <a:cubicBezTo>
                    <a:pt x="6964" y="15896"/>
                    <a:pt x="6970" y="15802"/>
                    <a:pt x="6989" y="15695"/>
                  </a:cubicBezTo>
                  <a:cubicBezTo>
                    <a:pt x="6960" y="15291"/>
                    <a:pt x="7099" y="15132"/>
                    <a:pt x="7297" y="14954"/>
                  </a:cubicBezTo>
                  <a:cubicBezTo>
                    <a:pt x="7407" y="14847"/>
                    <a:pt x="7530" y="14681"/>
                    <a:pt x="7658" y="14647"/>
                  </a:cubicBezTo>
                  <a:cubicBezTo>
                    <a:pt x="7726" y="14629"/>
                    <a:pt x="7890" y="14823"/>
                    <a:pt x="7918" y="14651"/>
                  </a:cubicBezTo>
                  <a:cubicBezTo>
                    <a:pt x="7929" y="14662"/>
                    <a:pt x="7940" y="14672"/>
                    <a:pt x="7951" y="14683"/>
                  </a:cubicBezTo>
                  <a:cubicBezTo>
                    <a:pt x="7964" y="14784"/>
                    <a:pt x="8062" y="14913"/>
                    <a:pt x="8119" y="14804"/>
                  </a:cubicBezTo>
                  <a:cubicBezTo>
                    <a:pt x="8158" y="14847"/>
                    <a:pt x="8205" y="14840"/>
                    <a:pt x="8218" y="14755"/>
                  </a:cubicBezTo>
                  <a:cubicBezTo>
                    <a:pt x="8226" y="14760"/>
                    <a:pt x="8233" y="14769"/>
                    <a:pt x="8237" y="14776"/>
                  </a:cubicBezTo>
                  <a:cubicBezTo>
                    <a:pt x="8243" y="14815"/>
                    <a:pt x="8236" y="14869"/>
                    <a:pt x="8238" y="14910"/>
                  </a:cubicBezTo>
                  <a:cubicBezTo>
                    <a:pt x="8321" y="14897"/>
                    <a:pt x="8431" y="14728"/>
                    <a:pt x="8309" y="14652"/>
                  </a:cubicBezTo>
                  <a:cubicBezTo>
                    <a:pt x="8336" y="14621"/>
                    <a:pt x="8354" y="14568"/>
                    <a:pt x="8341" y="14512"/>
                  </a:cubicBezTo>
                  <a:cubicBezTo>
                    <a:pt x="8478" y="14435"/>
                    <a:pt x="8881" y="14341"/>
                    <a:pt x="8891" y="14660"/>
                  </a:cubicBezTo>
                  <a:cubicBezTo>
                    <a:pt x="8953" y="14668"/>
                    <a:pt x="9017" y="14668"/>
                    <a:pt x="9071" y="14607"/>
                  </a:cubicBezTo>
                  <a:cubicBezTo>
                    <a:pt x="9213" y="14442"/>
                    <a:pt x="9157" y="14782"/>
                    <a:pt x="9269" y="14825"/>
                  </a:cubicBezTo>
                  <a:cubicBezTo>
                    <a:pt x="9274" y="14919"/>
                    <a:pt x="9158" y="15202"/>
                    <a:pt x="9231" y="15255"/>
                  </a:cubicBezTo>
                  <a:cubicBezTo>
                    <a:pt x="9194" y="15363"/>
                    <a:pt x="9245" y="15521"/>
                    <a:pt x="9291" y="15598"/>
                  </a:cubicBezTo>
                  <a:cubicBezTo>
                    <a:pt x="9303" y="15683"/>
                    <a:pt x="9312" y="15745"/>
                    <a:pt x="9294" y="15822"/>
                  </a:cubicBezTo>
                  <a:cubicBezTo>
                    <a:pt x="9320" y="15840"/>
                    <a:pt x="9347" y="15858"/>
                    <a:pt x="9373" y="15876"/>
                  </a:cubicBezTo>
                  <a:cubicBezTo>
                    <a:pt x="9376" y="15876"/>
                    <a:pt x="9389" y="16042"/>
                    <a:pt x="9392" y="16062"/>
                  </a:cubicBezTo>
                  <a:cubicBezTo>
                    <a:pt x="9891" y="16160"/>
                    <a:pt x="9504" y="14453"/>
                    <a:pt x="9669" y="14135"/>
                  </a:cubicBezTo>
                  <a:cubicBezTo>
                    <a:pt x="9801" y="13882"/>
                    <a:pt x="9965" y="13656"/>
                    <a:pt x="10125" y="13464"/>
                  </a:cubicBezTo>
                  <a:cubicBezTo>
                    <a:pt x="10212" y="13386"/>
                    <a:pt x="10656" y="13027"/>
                    <a:pt x="10592" y="12952"/>
                  </a:cubicBezTo>
                  <a:cubicBezTo>
                    <a:pt x="10811" y="12978"/>
                    <a:pt x="10712" y="12540"/>
                    <a:pt x="10767" y="12391"/>
                  </a:cubicBezTo>
                  <a:cubicBezTo>
                    <a:pt x="10824" y="12240"/>
                    <a:pt x="11053" y="12010"/>
                    <a:pt x="10986" y="11786"/>
                  </a:cubicBezTo>
                  <a:cubicBezTo>
                    <a:pt x="11080" y="11837"/>
                    <a:pt x="11274" y="11508"/>
                    <a:pt x="11267" y="11344"/>
                  </a:cubicBezTo>
                  <a:cubicBezTo>
                    <a:pt x="11357" y="11366"/>
                    <a:pt x="11513" y="11281"/>
                    <a:pt x="11556" y="11158"/>
                  </a:cubicBezTo>
                  <a:lnTo>
                    <a:pt x="11547" y="11137"/>
                  </a:lnTo>
                  <a:cubicBezTo>
                    <a:pt x="11604" y="11130"/>
                    <a:pt x="11673" y="11149"/>
                    <a:pt x="11708" y="11051"/>
                  </a:cubicBezTo>
                  <a:cubicBezTo>
                    <a:pt x="11862" y="11256"/>
                    <a:pt x="12051" y="10796"/>
                    <a:pt x="11864" y="10786"/>
                  </a:cubicBezTo>
                  <a:cubicBezTo>
                    <a:pt x="11862" y="10777"/>
                    <a:pt x="11858" y="10768"/>
                    <a:pt x="11853" y="10760"/>
                  </a:cubicBezTo>
                  <a:cubicBezTo>
                    <a:pt x="11890" y="10730"/>
                    <a:pt x="11924" y="10692"/>
                    <a:pt x="11955" y="10645"/>
                  </a:cubicBezTo>
                  <a:lnTo>
                    <a:pt x="11897" y="10613"/>
                  </a:lnTo>
                  <a:cubicBezTo>
                    <a:pt x="11984" y="10395"/>
                    <a:pt x="12164" y="10420"/>
                    <a:pt x="12245" y="10219"/>
                  </a:cubicBezTo>
                  <a:cubicBezTo>
                    <a:pt x="12330" y="10329"/>
                    <a:pt x="12661" y="10004"/>
                    <a:pt x="12737" y="9969"/>
                  </a:cubicBezTo>
                  <a:cubicBezTo>
                    <a:pt x="12664" y="10028"/>
                    <a:pt x="12408" y="10465"/>
                    <a:pt x="12631" y="10503"/>
                  </a:cubicBezTo>
                  <a:cubicBezTo>
                    <a:pt x="12789" y="10529"/>
                    <a:pt x="13042" y="10150"/>
                    <a:pt x="13212" y="10091"/>
                  </a:cubicBezTo>
                  <a:cubicBezTo>
                    <a:pt x="13387" y="9998"/>
                    <a:pt x="13656" y="9885"/>
                    <a:pt x="13625" y="9596"/>
                  </a:cubicBezTo>
                  <a:cubicBezTo>
                    <a:pt x="13619" y="9547"/>
                    <a:pt x="13631" y="9416"/>
                    <a:pt x="13642" y="9372"/>
                  </a:cubicBezTo>
                  <a:cubicBezTo>
                    <a:pt x="13542" y="9340"/>
                    <a:pt x="13492" y="9469"/>
                    <a:pt x="13428" y="9577"/>
                  </a:cubicBezTo>
                  <a:cubicBezTo>
                    <a:pt x="13210" y="9948"/>
                    <a:pt x="13126" y="9598"/>
                    <a:pt x="13005" y="9382"/>
                  </a:cubicBezTo>
                  <a:cubicBezTo>
                    <a:pt x="13043" y="9332"/>
                    <a:pt x="13094" y="9211"/>
                    <a:pt x="13035" y="9143"/>
                  </a:cubicBezTo>
                  <a:cubicBezTo>
                    <a:pt x="13114" y="9113"/>
                    <a:pt x="13246" y="8984"/>
                    <a:pt x="13198" y="8817"/>
                  </a:cubicBezTo>
                  <a:cubicBezTo>
                    <a:pt x="13133" y="8591"/>
                    <a:pt x="12921" y="8699"/>
                    <a:pt x="12820" y="8748"/>
                  </a:cubicBezTo>
                  <a:cubicBezTo>
                    <a:pt x="13042" y="8483"/>
                    <a:pt x="13227" y="8473"/>
                    <a:pt x="13514" y="8498"/>
                  </a:cubicBezTo>
                  <a:cubicBezTo>
                    <a:pt x="13879" y="8530"/>
                    <a:pt x="14067" y="8267"/>
                    <a:pt x="14414" y="8134"/>
                  </a:cubicBezTo>
                  <a:cubicBezTo>
                    <a:pt x="14179" y="8347"/>
                    <a:pt x="14080" y="8871"/>
                    <a:pt x="13864" y="9071"/>
                  </a:cubicBezTo>
                  <a:cubicBezTo>
                    <a:pt x="13717" y="9206"/>
                    <a:pt x="14405" y="9317"/>
                    <a:pt x="14423" y="9210"/>
                  </a:cubicBezTo>
                  <a:cubicBezTo>
                    <a:pt x="14405" y="9314"/>
                    <a:pt x="14297" y="9379"/>
                    <a:pt x="14243" y="9402"/>
                  </a:cubicBezTo>
                  <a:cubicBezTo>
                    <a:pt x="14313" y="9418"/>
                    <a:pt x="14553" y="9162"/>
                    <a:pt x="14568" y="9200"/>
                  </a:cubicBezTo>
                  <a:cubicBezTo>
                    <a:pt x="14597" y="9273"/>
                    <a:pt x="14503" y="9384"/>
                    <a:pt x="14488" y="9436"/>
                  </a:cubicBezTo>
                  <a:cubicBezTo>
                    <a:pt x="14575" y="9436"/>
                    <a:pt x="14865" y="9376"/>
                    <a:pt x="14709" y="9160"/>
                  </a:cubicBezTo>
                  <a:cubicBezTo>
                    <a:pt x="14686" y="9129"/>
                    <a:pt x="14726" y="9185"/>
                    <a:pt x="14709" y="9160"/>
                  </a:cubicBezTo>
                  <a:close/>
                  <a:moveTo>
                    <a:pt x="9292" y="15807"/>
                  </a:moveTo>
                  <a:cubicBezTo>
                    <a:pt x="9294" y="15804"/>
                    <a:pt x="9294" y="15801"/>
                    <a:pt x="9294" y="15797"/>
                  </a:cubicBezTo>
                  <a:lnTo>
                    <a:pt x="9292" y="15807"/>
                  </a:lnTo>
                  <a:cubicBezTo>
                    <a:pt x="9292" y="15807"/>
                    <a:pt x="9292" y="15807"/>
                    <a:pt x="9292" y="15807"/>
                  </a:cubicBezTo>
                  <a:close/>
                  <a:moveTo>
                    <a:pt x="10369" y="17468"/>
                  </a:moveTo>
                  <a:cubicBezTo>
                    <a:pt x="10335" y="17379"/>
                    <a:pt x="10167" y="17362"/>
                    <a:pt x="10156" y="17309"/>
                  </a:cubicBezTo>
                  <a:cubicBezTo>
                    <a:pt x="10131" y="17189"/>
                    <a:pt x="9829" y="16896"/>
                    <a:pt x="9715" y="16827"/>
                  </a:cubicBezTo>
                  <a:cubicBezTo>
                    <a:pt x="9533" y="16717"/>
                    <a:pt x="9375" y="16548"/>
                    <a:pt x="9156" y="16596"/>
                  </a:cubicBezTo>
                  <a:cubicBezTo>
                    <a:pt x="9072" y="16614"/>
                    <a:pt x="8717" y="16808"/>
                    <a:pt x="8728" y="16994"/>
                  </a:cubicBezTo>
                  <a:cubicBezTo>
                    <a:pt x="8730" y="17027"/>
                    <a:pt x="9190" y="16568"/>
                    <a:pt x="9247" y="16760"/>
                  </a:cubicBezTo>
                  <a:cubicBezTo>
                    <a:pt x="9236" y="16814"/>
                    <a:pt x="9210" y="16831"/>
                    <a:pt x="9167" y="16810"/>
                  </a:cubicBezTo>
                  <a:cubicBezTo>
                    <a:pt x="9239" y="16755"/>
                    <a:pt x="9536" y="17035"/>
                    <a:pt x="9629" y="17047"/>
                  </a:cubicBezTo>
                  <a:cubicBezTo>
                    <a:pt x="9753" y="17062"/>
                    <a:pt x="9684" y="17348"/>
                    <a:pt x="9814" y="17335"/>
                  </a:cubicBezTo>
                  <a:cubicBezTo>
                    <a:pt x="9981" y="17317"/>
                    <a:pt x="9882" y="17476"/>
                    <a:pt x="9811" y="17585"/>
                  </a:cubicBezTo>
                  <a:cubicBezTo>
                    <a:pt x="9811" y="17585"/>
                    <a:pt x="9811" y="17585"/>
                    <a:pt x="9811" y="17585"/>
                  </a:cubicBezTo>
                  <a:cubicBezTo>
                    <a:pt x="9811" y="17585"/>
                    <a:pt x="9811" y="17585"/>
                    <a:pt x="9811" y="17586"/>
                  </a:cubicBezTo>
                  <a:cubicBezTo>
                    <a:pt x="9831" y="17583"/>
                    <a:pt x="10404" y="17558"/>
                    <a:pt x="10369" y="17468"/>
                  </a:cubicBezTo>
                  <a:cubicBezTo>
                    <a:pt x="10361" y="17446"/>
                    <a:pt x="10394" y="17532"/>
                    <a:pt x="10369" y="17468"/>
                  </a:cubicBezTo>
                  <a:close/>
                  <a:moveTo>
                    <a:pt x="20788" y="376"/>
                  </a:moveTo>
                  <a:cubicBezTo>
                    <a:pt x="20661" y="393"/>
                    <a:pt x="20521" y="488"/>
                    <a:pt x="20397" y="482"/>
                  </a:cubicBezTo>
                  <a:cubicBezTo>
                    <a:pt x="20438" y="401"/>
                    <a:pt x="20552" y="165"/>
                    <a:pt x="20633" y="174"/>
                  </a:cubicBezTo>
                  <a:cubicBezTo>
                    <a:pt x="20175" y="121"/>
                    <a:pt x="19751" y="-20"/>
                    <a:pt x="19284" y="2"/>
                  </a:cubicBezTo>
                  <a:cubicBezTo>
                    <a:pt x="19105" y="10"/>
                    <a:pt x="18902" y="130"/>
                    <a:pt x="18728" y="59"/>
                  </a:cubicBezTo>
                  <a:cubicBezTo>
                    <a:pt x="18578" y="-2"/>
                    <a:pt x="18252" y="-5"/>
                    <a:pt x="18116" y="136"/>
                  </a:cubicBezTo>
                  <a:cubicBezTo>
                    <a:pt x="18175" y="75"/>
                    <a:pt x="18298" y="279"/>
                    <a:pt x="18361" y="285"/>
                  </a:cubicBezTo>
                  <a:cubicBezTo>
                    <a:pt x="18166" y="285"/>
                    <a:pt x="17974" y="110"/>
                    <a:pt x="17776" y="149"/>
                  </a:cubicBezTo>
                  <a:cubicBezTo>
                    <a:pt x="17789" y="245"/>
                    <a:pt x="17791" y="210"/>
                    <a:pt x="17833" y="259"/>
                  </a:cubicBezTo>
                  <a:cubicBezTo>
                    <a:pt x="17695" y="308"/>
                    <a:pt x="17442" y="191"/>
                    <a:pt x="17296" y="183"/>
                  </a:cubicBezTo>
                  <a:cubicBezTo>
                    <a:pt x="17097" y="171"/>
                    <a:pt x="16902" y="273"/>
                    <a:pt x="16703" y="270"/>
                  </a:cubicBezTo>
                  <a:cubicBezTo>
                    <a:pt x="16707" y="477"/>
                    <a:pt x="16045" y="464"/>
                    <a:pt x="15922" y="611"/>
                  </a:cubicBezTo>
                  <a:cubicBezTo>
                    <a:pt x="15984" y="642"/>
                    <a:pt x="16050" y="632"/>
                    <a:pt x="16114" y="633"/>
                  </a:cubicBezTo>
                  <a:cubicBezTo>
                    <a:pt x="16093" y="927"/>
                    <a:pt x="15244" y="969"/>
                    <a:pt x="15099" y="1007"/>
                  </a:cubicBezTo>
                  <a:cubicBezTo>
                    <a:pt x="15125" y="1148"/>
                    <a:pt x="15349" y="1197"/>
                    <a:pt x="15414" y="1212"/>
                  </a:cubicBezTo>
                  <a:cubicBezTo>
                    <a:pt x="15335" y="1285"/>
                    <a:pt x="15187" y="1268"/>
                    <a:pt x="15096" y="1309"/>
                  </a:cubicBezTo>
                  <a:cubicBezTo>
                    <a:pt x="15139" y="1389"/>
                    <a:pt x="15278" y="1390"/>
                    <a:pt x="15337" y="1395"/>
                  </a:cubicBezTo>
                  <a:cubicBezTo>
                    <a:pt x="15292" y="1423"/>
                    <a:pt x="15237" y="1423"/>
                    <a:pt x="15198" y="1474"/>
                  </a:cubicBezTo>
                  <a:cubicBezTo>
                    <a:pt x="15433" y="1544"/>
                    <a:pt x="15645" y="1461"/>
                    <a:pt x="15880" y="1474"/>
                  </a:cubicBezTo>
                  <a:cubicBezTo>
                    <a:pt x="15992" y="1480"/>
                    <a:pt x="16131" y="1500"/>
                    <a:pt x="16237" y="1562"/>
                  </a:cubicBezTo>
                  <a:cubicBezTo>
                    <a:pt x="16344" y="1623"/>
                    <a:pt x="16226" y="1664"/>
                    <a:pt x="16247" y="1717"/>
                  </a:cubicBezTo>
                  <a:cubicBezTo>
                    <a:pt x="16266" y="1765"/>
                    <a:pt x="16487" y="1880"/>
                    <a:pt x="16313" y="1959"/>
                  </a:cubicBezTo>
                  <a:cubicBezTo>
                    <a:pt x="16559" y="1847"/>
                    <a:pt x="16204" y="2758"/>
                    <a:pt x="16179" y="2583"/>
                  </a:cubicBezTo>
                  <a:cubicBezTo>
                    <a:pt x="16203" y="2748"/>
                    <a:pt x="16427" y="2568"/>
                    <a:pt x="16494" y="2630"/>
                  </a:cubicBezTo>
                  <a:cubicBezTo>
                    <a:pt x="16482" y="2669"/>
                    <a:pt x="16425" y="2638"/>
                    <a:pt x="16428" y="2695"/>
                  </a:cubicBezTo>
                  <a:cubicBezTo>
                    <a:pt x="16522" y="2661"/>
                    <a:pt x="16598" y="2870"/>
                    <a:pt x="16593" y="2871"/>
                  </a:cubicBezTo>
                  <a:cubicBezTo>
                    <a:pt x="16581" y="2874"/>
                    <a:pt x="16213" y="2799"/>
                    <a:pt x="16214" y="2802"/>
                  </a:cubicBezTo>
                  <a:cubicBezTo>
                    <a:pt x="16229" y="2835"/>
                    <a:pt x="16243" y="2868"/>
                    <a:pt x="16257" y="2900"/>
                  </a:cubicBezTo>
                  <a:cubicBezTo>
                    <a:pt x="16172" y="2904"/>
                    <a:pt x="16137" y="2977"/>
                    <a:pt x="16095" y="3092"/>
                  </a:cubicBezTo>
                  <a:cubicBezTo>
                    <a:pt x="16186" y="3140"/>
                    <a:pt x="16346" y="3277"/>
                    <a:pt x="16419" y="3092"/>
                  </a:cubicBezTo>
                  <a:cubicBezTo>
                    <a:pt x="16494" y="2902"/>
                    <a:pt x="16546" y="3028"/>
                    <a:pt x="16502" y="3209"/>
                  </a:cubicBezTo>
                  <a:cubicBezTo>
                    <a:pt x="16498" y="3224"/>
                    <a:pt x="15861" y="3720"/>
                    <a:pt x="16084" y="3791"/>
                  </a:cubicBezTo>
                  <a:cubicBezTo>
                    <a:pt x="16081" y="3912"/>
                    <a:pt x="15909" y="3871"/>
                    <a:pt x="15990" y="4074"/>
                  </a:cubicBezTo>
                  <a:cubicBezTo>
                    <a:pt x="16072" y="4282"/>
                    <a:pt x="15977" y="4328"/>
                    <a:pt x="16012" y="4522"/>
                  </a:cubicBezTo>
                  <a:cubicBezTo>
                    <a:pt x="16059" y="4791"/>
                    <a:pt x="16218" y="5190"/>
                    <a:pt x="16217" y="5459"/>
                  </a:cubicBezTo>
                  <a:cubicBezTo>
                    <a:pt x="16477" y="5346"/>
                    <a:pt x="16693" y="5934"/>
                    <a:pt x="16874" y="5492"/>
                  </a:cubicBezTo>
                  <a:cubicBezTo>
                    <a:pt x="16944" y="5323"/>
                    <a:pt x="17078" y="4978"/>
                    <a:pt x="17178" y="4863"/>
                  </a:cubicBezTo>
                  <a:cubicBezTo>
                    <a:pt x="17207" y="4830"/>
                    <a:pt x="17468" y="4537"/>
                    <a:pt x="17336" y="4506"/>
                  </a:cubicBezTo>
                  <a:cubicBezTo>
                    <a:pt x="17352" y="4429"/>
                    <a:pt x="17466" y="4461"/>
                    <a:pt x="17462" y="4414"/>
                  </a:cubicBezTo>
                  <a:cubicBezTo>
                    <a:pt x="17446" y="4185"/>
                    <a:pt x="17478" y="4318"/>
                    <a:pt x="17603" y="4179"/>
                  </a:cubicBezTo>
                  <a:cubicBezTo>
                    <a:pt x="17832" y="3924"/>
                    <a:pt x="18176" y="4100"/>
                    <a:pt x="18404" y="3748"/>
                  </a:cubicBezTo>
                  <a:cubicBezTo>
                    <a:pt x="18623" y="3408"/>
                    <a:pt x="18719" y="3579"/>
                    <a:pt x="18976" y="3474"/>
                  </a:cubicBezTo>
                  <a:cubicBezTo>
                    <a:pt x="19132" y="3410"/>
                    <a:pt x="19315" y="3416"/>
                    <a:pt x="19459" y="3294"/>
                  </a:cubicBezTo>
                  <a:cubicBezTo>
                    <a:pt x="19583" y="3189"/>
                    <a:pt x="19779" y="3004"/>
                    <a:pt x="19921" y="2998"/>
                  </a:cubicBezTo>
                  <a:cubicBezTo>
                    <a:pt x="19863" y="3000"/>
                    <a:pt x="19502" y="2839"/>
                    <a:pt x="19465" y="2948"/>
                  </a:cubicBezTo>
                  <a:cubicBezTo>
                    <a:pt x="19535" y="2744"/>
                    <a:pt x="19616" y="2666"/>
                    <a:pt x="19736" y="2808"/>
                  </a:cubicBezTo>
                  <a:cubicBezTo>
                    <a:pt x="19799" y="2882"/>
                    <a:pt x="20006" y="3044"/>
                    <a:pt x="20008" y="2762"/>
                  </a:cubicBezTo>
                  <a:cubicBezTo>
                    <a:pt x="20009" y="2563"/>
                    <a:pt x="19750" y="2306"/>
                    <a:pt x="19652" y="2240"/>
                  </a:cubicBezTo>
                  <a:cubicBezTo>
                    <a:pt x="19743" y="2177"/>
                    <a:pt x="20272" y="2315"/>
                    <a:pt x="20290" y="2066"/>
                  </a:cubicBezTo>
                  <a:cubicBezTo>
                    <a:pt x="20246" y="2069"/>
                    <a:pt x="20204" y="2042"/>
                    <a:pt x="20162" y="2024"/>
                  </a:cubicBezTo>
                  <a:cubicBezTo>
                    <a:pt x="20196" y="2013"/>
                    <a:pt x="20461" y="2053"/>
                    <a:pt x="20445" y="1920"/>
                  </a:cubicBezTo>
                  <a:cubicBezTo>
                    <a:pt x="20434" y="1826"/>
                    <a:pt x="20316" y="1823"/>
                    <a:pt x="20426" y="1726"/>
                  </a:cubicBezTo>
                  <a:cubicBezTo>
                    <a:pt x="20595" y="1578"/>
                    <a:pt x="20285" y="1472"/>
                    <a:pt x="20249" y="1409"/>
                  </a:cubicBezTo>
                  <a:cubicBezTo>
                    <a:pt x="20284" y="1409"/>
                    <a:pt x="20770" y="1373"/>
                    <a:pt x="20655" y="1204"/>
                  </a:cubicBezTo>
                  <a:cubicBezTo>
                    <a:pt x="20592" y="1111"/>
                    <a:pt x="20396" y="1087"/>
                    <a:pt x="20327" y="1171"/>
                  </a:cubicBezTo>
                  <a:cubicBezTo>
                    <a:pt x="20607" y="695"/>
                    <a:pt x="21060" y="526"/>
                    <a:pt x="21446" y="368"/>
                  </a:cubicBezTo>
                  <a:cubicBezTo>
                    <a:pt x="21259" y="170"/>
                    <a:pt x="20985" y="351"/>
                    <a:pt x="20788" y="376"/>
                  </a:cubicBezTo>
                  <a:cubicBezTo>
                    <a:pt x="20727" y="384"/>
                    <a:pt x="20985" y="351"/>
                    <a:pt x="20788" y="376"/>
                  </a:cubicBezTo>
                  <a:close/>
                  <a:moveTo>
                    <a:pt x="11250" y="17854"/>
                  </a:moveTo>
                  <a:cubicBezTo>
                    <a:pt x="11353" y="18121"/>
                    <a:pt x="10932" y="18149"/>
                    <a:pt x="10851" y="18066"/>
                  </a:cubicBezTo>
                  <a:cubicBezTo>
                    <a:pt x="10834" y="18070"/>
                    <a:pt x="10772" y="18267"/>
                    <a:pt x="10762" y="18295"/>
                  </a:cubicBezTo>
                  <a:lnTo>
                    <a:pt x="10744" y="18285"/>
                  </a:lnTo>
                  <a:lnTo>
                    <a:pt x="10730" y="18323"/>
                  </a:lnTo>
                  <a:cubicBezTo>
                    <a:pt x="10688" y="18281"/>
                    <a:pt x="10661" y="18211"/>
                    <a:pt x="10659" y="18127"/>
                  </a:cubicBezTo>
                  <a:cubicBezTo>
                    <a:pt x="10636" y="18121"/>
                    <a:pt x="10482" y="18109"/>
                    <a:pt x="10449" y="18132"/>
                  </a:cubicBezTo>
                  <a:cubicBezTo>
                    <a:pt x="10400" y="18160"/>
                    <a:pt x="10250" y="18170"/>
                    <a:pt x="10272" y="17972"/>
                  </a:cubicBezTo>
                  <a:cubicBezTo>
                    <a:pt x="10299" y="17723"/>
                    <a:pt x="10501" y="18031"/>
                    <a:pt x="10576" y="17927"/>
                  </a:cubicBezTo>
                  <a:cubicBezTo>
                    <a:pt x="10576" y="17927"/>
                    <a:pt x="10576" y="17927"/>
                    <a:pt x="10576" y="17927"/>
                  </a:cubicBezTo>
                  <a:cubicBezTo>
                    <a:pt x="10555" y="17927"/>
                    <a:pt x="10562" y="17743"/>
                    <a:pt x="10562" y="17738"/>
                  </a:cubicBezTo>
                  <a:lnTo>
                    <a:pt x="10412" y="17627"/>
                  </a:lnTo>
                  <a:cubicBezTo>
                    <a:pt x="10499" y="17485"/>
                    <a:pt x="10669" y="17484"/>
                    <a:pt x="10776" y="17484"/>
                  </a:cubicBezTo>
                  <a:cubicBezTo>
                    <a:pt x="10837" y="17484"/>
                    <a:pt x="10950" y="17493"/>
                    <a:pt x="11001" y="17546"/>
                  </a:cubicBezTo>
                  <a:cubicBezTo>
                    <a:pt x="11036" y="17584"/>
                    <a:pt x="11222" y="17784"/>
                    <a:pt x="11250" y="17854"/>
                  </a:cubicBezTo>
                  <a:cubicBezTo>
                    <a:pt x="11273" y="17915"/>
                    <a:pt x="11228" y="17798"/>
                    <a:pt x="11250" y="17854"/>
                  </a:cubicBezTo>
                  <a:close/>
                </a:path>
              </a:pathLst>
            </a:custGeom>
            <a:solidFill>
              <a:schemeClr val="accent3"/>
            </a:solidFill>
            <a:ln w="12700" cap="flat">
              <a:noFill/>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ea typeface="Lato Light" panose="020F0502020204030203" pitchFamily="34" charset="0"/>
                <a:cs typeface="Lato Light" panose="020F0502020204030203" pitchFamily="34" charset="0"/>
              </a:endParaRPr>
            </a:p>
          </p:txBody>
        </p:sp>
        <p:sp>
          <p:nvSpPr>
            <p:cNvPr id="30" name="Shape 3365">
              <a:extLst>
                <a:ext uri="{FF2B5EF4-FFF2-40B4-BE49-F238E27FC236}">
                  <a16:creationId xmlns:a16="http://schemas.microsoft.com/office/drawing/2014/main" id="{9CB4ABCF-3535-F14D-AE92-090C56507FDC}"/>
                </a:ext>
              </a:extLst>
            </p:cNvPr>
            <p:cNvSpPr/>
            <p:nvPr/>
          </p:nvSpPr>
          <p:spPr>
            <a:xfrm>
              <a:off x="2896046" y="3687536"/>
              <a:ext cx="1577574" cy="2570674"/>
            </a:xfrm>
            <a:custGeom>
              <a:avLst/>
              <a:gdLst/>
              <a:ahLst/>
              <a:cxnLst>
                <a:cxn ang="0">
                  <a:pos x="wd2" y="hd2"/>
                </a:cxn>
                <a:cxn ang="5400000">
                  <a:pos x="wd2" y="hd2"/>
                </a:cxn>
                <a:cxn ang="10800000">
                  <a:pos x="wd2" y="hd2"/>
                </a:cxn>
                <a:cxn ang="16200000">
                  <a:pos x="wd2" y="hd2"/>
                </a:cxn>
              </a:cxnLst>
              <a:rect l="0" t="0" r="r" b="b"/>
              <a:pathLst>
                <a:path w="21156" h="21346" extrusionOk="0">
                  <a:moveTo>
                    <a:pt x="14907" y="13611"/>
                  </a:moveTo>
                  <a:cubicBezTo>
                    <a:pt x="14908" y="13576"/>
                    <a:pt x="14915" y="13542"/>
                    <a:pt x="14927" y="13508"/>
                  </a:cubicBezTo>
                  <a:cubicBezTo>
                    <a:pt x="14945" y="13527"/>
                    <a:pt x="14935" y="13561"/>
                    <a:pt x="14907" y="13611"/>
                  </a:cubicBezTo>
                  <a:cubicBezTo>
                    <a:pt x="14911" y="13596"/>
                    <a:pt x="14935" y="13561"/>
                    <a:pt x="14907" y="13611"/>
                  </a:cubicBezTo>
                  <a:close/>
                  <a:moveTo>
                    <a:pt x="13846" y="3906"/>
                  </a:moveTo>
                  <a:cubicBezTo>
                    <a:pt x="13745" y="4068"/>
                    <a:pt x="13727" y="4129"/>
                    <a:pt x="13495" y="4231"/>
                  </a:cubicBezTo>
                  <a:cubicBezTo>
                    <a:pt x="13568" y="4090"/>
                    <a:pt x="13714" y="3995"/>
                    <a:pt x="13864" y="3877"/>
                  </a:cubicBezTo>
                  <a:lnTo>
                    <a:pt x="13846" y="3906"/>
                  </a:lnTo>
                  <a:cubicBezTo>
                    <a:pt x="13827" y="3937"/>
                    <a:pt x="13846" y="3906"/>
                    <a:pt x="13846" y="3906"/>
                  </a:cubicBezTo>
                  <a:close/>
                  <a:moveTo>
                    <a:pt x="12475" y="14778"/>
                  </a:moveTo>
                  <a:cubicBezTo>
                    <a:pt x="12516" y="14778"/>
                    <a:pt x="12564" y="14776"/>
                    <a:pt x="12595" y="14795"/>
                  </a:cubicBezTo>
                  <a:cubicBezTo>
                    <a:pt x="12555" y="14785"/>
                    <a:pt x="12514" y="14778"/>
                    <a:pt x="12475" y="14778"/>
                  </a:cubicBezTo>
                  <a:cubicBezTo>
                    <a:pt x="12476" y="14778"/>
                    <a:pt x="12514" y="14778"/>
                    <a:pt x="12475" y="14778"/>
                  </a:cubicBezTo>
                  <a:close/>
                  <a:moveTo>
                    <a:pt x="7113" y="17141"/>
                  </a:moveTo>
                  <a:cubicBezTo>
                    <a:pt x="7109" y="17139"/>
                    <a:pt x="7101" y="17127"/>
                    <a:pt x="7096" y="17118"/>
                  </a:cubicBezTo>
                  <a:cubicBezTo>
                    <a:pt x="7113" y="17112"/>
                    <a:pt x="7129" y="17104"/>
                    <a:pt x="7143" y="17096"/>
                  </a:cubicBezTo>
                  <a:cubicBezTo>
                    <a:pt x="7135" y="17114"/>
                    <a:pt x="7137" y="17132"/>
                    <a:pt x="7149" y="17150"/>
                  </a:cubicBezTo>
                  <a:lnTo>
                    <a:pt x="7113" y="17141"/>
                  </a:lnTo>
                  <a:cubicBezTo>
                    <a:pt x="7109" y="17139"/>
                    <a:pt x="7113" y="17141"/>
                    <a:pt x="7113" y="17141"/>
                  </a:cubicBezTo>
                  <a:close/>
                  <a:moveTo>
                    <a:pt x="4271" y="153"/>
                  </a:moveTo>
                  <a:cubicBezTo>
                    <a:pt x="4271" y="153"/>
                    <a:pt x="4274" y="153"/>
                    <a:pt x="4271" y="153"/>
                  </a:cubicBezTo>
                  <a:cubicBezTo>
                    <a:pt x="4271" y="153"/>
                    <a:pt x="4271" y="153"/>
                    <a:pt x="4271" y="153"/>
                  </a:cubicBezTo>
                  <a:close/>
                  <a:moveTo>
                    <a:pt x="21083" y="5876"/>
                  </a:moveTo>
                  <a:cubicBezTo>
                    <a:pt x="20878" y="5351"/>
                    <a:pt x="20177" y="5444"/>
                    <a:pt x="19555" y="5083"/>
                  </a:cubicBezTo>
                  <a:cubicBezTo>
                    <a:pt x="19066" y="4799"/>
                    <a:pt x="18685" y="4740"/>
                    <a:pt x="18023" y="4717"/>
                  </a:cubicBezTo>
                  <a:cubicBezTo>
                    <a:pt x="17537" y="4700"/>
                    <a:pt x="17283" y="4482"/>
                    <a:pt x="16812" y="4685"/>
                  </a:cubicBezTo>
                  <a:cubicBezTo>
                    <a:pt x="16950" y="4215"/>
                    <a:pt x="15462" y="3995"/>
                    <a:pt x="14945" y="4103"/>
                  </a:cubicBezTo>
                  <a:cubicBezTo>
                    <a:pt x="14955" y="4083"/>
                    <a:pt x="15053" y="3900"/>
                    <a:pt x="15053" y="3900"/>
                  </a:cubicBezTo>
                  <a:cubicBezTo>
                    <a:pt x="14663" y="3887"/>
                    <a:pt x="14273" y="3873"/>
                    <a:pt x="13883" y="3862"/>
                  </a:cubicBezTo>
                  <a:cubicBezTo>
                    <a:pt x="14117" y="3655"/>
                    <a:pt x="14501" y="3533"/>
                    <a:pt x="14274" y="3246"/>
                  </a:cubicBezTo>
                  <a:cubicBezTo>
                    <a:pt x="13791" y="3298"/>
                    <a:pt x="13738" y="2329"/>
                    <a:pt x="13421" y="2513"/>
                  </a:cubicBezTo>
                  <a:cubicBezTo>
                    <a:pt x="13222" y="2341"/>
                    <a:pt x="12877" y="2206"/>
                    <a:pt x="12575" y="2135"/>
                  </a:cubicBezTo>
                  <a:cubicBezTo>
                    <a:pt x="12586" y="2119"/>
                    <a:pt x="12595" y="2102"/>
                    <a:pt x="12600" y="2085"/>
                  </a:cubicBezTo>
                  <a:cubicBezTo>
                    <a:pt x="12472" y="2018"/>
                    <a:pt x="11718" y="1855"/>
                    <a:pt x="11552" y="2009"/>
                  </a:cubicBezTo>
                  <a:cubicBezTo>
                    <a:pt x="11407" y="1950"/>
                    <a:pt x="11152" y="1951"/>
                    <a:pt x="10982" y="1957"/>
                  </a:cubicBezTo>
                  <a:lnTo>
                    <a:pt x="10971" y="1915"/>
                  </a:lnTo>
                  <a:lnTo>
                    <a:pt x="10942" y="1935"/>
                  </a:lnTo>
                  <a:cubicBezTo>
                    <a:pt x="10847" y="1887"/>
                    <a:pt x="10590" y="1730"/>
                    <a:pt x="10461" y="1730"/>
                  </a:cubicBezTo>
                  <a:cubicBezTo>
                    <a:pt x="10603" y="1730"/>
                    <a:pt x="10202" y="1408"/>
                    <a:pt x="10132" y="1370"/>
                  </a:cubicBezTo>
                  <a:cubicBezTo>
                    <a:pt x="10175" y="1376"/>
                    <a:pt x="10205" y="1380"/>
                    <a:pt x="10205" y="1380"/>
                  </a:cubicBezTo>
                  <a:cubicBezTo>
                    <a:pt x="9946" y="1224"/>
                    <a:pt x="9692" y="1045"/>
                    <a:pt x="9292" y="1115"/>
                  </a:cubicBezTo>
                  <a:cubicBezTo>
                    <a:pt x="9308" y="1100"/>
                    <a:pt x="9312" y="1069"/>
                    <a:pt x="9318" y="1047"/>
                  </a:cubicBezTo>
                  <a:cubicBezTo>
                    <a:pt x="9756" y="901"/>
                    <a:pt x="8958" y="655"/>
                    <a:pt x="8719" y="691"/>
                  </a:cubicBezTo>
                  <a:cubicBezTo>
                    <a:pt x="8697" y="649"/>
                    <a:pt x="8672" y="637"/>
                    <a:pt x="8622" y="605"/>
                  </a:cubicBezTo>
                  <a:cubicBezTo>
                    <a:pt x="8595" y="615"/>
                    <a:pt x="8857" y="603"/>
                    <a:pt x="8946" y="583"/>
                  </a:cubicBezTo>
                  <a:lnTo>
                    <a:pt x="8946" y="424"/>
                  </a:lnTo>
                  <a:cubicBezTo>
                    <a:pt x="8584" y="419"/>
                    <a:pt x="8041" y="370"/>
                    <a:pt x="7753" y="527"/>
                  </a:cubicBezTo>
                  <a:cubicBezTo>
                    <a:pt x="7325" y="761"/>
                    <a:pt x="7238" y="462"/>
                    <a:pt x="6865" y="462"/>
                  </a:cubicBezTo>
                  <a:cubicBezTo>
                    <a:pt x="6651" y="462"/>
                    <a:pt x="6162" y="582"/>
                    <a:pt x="6100" y="423"/>
                  </a:cubicBezTo>
                  <a:cubicBezTo>
                    <a:pt x="6035" y="257"/>
                    <a:pt x="5794" y="173"/>
                    <a:pt x="5530" y="201"/>
                  </a:cubicBezTo>
                  <a:cubicBezTo>
                    <a:pt x="5798" y="201"/>
                    <a:pt x="4516" y="-254"/>
                    <a:pt x="5126" y="246"/>
                  </a:cubicBezTo>
                  <a:cubicBezTo>
                    <a:pt x="4964" y="310"/>
                    <a:pt x="4729" y="281"/>
                    <a:pt x="4573" y="365"/>
                  </a:cubicBezTo>
                  <a:cubicBezTo>
                    <a:pt x="4569" y="357"/>
                    <a:pt x="4565" y="351"/>
                    <a:pt x="4561" y="344"/>
                  </a:cubicBezTo>
                  <a:cubicBezTo>
                    <a:pt x="4686" y="310"/>
                    <a:pt x="4802" y="265"/>
                    <a:pt x="4906" y="212"/>
                  </a:cubicBezTo>
                  <a:cubicBezTo>
                    <a:pt x="4915" y="-229"/>
                    <a:pt x="4397" y="153"/>
                    <a:pt x="4270" y="153"/>
                  </a:cubicBezTo>
                  <a:cubicBezTo>
                    <a:pt x="4167" y="164"/>
                    <a:pt x="3359" y="353"/>
                    <a:pt x="3319" y="417"/>
                  </a:cubicBezTo>
                  <a:lnTo>
                    <a:pt x="3145" y="383"/>
                  </a:lnTo>
                  <a:cubicBezTo>
                    <a:pt x="2836" y="502"/>
                    <a:pt x="2710" y="657"/>
                    <a:pt x="2597" y="861"/>
                  </a:cubicBezTo>
                  <a:lnTo>
                    <a:pt x="2632" y="881"/>
                  </a:lnTo>
                  <a:lnTo>
                    <a:pt x="2609" y="891"/>
                  </a:lnTo>
                  <a:cubicBezTo>
                    <a:pt x="2609" y="891"/>
                    <a:pt x="2630" y="919"/>
                    <a:pt x="2631" y="920"/>
                  </a:cubicBezTo>
                  <a:cubicBezTo>
                    <a:pt x="2441" y="925"/>
                    <a:pt x="2439" y="994"/>
                    <a:pt x="2367" y="1082"/>
                  </a:cubicBezTo>
                  <a:cubicBezTo>
                    <a:pt x="2327" y="1132"/>
                    <a:pt x="2134" y="1188"/>
                    <a:pt x="2046" y="1216"/>
                  </a:cubicBezTo>
                  <a:cubicBezTo>
                    <a:pt x="2006" y="1191"/>
                    <a:pt x="1971" y="1160"/>
                    <a:pt x="1938" y="1132"/>
                  </a:cubicBezTo>
                  <a:lnTo>
                    <a:pt x="1757" y="1278"/>
                  </a:lnTo>
                  <a:lnTo>
                    <a:pt x="1868" y="1415"/>
                  </a:lnTo>
                  <a:lnTo>
                    <a:pt x="1840" y="1419"/>
                  </a:lnTo>
                  <a:lnTo>
                    <a:pt x="1824" y="1473"/>
                  </a:lnTo>
                  <a:lnTo>
                    <a:pt x="1805" y="1460"/>
                  </a:lnTo>
                  <a:cubicBezTo>
                    <a:pt x="1758" y="1481"/>
                    <a:pt x="1709" y="1500"/>
                    <a:pt x="1658" y="1517"/>
                  </a:cubicBezTo>
                  <a:cubicBezTo>
                    <a:pt x="1549" y="1674"/>
                    <a:pt x="1707" y="1979"/>
                    <a:pt x="1798" y="2121"/>
                  </a:cubicBezTo>
                  <a:lnTo>
                    <a:pt x="1623" y="2198"/>
                  </a:lnTo>
                  <a:cubicBezTo>
                    <a:pt x="1623" y="2198"/>
                    <a:pt x="1757" y="2274"/>
                    <a:pt x="1768" y="2279"/>
                  </a:cubicBezTo>
                  <a:cubicBezTo>
                    <a:pt x="1773" y="2424"/>
                    <a:pt x="1650" y="2661"/>
                    <a:pt x="1803" y="2773"/>
                  </a:cubicBezTo>
                  <a:cubicBezTo>
                    <a:pt x="1723" y="2851"/>
                    <a:pt x="1540" y="2983"/>
                    <a:pt x="1532" y="3078"/>
                  </a:cubicBezTo>
                  <a:cubicBezTo>
                    <a:pt x="1139" y="3076"/>
                    <a:pt x="1182" y="3360"/>
                    <a:pt x="947" y="3451"/>
                  </a:cubicBezTo>
                  <a:cubicBezTo>
                    <a:pt x="945" y="3436"/>
                    <a:pt x="951" y="3434"/>
                    <a:pt x="966" y="3447"/>
                  </a:cubicBezTo>
                  <a:cubicBezTo>
                    <a:pt x="608" y="3513"/>
                    <a:pt x="413" y="3554"/>
                    <a:pt x="434" y="3830"/>
                  </a:cubicBezTo>
                  <a:cubicBezTo>
                    <a:pt x="410" y="3843"/>
                    <a:pt x="192" y="4024"/>
                    <a:pt x="245" y="4024"/>
                  </a:cubicBezTo>
                  <a:lnTo>
                    <a:pt x="236" y="4024"/>
                  </a:lnTo>
                  <a:cubicBezTo>
                    <a:pt x="54" y="4141"/>
                    <a:pt x="48" y="4311"/>
                    <a:pt x="120" y="4482"/>
                  </a:cubicBezTo>
                  <a:cubicBezTo>
                    <a:pt x="-250" y="4580"/>
                    <a:pt x="355" y="4716"/>
                    <a:pt x="355" y="4730"/>
                  </a:cubicBezTo>
                  <a:cubicBezTo>
                    <a:pt x="361" y="4790"/>
                    <a:pt x="347" y="4826"/>
                    <a:pt x="446" y="4867"/>
                  </a:cubicBezTo>
                  <a:cubicBezTo>
                    <a:pt x="418" y="4880"/>
                    <a:pt x="385" y="4889"/>
                    <a:pt x="354" y="4898"/>
                  </a:cubicBezTo>
                  <a:lnTo>
                    <a:pt x="401" y="5044"/>
                  </a:lnTo>
                  <a:cubicBezTo>
                    <a:pt x="360" y="5065"/>
                    <a:pt x="295" y="5073"/>
                    <a:pt x="243" y="5074"/>
                  </a:cubicBezTo>
                  <a:cubicBezTo>
                    <a:pt x="-96" y="5327"/>
                    <a:pt x="100" y="5478"/>
                    <a:pt x="253" y="5724"/>
                  </a:cubicBezTo>
                  <a:cubicBezTo>
                    <a:pt x="-131" y="5758"/>
                    <a:pt x="906" y="6336"/>
                    <a:pt x="977" y="6405"/>
                  </a:cubicBezTo>
                  <a:cubicBezTo>
                    <a:pt x="1473" y="6884"/>
                    <a:pt x="1943" y="7410"/>
                    <a:pt x="2366" y="7917"/>
                  </a:cubicBezTo>
                  <a:cubicBezTo>
                    <a:pt x="2792" y="8429"/>
                    <a:pt x="2834" y="8747"/>
                    <a:pt x="3754" y="9047"/>
                  </a:cubicBezTo>
                  <a:cubicBezTo>
                    <a:pt x="4138" y="9172"/>
                    <a:pt x="4518" y="9326"/>
                    <a:pt x="4908" y="9441"/>
                  </a:cubicBezTo>
                  <a:cubicBezTo>
                    <a:pt x="5168" y="9517"/>
                    <a:pt x="5201" y="9759"/>
                    <a:pt x="5520" y="9800"/>
                  </a:cubicBezTo>
                  <a:cubicBezTo>
                    <a:pt x="5673" y="10251"/>
                    <a:pt x="5783" y="10655"/>
                    <a:pt x="5791" y="11117"/>
                  </a:cubicBezTo>
                  <a:cubicBezTo>
                    <a:pt x="5711" y="11122"/>
                    <a:pt x="5913" y="12338"/>
                    <a:pt x="5907" y="12464"/>
                  </a:cubicBezTo>
                  <a:cubicBezTo>
                    <a:pt x="5882" y="13059"/>
                    <a:pt x="5883" y="13548"/>
                    <a:pt x="6193" y="14121"/>
                  </a:cubicBezTo>
                  <a:lnTo>
                    <a:pt x="6225" y="14132"/>
                  </a:lnTo>
                  <a:cubicBezTo>
                    <a:pt x="6430" y="14543"/>
                    <a:pt x="6291" y="15161"/>
                    <a:pt x="6165" y="15567"/>
                  </a:cubicBezTo>
                  <a:lnTo>
                    <a:pt x="5959" y="15469"/>
                  </a:lnTo>
                  <a:cubicBezTo>
                    <a:pt x="6052" y="15704"/>
                    <a:pt x="6153" y="16040"/>
                    <a:pt x="6421" y="16224"/>
                  </a:cubicBezTo>
                  <a:cubicBezTo>
                    <a:pt x="6507" y="16420"/>
                    <a:pt x="6366" y="16837"/>
                    <a:pt x="6657" y="17019"/>
                  </a:cubicBezTo>
                  <a:lnTo>
                    <a:pt x="6608" y="17029"/>
                  </a:lnTo>
                  <a:cubicBezTo>
                    <a:pt x="6637" y="17135"/>
                    <a:pt x="6673" y="17242"/>
                    <a:pt x="6698" y="17348"/>
                  </a:cubicBezTo>
                  <a:cubicBezTo>
                    <a:pt x="6724" y="17460"/>
                    <a:pt x="6961" y="17753"/>
                    <a:pt x="7204" y="17552"/>
                  </a:cubicBezTo>
                  <a:cubicBezTo>
                    <a:pt x="7368" y="17415"/>
                    <a:pt x="7130" y="17379"/>
                    <a:pt x="7104" y="17271"/>
                  </a:cubicBezTo>
                  <a:cubicBezTo>
                    <a:pt x="7153" y="17247"/>
                    <a:pt x="7205" y="17224"/>
                    <a:pt x="7258" y="17204"/>
                  </a:cubicBezTo>
                  <a:cubicBezTo>
                    <a:pt x="7266" y="17207"/>
                    <a:pt x="7274" y="17209"/>
                    <a:pt x="7283" y="17212"/>
                  </a:cubicBezTo>
                  <a:cubicBezTo>
                    <a:pt x="7428" y="17330"/>
                    <a:pt x="7359" y="17669"/>
                    <a:pt x="7457" y="17825"/>
                  </a:cubicBezTo>
                  <a:cubicBezTo>
                    <a:pt x="7064" y="17733"/>
                    <a:pt x="6781" y="17992"/>
                    <a:pt x="7244" y="18037"/>
                  </a:cubicBezTo>
                  <a:cubicBezTo>
                    <a:pt x="7249" y="18089"/>
                    <a:pt x="7372" y="18164"/>
                    <a:pt x="7414" y="18219"/>
                  </a:cubicBezTo>
                  <a:cubicBezTo>
                    <a:pt x="7100" y="18171"/>
                    <a:pt x="6990" y="18391"/>
                    <a:pt x="6948" y="18541"/>
                  </a:cubicBezTo>
                  <a:cubicBezTo>
                    <a:pt x="6858" y="18867"/>
                    <a:pt x="7590" y="18545"/>
                    <a:pt x="7695" y="18694"/>
                  </a:cubicBezTo>
                  <a:cubicBezTo>
                    <a:pt x="7722" y="18862"/>
                    <a:pt x="7638" y="18904"/>
                    <a:pt x="7476" y="18960"/>
                  </a:cubicBezTo>
                  <a:cubicBezTo>
                    <a:pt x="7193" y="19058"/>
                    <a:pt x="7547" y="19380"/>
                    <a:pt x="7676" y="19483"/>
                  </a:cubicBezTo>
                  <a:cubicBezTo>
                    <a:pt x="7806" y="19585"/>
                    <a:pt x="8719" y="19925"/>
                    <a:pt x="8709" y="20034"/>
                  </a:cubicBezTo>
                  <a:cubicBezTo>
                    <a:pt x="8675" y="20055"/>
                    <a:pt x="8539" y="20057"/>
                    <a:pt x="8495" y="20060"/>
                  </a:cubicBezTo>
                  <a:cubicBezTo>
                    <a:pt x="8668" y="20215"/>
                    <a:pt x="8970" y="20245"/>
                    <a:pt x="9155" y="20402"/>
                  </a:cubicBezTo>
                  <a:cubicBezTo>
                    <a:pt x="9472" y="20673"/>
                    <a:pt x="9686" y="20866"/>
                    <a:pt x="10256" y="20922"/>
                  </a:cubicBezTo>
                  <a:cubicBezTo>
                    <a:pt x="10224" y="21093"/>
                    <a:pt x="10989" y="21099"/>
                    <a:pt x="11173" y="21106"/>
                  </a:cubicBezTo>
                  <a:cubicBezTo>
                    <a:pt x="11320" y="21272"/>
                    <a:pt x="11860" y="21266"/>
                    <a:pt x="12121" y="21346"/>
                  </a:cubicBezTo>
                  <a:cubicBezTo>
                    <a:pt x="12171" y="21325"/>
                    <a:pt x="12226" y="21311"/>
                    <a:pt x="12286" y="21303"/>
                  </a:cubicBezTo>
                  <a:cubicBezTo>
                    <a:pt x="12279" y="21275"/>
                    <a:pt x="12265" y="21249"/>
                    <a:pt x="12243" y="21224"/>
                  </a:cubicBezTo>
                  <a:cubicBezTo>
                    <a:pt x="12367" y="21226"/>
                    <a:pt x="12609" y="21245"/>
                    <a:pt x="12688" y="21175"/>
                  </a:cubicBezTo>
                  <a:cubicBezTo>
                    <a:pt x="13408" y="21075"/>
                    <a:pt x="12856" y="20944"/>
                    <a:pt x="12432" y="20879"/>
                  </a:cubicBezTo>
                  <a:cubicBezTo>
                    <a:pt x="12038" y="20820"/>
                    <a:pt x="11669" y="20556"/>
                    <a:pt x="11367" y="20396"/>
                  </a:cubicBezTo>
                  <a:lnTo>
                    <a:pt x="11371" y="20394"/>
                  </a:lnTo>
                  <a:cubicBezTo>
                    <a:pt x="11287" y="20307"/>
                    <a:pt x="11160" y="20275"/>
                    <a:pt x="11013" y="20336"/>
                  </a:cubicBezTo>
                  <a:cubicBezTo>
                    <a:pt x="10986" y="20329"/>
                    <a:pt x="10938" y="20310"/>
                    <a:pt x="10929" y="20303"/>
                  </a:cubicBezTo>
                  <a:cubicBezTo>
                    <a:pt x="10926" y="20288"/>
                    <a:pt x="10923" y="20273"/>
                    <a:pt x="10922" y="20258"/>
                  </a:cubicBezTo>
                  <a:lnTo>
                    <a:pt x="11154" y="20296"/>
                  </a:lnTo>
                  <a:lnTo>
                    <a:pt x="11240" y="20191"/>
                  </a:lnTo>
                  <a:cubicBezTo>
                    <a:pt x="10960" y="20056"/>
                    <a:pt x="10729" y="19885"/>
                    <a:pt x="10600" y="19679"/>
                  </a:cubicBezTo>
                  <a:cubicBezTo>
                    <a:pt x="11043" y="19491"/>
                    <a:pt x="10850" y="19267"/>
                    <a:pt x="11190" y="19008"/>
                  </a:cubicBezTo>
                  <a:cubicBezTo>
                    <a:pt x="11610" y="18689"/>
                    <a:pt x="10881" y="18589"/>
                    <a:pt x="10564" y="18488"/>
                  </a:cubicBezTo>
                  <a:cubicBezTo>
                    <a:pt x="9933" y="18287"/>
                    <a:pt x="10482" y="18110"/>
                    <a:pt x="10762" y="17956"/>
                  </a:cubicBezTo>
                  <a:cubicBezTo>
                    <a:pt x="11082" y="17780"/>
                    <a:pt x="10532" y="17572"/>
                    <a:pt x="10925" y="17461"/>
                  </a:cubicBezTo>
                  <a:cubicBezTo>
                    <a:pt x="11053" y="17363"/>
                    <a:pt x="11542" y="17241"/>
                    <a:pt x="11132" y="17081"/>
                  </a:cubicBezTo>
                  <a:cubicBezTo>
                    <a:pt x="10719" y="16920"/>
                    <a:pt x="10542" y="17195"/>
                    <a:pt x="10370" y="16756"/>
                  </a:cubicBezTo>
                  <a:cubicBezTo>
                    <a:pt x="10280" y="16736"/>
                    <a:pt x="10698" y="16839"/>
                    <a:pt x="10701" y="16840"/>
                  </a:cubicBezTo>
                  <a:cubicBezTo>
                    <a:pt x="10852" y="16881"/>
                    <a:pt x="11044" y="16917"/>
                    <a:pt x="11208" y="16879"/>
                  </a:cubicBezTo>
                  <a:cubicBezTo>
                    <a:pt x="11677" y="16774"/>
                    <a:pt x="11296" y="16620"/>
                    <a:pt x="11327" y="16476"/>
                  </a:cubicBezTo>
                  <a:lnTo>
                    <a:pt x="11391" y="16465"/>
                  </a:lnTo>
                  <a:cubicBezTo>
                    <a:pt x="11399" y="16341"/>
                    <a:pt x="11312" y="16265"/>
                    <a:pt x="11208" y="16169"/>
                  </a:cubicBezTo>
                  <a:cubicBezTo>
                    <a:pt x="11664" y="16259"/>
                    <a:pt x="12455" y="16159"/>
                    <a:pt x="12835" y="15994"/>
                  </a:cubicBezTo>
                  <a:cubicBezTo>
                    <a:pt x="13028" y="15910"/>
                    <a:pt x="13154" y="15698"/>
                    <a:pt x="13228" y="15565"/>
                  </a:cubicBezTo>
                  <a:cubicBezTo>
                    <a:pt x="13402" y="15253"/>
                    <a:pt x="12911" y="15333"/>
                    <a:pt x="12834" y="15144"/>
                  </a:cubicBezTo>
                  <a:cubicBezTo>
                    <a:pt x="12802" y="15022"/>
                    <a:pt x="12963" y="14987"/>
                    <a:pt x="12778" y="14873"/>
                  </a:cubicBezTo>
                  <a:cubicBezTo>
                    <a:pt x="13254" y="14989"/>
                    <a:pt x="14069" y="14954"/>
                    <a:pt x="14075" y="14543"/>
                  </a:cubicBezTo>
                  <a:cubicBezTo>
                    <a:pt x="14715" y="14565"/>
                    <a:pt x="14622" y="13934"/>
                    <a:pt x="14861" y="13689"/>
                  </a:cubicBezTo>
                  <a:cubicBezTo>
                    <a:pt x="14826" y="13753"/>
                    <a:pt x="14779" y="13815"/>
                    <a:pt x="14699" y="13862"/>
                  </a:cubicBezTo>
                  <a:lnTo>
                    <a:pt x="14810" y="13932"/>
                  </a:lnTo>
                  <a:lnTo>
                    <a:pt x="14823" y="13925"/>
                  </a:lnTo>
                  <a:lnTo>
                    <a:pt x="14866" y="13945"/>
                  </a:lnTo>
                  <a:cubicBezTo>
                    <a:pt x="15391" y="13663"/>
                    <a:pt x="15253" y="13268"/>
                    <a:pt x="15713" y="12979"/>
                  </a:cubicBezTo>
                  <a:cubicBezTo>
                    <a:pt x="16218" y="12660"/>
                    <a:pt x="15525" y="12151"/>
                    <a:pt x="15954" y="11777"/>
                  </a:cubicBezTo>
                  <a:cubicBezTo>
                    <a:pt x="16313" y="11463"/>
                    <a:pt x="17360" y="11121"/>
                    <a:pt x="17972" y="11165"/>
                  </a:cubicBezTo>
                  <a:cubicBezTo>
                    <a:pt x="18474" y="11201"/>
                    <a:pt x="18489" y="10927"/>
                    <a:pt x="18940" y="10851"/>
                  </a:cubicBezTo>
                  <a:cubicBezTo>
                    <a:pt x="18679" y="10613"/>
                    <a:pt x="19041" y="10505"/>
                    <a:pt x="19136" y="10300"/>
                  </a:cubicBezTo>
                  <a:cubicBezTo>
                    <a:pt x="19263" y="10026"/>
                    <a:pt x="19440" y="9737"/>
                    <a:pt x="19532" y="9473"/>
                  </a:cubicBezTo>
                  <a:cubicBezTo>
                    <a:pt x="19677" y="9053"/>
                    <a:pt x="19187" y="8394"/>
                    <a:pt x="19505" y="8013"/>
                  </a:cubicBezTo>
                  <a:cubicBezTo>
                    <a:pt x="20005" y="8053"/>
                    <a:pt x="20030" y="7526"/>
                    <a:pt x="20245" y="7340"/>
                  </a:cubicBezTo>
                  <a:cubicBezTo>
                    <a:pt x="20849" y="6817"/>
                    <a:pt x="21350" y="6573"/>
                    <a:pt x="21083" y="5876"/>
                  </a:cubicBezTo>
                  <a:cubicBezTo>
                    <a:pt x="21071" y="5847"/>
                    <a:pt x="21253" y="6319"/>
                    <a:pt x="21083" y="5876"/>
                  </a:cubicBezTo>
                  <a:close/>
                </a:path>
              </a:pathLst>
            </a:custGeom>
            <a:solidFill>
              <a:schemeClr val="accent5"/>
            </a:solidFill>
            <a:ln w="12700" cap="flat">
              <a:noFill/>
              <a:miter lim="400000"/>
            </a:ln>
            <a:effectLst/>
          </p:spPr>
          <p:txBody>
            <a:bodyPr wrap="square" lIns="0" tIns="0" rIns="0" bIns="0" numCol="1" anchor="ctr">
              <a:noAutofit/>
            </a:bodyPr>
            <a:lstStyle/>
            <a:p>
              <a:endParaRPr sz="2532" dirty="0"/>
            </a:p>
          </p:txBody>
        </p:sp>
        <p:sp>
          <p:nvSpPr>
            <p:cNvPr id="31" name="Shape 3366">
              <a:extLst>
                <a:ext uri="{FF2B5EF4-FFF2-40B4-BE49-F238E27FC236}">
                  <a16:creationId xmlns:a16="http://schemas.microsoft.com/office/drawing/2014/main" id="{1ACFFA74-4639-3944-A5EF-F2613FCE6D9E}"/>
                </a:ext>
              </a:extLst>
            </p:cNvPr>
            <p:cNvSpPr/>
            <p:nvPr/>
          </p:nvSpPr>
          <p:spPr>
            <a:xfrm>
              <a:off x="5033065" y="2755097"/>
              <a:ext cx="2312679" cy="2728391"/>
            </a:xfrm>
            <a:custGeom>
              <a:avLst/>
              <a:gdLst/>
              <a:ahLst/>
              <a:cxnLst>
                <a:cxn ang="0">
                  <a:pos x="wd2" y="hd2"/>
                </a:cxn>
                <a:cxn ang="5400000">
                  <a:pos x="wd2" y="hd2"/>
                </a:cxn>
                <a:cxn ang="10800000">
                  <a:pos x="wd2" y="hd2"/>
                </a:cxn>
                <a:cxn ang="16200000">
                  <a:pos x="wd2" y="hd2"/>
                </a:cxn>
              </a:cxnLst>
              <a:rect l="0" t="0" r="r" b="b"/>
              <a:pathLst>
                <a:path w="21494" h="21436" extrusionOk="0">
                  <a:moveTo>
                    <a:pt x="21150" y="15574"/>
                  </a:moveTo>
                  <a:cubicBezTo>
                    <a:pt x="21261" y="15717"/>
                    <a:pt x="21093" y="15952"/>
                    <a:pt x="20924" y="15784"/>
                  </a:cubicBezTo>
                  <a:cubicBezTo>
                    <a:pt x="20982" y="16021"/>
                    <a:pt x="20891" y="16384"/>
                    <a:pt x="20777" y="16596"/>
                  </a:cubicBezTo>
                  <a:cubicBezTo>
                    <a:pt x="20505" y="17107"/>
                    <a:pt x="20399" y="17680"/>
                    <a:pt x="20142" y="18190"/>
                  </a:cubicBezTo>
                  <a:cubicBezTo>
                    <a:pt x="20021" y="18451"/>
                    <a:pt x="19581" y="18883"/>
                    <a:pt x="19210" y="18697"/>
                  </a:cubicBezTo>
                  <a:cubicBezTo>
                    <a:pt x="19055" y="18620"/>
                    <a:pt x="18983" y="18564"/>
                    <a:pt x="18916" y="18429"/>
                  </a:cubicBezTo>
                  <a:cubicBezTo>
                    <a:pt x="18874" y="18346"/>
                    <a:pt x="18895" y="18082"/>
                    <a:pt x="18885" y="18073"/>
                  </a:cubicBezTo>
                  <a:cubicBezTo>
                    <a:pt x="18630" y="17743"/>
                    <a:pt x="18882" y="17612"/>
                    <a:pt x="18985" y="17344"/>
                  </a:cubicBezTo>
                  <a:cubicBezTo>
                    <a:pt x="19114" y="17002"/>
                    <a:pt x="19115" y="16913"/>
                    <a:pt x="19087" y="16545"/>
                  </a:cubicBezTo>
                  <a:cubicBezTo>
                    <a:pt x="19035" y="16414"/>
                    <a:pt x="19148" y="15981"/>
                    <a:pt x="19273" y="15913"/>
                  </a:cubicBezTo>
                  <a:cubicBezTo>
                    <a:pt x="19479" y="15800"/>
                    <a:pt x="19740" y="15772"/>
                    <a:pt x="19957" y="15653"/>
                  </a:cubicBezTo>
                  <a:cubicBezTo>
                    <a:pt x="20082" y="15574"/>
                    <a:pt x="20117" y="15501"/>
                    <a:pt x="20239" y="15479"/>
                  </a:cubicBezTo>
                  <a:cubicBezTo>
                    <a:pt x="20387" y="15448"/>
                    <a:pt x="20295" y="14983"/>
                    <a:pt x="20473" y="15143"/>
                  </a:cubicBezTo>
                  <a:cubicBezTo>
                    <a:pt x="20533" y="15027"/>
                    <a:pt x="20661" y="14865"/>
                    <a:pt x="20739" y="14731"/>
                  </a:cubicBezTo>
                  <a:cubicBezTo>
                    <a:pt x="20722" y="14552"/>
                    <a:pt x="20909" y="14739"/>
                    <a:pt x="20929" y="14819"/>
                  </a:cubicBezTo>
                  <a:cubicBezTo>
                    <a:pt x="20973" y="14985"/>
                    <a:pt x="21061" y="15461"/>
                    <a:pt x="21150" y="15574"/>
                  </a:cubicBezTo>
                  <a:cubicBezTo>
                    <a:pt x="21173" y="15603"/>
                    <a:pt x="21138" y="15559"/>
                    <a:pt x="21150" y="15574"/>
                  </a:cubicBezTo>
                  <a:close/>
                  <a:moveTo>
                    <a:pt x="21449" y="7942"/>
                  </a:moveTo>
                  <a:cubicBezTo>
                    <a:pt x="21344" y="7731"/>
                    <a:pt x="21600" y="7533"/>
                    <a:pt x="21152" y="7539"/>
                  </a:cubicBezTo>
                  <a:cubicBezTo>
                    <a:pt x="21008" y="7541"/>
                    <a:pt x="20754" y="7739"/>
                    <a:pt x="20526" y="7739"/>
                  </a:cubicBezTo>
                  <a:cubicBezTo>
                    <a:pt x="20244" y="7739"/>
                    <a:pt x="20016" y="7865"/>
                    <a:pt x="19729" y="7865"/>
                  </a:cubicBezTo>
                  <a:cubicBezTo>
                    <a:pt x="19565" y="7865"/>
                    <a:pt x="19469" y="8014"/>
                    <a:pt x="19302" y="7993"/>
                  </a:cubicBezTo>
                  <a:cubicBezTo>
                    <a:pt x="19093" y="7930"/>
                    <a:pt x="19070" y="7669"/>
                    <a:pt x="18908" y="7605"/>
                  </a:cubicBezTo>
                  <a:cubicBezTo>
                    <a:pt x="19001" y="7551"/>
                    <a:pt x="19025" y="7458"/>
                    <a:pt x="18981" y="7374"/>
                  </a:cubicBezTo>
                  <a:cubicBezTo>
                    <a:pt x="19062" y="7284"/>
                    <a:pt x="18938" y="7312"/>
                    <a:pt x="18896" y="7232"/>
                  </a:cubicBezTo>
                  <a:cubicBezTo>
                    <a:pt x="18780" y="7074"/>
                    <a:pt x="18298" y="6560"/>
                    <a:pt x="18034" y="6598"/>
                  </a:cubicBezTo>
                  <a:cubicBezTo>
                    <a:pt x="17984" y="6467"/>
                    <a:pt x="17855" y="6463"/>
                    <a:pt x="17803" y="6343"/>
                  </a:cubicBezTo>
                  <a:cubicBezTo>
                    <a:pt x="17753" y="6232"/>
                    <a:pt x="17703" y="5708"/>
                    <a:pt x="17456" y="5708"/>
                  </a:cubicBezTo>
                  <a:lnTo>
                    <a:pt x="17456" y="5708"/>
                  </a:lnTo>
                  <a:cubicBezTo>
                    <a:pt x="17148" y="5708"/>
                    <a:pt x="17061" y="5095"/>
                    <a:pt x="17029" y="4927"/>
                  </a:cubicBezTo>
                  <a:lnTo>
                    <a:pt x="17085" y="4930"/>
                  </a:lnTo>
                  <a:cubicBezTo>
                    <a:pt x="16985" y="4575"/>
                    <a:pt x="16629" y="4445"/>
                    <a:pt x="16480" y="4141"/>
                  </a:cubicBezTo>
                  <a:lnTo>
                    <a:pt x="16435" y="4152"/>
                  </a:lnTo>
                  <a:cubicBezTo>
                    <a:pt x="16428" y="4118"/>
                    <a:pt x="16411" y="4085"/>
                    <a:pt x="16410" y="4050"/>
                  </a:cubicBezTo>
                  <a:cubicBezTo>
                    <a:pt x="16418" y="4049"/>
                    <a:pt x="16577" y="4040"/>
                    <a:pt x="16577" y="4040"/>
                  </a:cubicBezTo>
                  <a:cubicBezTo>
                    <a:pt x="16561" y="4019"/>
                    <a:pt x="16373" y="3888"/>
                    <a:pt x="16373" y="3877"/>
                  </a:cubicBezTo>
                  <a:cubicBezTo>
                    <a:pt x="16140" y="3556"/>
                    <a:pt x="15927" y="3229"/>
                    <a:pt x="15764" y="2884"/>
                  </a:cubicBezTo>
                  <a:cubicBezTo>
                    <a:pt x="15810" y="2908"/>
                    <a:pt x="15860" y="2921"/>
                    <a:pt x="15913" y="2924"/>
                  </a:cubicBezTo>
                  <a:cubicBezTo>
                    <a:pt x="16212" y="2508"/>
                    <a:pt x="16034" y="2139"/>
                    <a:pt x="15828" y="1728"/>
                  </a:cubicBezTo>
                  <a:cubicBezTo>
                    <a:pt x="15663" y="1776"/>
                    <a:pt x="15487" y="1765"/>
                    <a:pt x="15320" y="1792"/>
                  </a:cubicBezTo>
                  <a:cubicBezTo>
                    <a:pt x="15262" y="1792"/>
                    <a:pt x="15004" y="1673"/>
                    <a:pt x="14939" y="1652"/>
                  </a:cubicBezTo>
                  <a:cubicBezTo>
                    <a:pt x="14877" y="1646"/>
                    <a:pt x="14703" y="1675"/>
                    <a:pt x="14673" y="1666"/>
                  </a:cubicBezTo>
                  <a:cubicBezTo>
                    <a:pt x="14649" y="1666"/>
                    <a:pt x="14604" y="1640"/>
                    <a:pt x="14583" y="1631"/>
                  </a:cubicBezTo>
                  <a:cubicBezTo>
                    <a:pt x="14579" y="1638"/>
                    <a:pt x="14541" y="1746"/>
                    <a:pt x="14548" y="1746"/>
                  </a:cubicBezTo>
                  <a:cubicBezTo>
                    <a:pt x="14314" y="1775"/>
                    <a:pt x="14213" y="1915"/>
                    <a:pt x="13949" y="1776"/>
                  </a:cubicBezTo>
                  <a:cubicBezTo>
                    <a:pt x="13737" y="1662"/>
                    <a:pt x="13370" y="1599"/>
                    <a:pt x="13126" y="1666"/>
                  </a:cubicBezTo>
                  <a:cubicBezTo>
                    <a:pt x="13114" y="1631"/>
                    <a:pt x="12362" y="1325"/>
                    <a:pt x="12311" y="1315"/>
                  </a:cubicBezTo>
                  <a:cubicBezTo>
                    <a:pt x="12058" y="1263"/>
                    <a:pt x="11585" y="1295"/>
                    <a:pt x="11468" y="1561"/>
                  </a:cubicBezTo>
                  <a:cubicBezTo>
                    <a:pt x="11405" y="1704"/>
                    <a:pt x="11546" y="1817"/>
                    <a:pt x="11493" y="1940"/>
                  </a:cubicBezTo>
                  <a:cubicBezTo>
                    <a:pt x="11411" y="2129"/>
                    <a:pt x="10260" y="1753"/>
                    <a:pt x="10229" y="1583"/>
                  </a:cubicBezTo>
                  <a:cubicBezTo>
                    <a:pt x="10181" y="1321"/>
                    <a:pt x="9285" y="1213"/>
                    <a:pt x="9029" y="1193"/>
                  </a:cubicBezTo>
                  <a:cubicBezTo>
                    <a:pt x="9018" y="1125"/>
                    <a:pt x="8978" y="1083"/>
                    <a:pt x="8892" y="1075"/>
                  </a:cubicBezTo>
                  <a:lnTo>
                    <a:pt x="8892" y="1071"/>
                  </a:lnTo>
                  <a:cubicBezTo>
                    <a:pt x="8848" y="1075"/>
                    <a:pt x="8690" y="1054"/>
                    <a:pt x="8710" y="986"/>
                  </a:cubicBezTo>
                  <a:cubicBezTo>
                    <a:pt x="8710" y="964"/>
                    <a:pt x="8994" y="767"/>
                    <a:pt x="9016" y="679"/>
                  </a:cubicBezTo>
                  <a:cubicBezTo>
                    <a:pt x="9056" y="517"/>
                    <a:pt x="8891" y="519"/>
                    <a:pt x="8901" y="450"/>
                  </a:cubicBezTo>
                  <a:cubicBezTo>
                    <a:pt x="8820" y="389"/>
                    <a:pt x="9205" y="-90"/>
                    <a:pt x="8780" y="124"/>
                  </a:cubicBezTo>
                  <a:cubicBezTo>
                    <a:pt x="8738" y="-14"/>
                    <a:pt x="7966" y="-25"/>
                    <a:pt x="7786" y="33"/>
                  </a:cubicBezTo>
                  <a:cubicBezTo>
                    <a:pt x="7755" y="33"/>
                    <a:pt x="7236" y="45"/>
                    <a:pt x="7284" y="112"/>
                  </a:cubicBezTo>
                  <a:cubicBezTo>
                    <a:pt x="6980" y="-39"/>
                    <a:pt x="6476" y="127"/>
                    <a:pt x="6182" y="191"/>
                  </a:cubicBezTo>
                  <a:cubicBezTo>
                    <a:pt x="5782" y="191"/>
                    <a:pt x="5357" y="466"/>
                    <a:pt x="4985" y="577"/>
                  </a:cubicBezTo>
                  <a:cubicBezTo>
                    <a:pt x="4968" y="561"/>
                    <a:pt x="4957" y="544"/>
                    <a:pt x="4950" y="523"/>
                  </a:cubicBezTo>
                  <a:lnTo>
                    <a:pt x="4918" y="529"/>
                  </a:lnTo>
                  <a:lnTo>
                    <a:pt x="4905" y="496"/>
                  </a:lnTo>
                  <a:cubicBezTo>
                    <a:pt x="4737" y="581"/>
                    <a:pt x="4445" y="574"/>
                    <a:pt x="4277" y="480"/>
                  </a:cubicBezTo>
                  <a:cubicBezTo>
                    <a:pt x="4282" y="423"/>
                    <a:pt x="4286" y="367"/>
                    <a:pt x="4279" y="311"/>
                  </a:cubicBezTo>
                  <a:cubicBezTo>
                    <a:pt x="3839" y="327"/>
                    <a:pt x="3931" y="706"/>
                    <a:pt x="3692" y="913"/>
                  </a:cubicBezTo>
                  <a:cubicBezTo>
                    <a:pt x="3463" y="1112"/>
                    <a:pt x="3139" y="1114"/>
                    <a:pt x="2935" y="1363"/>
                  </a:cubicBezTo>
                  <a:cubicBezTo>
                    <a:pt x="2899" y="1537"/>
                    <a:pt x="2704" y="1647"/>
                    <a:pt x="2717" y="1829"/>
                  </a:cubicBezTo>
                  <a:cubicBezTo>
                    <a:pt x="2734" y="2071"/>
                    <a:pt x="2718" y="2224"/>
                    <a:pt x="2488" y="2389"/>
                  </a:cubicBezTo>
                  <a:cubicBezTo>
                    <a:pt x="2217" y="2584"/>
                    <a:pt x="1913" y="2731"/>
                    <a:pt x="1546" y="2719"/>
                  </a:cubicBezTo>
                  <a:cubicBezTo>
                    <a:pt x="1507" y="2976"/>
                    <a:pt x="1199" y="3017"/>
                    <a:pt x="1132" y="3212"/>
                  </a:cubicBezTo>
                  <a:cubicBezTo>
                    <a:pt x="1025" y="3521"/>
                    <a:pt x="918" y="3677"/>
                    <a:pt x="641" y="3906"/>
                  </a:cubicBezTo>
                  <a:lnTo>
                    <a:pt x="670" y="3942"/>
                  </a:lnTo>
                  <a:cubicBezTo>
                    <a:pt x="508" y="4166"/>
                    <a:pt x="173" y="4557"/>
                    <a:pt x="339" y="4803"/>
                  </a:cubicBezTo>
                  <a:lnTo>
                    <a:pt x="391" y="4803"/>
                  </a:lnTo>
                  <a:cubicBezTo>
                    <a:pt x="467" y="4803"/>
                    <a:pt x="416" y="5040"/>
                    <a:pt x="558" y="5026"/>
                  </a:cubicBezTo>
                  <a:cubicBezTo>
                    <a:pt x="575" y="5060"/>
                    <a:pt x="612" y="5269"/>
                    <a:pt x="543" y="5269"/>
                  </a:cubicBezTo>
                  <a:lnTo>
                    <a:pt x="456" y="5299"/>
                  </a:lnTo>
                  <a:cubicBezTo>
                    <a:pt x="764" y="5604"/>
                    <a:pt x="582" y="5896"/>
                    <a:pt x="452" y="6228"/>
                  </a:cubicBezTo>
                  <a:cubicBezTo>
                    <a:pt x="401" y="6220"/>
                    <a:pt x="345" y="6229"/>
                    <a:pt x="297" y="6251"/>
                  </a:cubicBezTo>
                  <a:cubicBezTo>
                    <a:pt x="430" y="6424"/>
                    <a:pt x="154" y="6618"/>
                    <a:pt x="0" y="6730"/>
                  </a:cubicBezTo>
                  <a:cubicBezTo>
                    <a:pt x="249" y="6752"/>
                    <a:pt x="299" y="6978"/>
                    <a:pt x="276" y="7155"/>
                  </a:cubicBezTo>
                  <a:lnTo>
                    <a:pt x="307" y="7155"/>
                  </a:lnTo>
                  <a:cubicBezTo>
                    <a:pt x="294" y="7155"/>
                    <a:pt x="281" y="7155"/>
                    <a:pt x="268" y="7155"/>
                  </a:cubicBezTo>
                  <a:cubicBezTo>
                    <a:pt x="265" y="7167"/>
                    <a:pt x="258" y="7174"/>
                    <a:pt x="247" y="7177"/>
                  </a:cubicBezTo>
                  <a:cubicBezTo>
                    <a:pt x="206" y="7341"/>
                    <a:pt x="390" y="7647"/>
                    <a:pt x="654" y="7597"/>
                  </a:cubicBezTo>
                  <a:cubicBezTo>
                    <a:pt x="662" y="7714"/>
                    <a:pt x="780" y="7762"/>
                    <a:pt x="802" y="7878"/>
                  </a:cubicBezTo>
                  <a:cubicBezTo>
                    <a:pt x="873" y="7889"/>
                    <a:pt x="913" y="7864"/>
                    <a:pt x="946" y="7814"/>
                  </a:cubicBezTo>
                  <a:cubicBezTo>
                    <a:pt x="1016" y="8004"/>
                    <a:pt x="1264" y="8051"/>
                    <a:pt x="1309" y="8201"/>
                  </a:cubicBezTo>
                  <a:cubicBezTo>
                    <a:pt x="1426" y="8354"/>
                    <a:pt x="1416" y="8441"/>
                    <a:pt x="1473" y="8622"/>
                  </a:cubicBezTo>
                  <a:lnTo>
                    <a:pt x="1520" y="8622"/>
                  </a:lnTo>
                  <a:cubicBezTo>
                    <a:pt x="1569" y="8710"/>
                    <a:pt x="1975" y="9160"/>
                    <a:pt x="2133" y="9105"/>
                  </a:cubicBezTo>
                  <a:cubicBezTo>
                    <a:pt x="2414" y="9356"/>
                    <a:pt x="2674" y="9574"/>
                    <a:pt x="3086" y="9750"/>
                  </a:cubicBezTo>
                  <a:cubicBezTo>
                    <a:pt x="3082" y="9812"/>
                    <a:pt x="3079" y="9875"/>
                    <a:pt x="3077" y="9937"/>
                  </a:cubicBezTo>
                  <a:cubicBezTo>
                    <a:pt x="3152" y="9898"/>
                    <a:pt x="3229" y="9859"/>
                    <a:pt x="3307" y="9824"/>
                  </a:cubicBezTo>
                  <a:lnTo>
                    <a:pt x="3321" y="9829"/>
                  </a:lnTo>
                  <a:lnTo>
                    <a:pt x="3322" y="9817"/>
                  </a:lnTo>
                  <a:cubicBezTo>
                    <a:pt x="3580" y="9701"/>
                    <a:pt x="3830" y="9612"/>
                    <a:pt x="4125" y="9621"/>
                  </a:cubicBezTo>
                  <a:cubicBezTo>
                    <a:pt x="4261" y="9626"/>
                    <a:pt x="4581" y="9721"/>
                    <a:pt x="4686" y="9617"/>
                  </a:cubicBezTo>
                  <a:cubicBezTo>
                    <a:pt x="4748" y="9641"/>
                    <a:pt x="4808" y="9667"/>
                    <a:pt x="4866" y="9695"/>
                  </a:cubicBezTo>
                  <a:cubicBezTo>
                    <a:pt x="5080" y="9574"/>
                    <a:pt x="5871" y="9431"/>
                    <a:pt x="5918" y="9296"/>
                  </a:cubicBezTo>
                  <a:cubicBezTo>
                    <a:pt x="5972" y="9317"/>
                    <a:pt x="5995" y="9339"/>
                    <a:pt x="6016" y="9264"/>
                  </a:cubicBezTo>
                  <a:cubicBezTo>
                    <a:pt x="6022" y="9261"/>
                    <a:pt x="6045" y="9250"/>
                    <a:pt x="6080" y="9241"/>
                  </a:cubicBezTo>
                  <a:cubicBezTo>
                    <a:pt x="6162" y="9312"/>
                    <a:pt x="6375" y="9249"/>
                    <a:pt x="6476" y="9223"/>
                  </a:cubicBezTo>
                  <a:lnTo>
                    <a:pt x="6476" y="9214"/>
                  </a:lnTo>
                  <a:cubicBezTo>
                    <a:pt x="7144" y="9195"/>
                    <a:pt x="6984" y="9378"/>
                    <a:pt x="7304" y="9739"/>
                  </a:cubicBezTo>
                  <a:cubicBezTo>
                    <a:pt x="7475" y="9932"/>
                    <a:pt x="7980" y="9814"/>
                    <a:pt x="8200" y="9773"/>
                  </a:cubicBezTo>
                  <a:cubicBezTo>
                    <a:pt x="8223" y="9858"/>
                    <a:pt x="8315" y="9945"/>
                    <a:pt x="8426" y="9941"/>
                  </a:cubicBezTo>
                  <a:cubicBezTo>
                    <a:pt x="8418" y="9986"/>
                    <a:pt x="8482" y="10342"/>
                    <a:pt x="8493" y="10381"/>
                  </a:cubicBezTo>
                  <a:lnTo>
                    <a:pt x="8473" y="10381"/>
                  </a:lnTo>
                  <a:cubicBezTo>
                    <a:pt x="8451" y="10590"/>
                    <a:pt x="8231" y="10752"/>
                    <a:pt x="8455" y="10846"/>
                  </a:cubicBezTo>
                  <a:cubicBezTo>
                    <a:pt x="8424" y="11002"/>
                    <a:pt x="8415" y="11164"/>
                    <a:pt x="8205" y="11187"/>
                  </a:cubicBezTo>
                  <a:cubicBezTo>
                    <a:pt x="8322" y="11607"/>
                    <a:pt x="8608" y="11836"/>
                    <a:pt x="8916" y="12161"/>
                  </a:cubicBezTo>
                  <a:cubicBezTo>
                    <a:pt x="8896" y="12195"/>
                    <a:pt x="8883" y="12228"/>
                    <a:pt x="8856" y="12259"/>
                  </a:cubicBezTo>
                  <a:cubicBezTo>
                    <a:pt x="9007" y="12382"/>
                    <a:pt x="9103" y="12537"/>
                    <a:pt x="9233" y="12666"/>
                  </a:cubicBezTo>
                  <a:lnTo>
                    <a:pt x="9303" y="12614"/>
                  </a:lnTo>
                  <a:cubicBezTo>
                    <a:pt x="9334" y="12654"/>
                    <a:pt x="9303" y="12657"/>
                    <a:pt x="9301" y="12701"/>
                  </a:cubicBezTo>
                  <a:lnTo>
                    <a:pt x="9265" y="12704"/>
                  </a:lnTo>
                  <a:cubicBezTo>
                    <a:pt x="9269" y="12865"/>
                    <a:pt x="9736" y="13608"/>
                    <a:pt x="9628" y="13713"/>
                  </a:cubicBezTo>
                  <a:cubicBezTo>
                    <a:pt x="9399" y="13830"/>
                    <a:pt x="9559" y="14066"/>
                    <a:pt x="9672" y="14224"/>
                  </a:cubicBezTo>
                  <a:cubicBezTo>
                    <a:pt x="9958" y="14623"/>
                    <a:pt x="9535" y="14683"/>
                    <a:pt x="9477" y="14929"/>
                  </a:cubicBezTo>
                  <a:cubicBezTo>
                    <a:pt x="9422" y="15139"/>
                    <a:pt x="9270" y="15661"/>
                    <a:pt x="9117" y="15801"/>
                  </a:cubicBezTo>
                  <a:cubicBezTo>
                    <a:pt x="9132" y="15821"/>
                    <a:pt x="9142" y="15843"/>
                    <a:pt x="9148" y="15865"/>
                  </a:cubicBezTo>
                  <a:lnTo>
                    <a:pt x="9127" y="15871"/>
                  </a:lnTo>
                  <a:cubicBezTo>
                    <a:pt x="9147" y="15972"/>
                    <a:pt x="9127" y="16088"/>
                    <a:pt x="9127" y="16190"/>
                  </a:cubicBezTo>
                  <a:lnTo>
                    <a:pt x="9117" y="16197"/>
                  </a:lnTo>
                  <a:cubicBezTo>
                    <a:pt x="9045" y="16880"/>
                    <a:pt x="10051" y="17437"/>
                    <a:pt x="9956" y="18137"/>
                  </a:cubicBezTo>
                  <a:cubicBezTo>
                    <a:pt x="9907" y="18501"/>
                    <a:pt x="10103" y="19517"/>
                    <a:pt x="10608" y="19648"/>
                  </a:cubicBezTo>
                  <a:cubicBezTo>
                    <a:pt x="10711" y="19738"/>
                    <a:pt x="11215" y="20660"/>
                    <a:pt x="11120" y="20764"/>
                  </a:cubicBezTo>
                  <a:cubicBezTo>
                    <a:pt x="10785" y="20848"/>
                    <a:pt x="11116" y="20987"/>
                    <a:pt x="11144" y="21115"/>
                  </a:cubicBezTo>
                  <a:cubicBezTo>
                    <a:pt x="10968" y="21510"/>
                    <a:pt x="11967" y="21476"/>
                    <a:pt x="12221" y="21354"/>
                  </a:cubicBezTo>
                  <a:cubicBezTo>
                    <a:pt x="12519" y="21209"/>
                    <a:pt x="12813" y="21294"/>
                    <a:pt x="13150" y="21319"/>
                  </a:cubicBezTo>
                  <a:cubicBezTo>
                    <a:pt x="13150" y="21319"/>
                    <a:pt x="13164" y="21264"/>
                    <a:pt x="13165" y="21262"/>
                  </a:cubicBezTo>
                  <a:cubicBezTo>
                    <a:pt x="13768" y="21285"/>
                    <a:pt x="14233" y="20805"/>
                    <a:pt x="14641" y="20497"/>
                  </a:cubicBezTo>
                  <a:cubicBezTo>
                    <a:pt x="14854" y="20335"/>
                    <a:pt x="14941" y="20135"/>
                    <a:pt x="15093" y="19938"/>
                  </a:cubicBezTo>
                  <a:cubicBezTo>
                    <a:pt x="15177" y="19827"/>
                    <a:pt x="15387" y="19750"/>
                    <a:pt x="15454" y="19635"/>
                  </a:cubicBezTo>
                  <a:cubicBezTo>
                    <a:pt x="15552" y="19463"/>
                    <a:pt x="15640" y="19307"/>
                    <a:pt x="15688" y="19094"/>
                  </a:cubicBezTo>
                  <a:lnTo>
                    <a:pt x="15697" y="19094"/>
                  </a:lnTo>
                  <a:cubicBezTo>
                    <a:pt x="15716" y="18996"/>
                    <a:pt x="15724" y="18898"/>
                    <a:pt x="15722" y="18799"/>
                  </a:cubicBezTo>
                  <a:lnTo>
                    <a:pt x="15659" y="18795"/>
                  </a:lnTo>
                  <a:cubicBezTo>
                    <a:pt x="15712" y="18611"/>
                    <a:pt x="15867" y="18624"/>
                    <a:pt x="16053" y="18537"/>
                  </a:cubicBezTo>
                  <a:cubicBezTo>
                    <a:pt x="16371" y="18385"/>
                    <a:pt x="16454" y="18365"/>
                    <a:pt x="16521" y="18076"/>
                  </a:cubicBezTo>
                  <a:cubicBezTo>
                    <a:pt x="16544" y="17824"/>
                    <a:pt x="16568" y="17645"/>
                    <a:pt x="16480" y="17400"/>
                  </a:cubicBezTo>
                  <a:cubicBezTo>
                    <a:pt x="16325" y="16977"/>
                    <a:pt x="16456" y="16954"/>
                    <a:pt x="16829" y="16691"/>
                  </a:cubicBezTo>
                  <a:cubicBezTo>
                    <a:pt x="17122" y="16484"/>
                    <a:pt x="17222" y="16348"/>
                    <a:pt x="17594" y="16182"/>
                  </a:cubicBezTo>
                  <a:cubicBezTo>
                    <a:pt x="17872" y="16057"/>
                    <a:pt x="18450" y="15634"/>
                    <a:pt x="18274" y="15310"/>
                  </a:cubicBezTo>
                  <a:cubicBezTo>
                    <a:pt x="18221" y="15211"/>
                    <a:pt x="18282" y="14088"/>
                    <a:pt x="18165" y="14103"/>
                  </a:cubicBezTo>
                  <a:cubicBezTo>
                    <a:pt x="18141" y="14052"/>
                    <a:pt x="18023" y="13987"/>
                    <a:pt x="17958" y="13987"/>
                  </a:cubicBezTo>
                  <a:cubicBezTo>
                    <a:pt x="17817" y="13835"/>
                    <a:pt x="17931" y="13505"/>
                    <a:pt x="17832" y="13353"/>
                  </a:cubicBezTo>
                  <a:cubicBezTo>
                    <a:pt x="17796" y="13301"/>
                    <a:pt x="17878" y="13216"/>
                    <a:pt x="17887" y="13166"/>
                  </a:cubicBezTo>
                  <a:cubicBezTo>
                    <a:pt x="17915" y="13016"/>
                    <a:pt x="17749" y="13031"/>
                    <a:pt x="17690" y="12936"/>
                  </a:cubicBezTo>
                  <a:cubicBezTo>
                    <a:pt x="17639" y="12798"/>
                    <a:pt x="17991" y="12016"/>
                    <a:pt x="18132" y="11894"/>
                  </a:cubicBezTo>
                  <a:cubicBezTo>
                    <a:pt x="18256" y="11861"/>
                    <a:pt x="18334" y="11800"/>
                    <a:pt x="18421" y="11719"/>
                  </a:cubicBezTo>
                  <a:lnTo>
                    <a:pt x="18439" y="11748"/>
                  </a:lnTo>
                  <a:cubicBezTo>
                    <a:pt x="18933" y="11102"/>
                    <a:pt x="19669" y="10727"/>
                    <a:pt x="20222" y="10146"/>
                  </a:cubicBezTo>
                  <a:cubicBezTo>
                    <a:pt x="20487" y="9868"/>
                    <a:pt x="20746" y="9587"/>
                    <a:pt x="20861" y="9234"/>
                  </a:cubicBezTo>
                  <a:cubicBezTo>
                    <a:pt x="20916" y="9067"/>
                    <a:pt x="21026" y="8908"/>
                    <a:pt x="21115" y="8753"/>
                  </a:cubicBezTo>
                  <a:cubicBezTo>
                    <a:pt x="21241" y="8534"/>
                    <a:pt x="21257" y="8322"/>
                    <a:pt x="21357" y="8120"/>
                  </a:cubicBezTo>
                  <a:cubicBezTo>
                    <a:pt x="21369" y="8126"/>
                    <a:pt x="21377" y="8136"/>
                    <a:pt x="21381" y="8150"/>
                  </a:cubicBezTo>
                  <a:cubicBezTo>
                    <a:pt x="21416" y="8150"/>
                    <a:pt x="21450" y="8149"/>
                    <a:pt x="21485" y="8146"/>
                  </a:cubicBezTo>
                  <a:cubicBezTo>
                    <a:pt x="21506" y="8073"/>
                    <a:pt x="21488" y="8022"/>
                    <a:pt x="21449" y="7942"/>
                  </a:cubicBezTo>
                  <a:cubicBezTo>
                    <a:pt x="21441" y="7926"/>
                    <a:pt x="21477" y="7998"/>
                    <a:pt x="21449" y="7942"/>
                  </a:cubicBezTo>
                  <a:close/>
                </a:path>
              </a:pathLst>
            </a:custGeom>
            <a:solidFill>
              <a:schemeClr val="tx2">
                <a:lumMod val="50000"/>
                <a:lumOff val="50000"/>
              </a:schemeClr>
            </a:solidFill>
            <a:ln w="12700" cap="flat">
              <a:noFill/>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ea typeface="Lato Light" panose="020F0502020204030203" pitchFamily="34" charset="0"/>
                <a:cs typeface="Lato Light" panose="020F0502020204030203" pitchFamily="34" charset="0"/>
              </a:endParaRPr>
            </a:p>
          </p:txBody>
        </p:sp>
        <p:sp>
          <p:nvSpPr>
            <p:cNvPr id="32" name="Shape 3367">
              <a:extLst>
                <a:ext uri="{FF2B5EF4-FFF2-40B4-BE49-F238E27FC236}">
                  <a16:creationId xmlns:a16="http://schemas.microsoft.com/office/drawing/2014/main" id="{52D18629-5FA2-1840-BDC5-C894A75F2468}"/>
                </a:ext>
              </a:extLst>
            </p:cNvPr>
            <p:cNvSpPr/>
            <p:nvPr/>
          </p:nvSpPr>
          <p:spPr>
            <a:xfrm>
              <a:off x="6395759" y="1281609"/>
              <a:ext cx="4117746" cy="3251087"/>
            </a:xfrm>
            <a:custGeom>
              <a:avLst/>
              <a:gdLst/>
              <a:ahLst/>
              <a:cxnLst>
                <a:cxn ang="0">
                  <a:pos x="wd2" y="hd2"/>
                </a:cxn>
                <a:cxn ang="5400000">
                  <a:pos x="wd2" y="hd2"/>
                </a:cxn>
                <a:cxn ang="10800000">
                  <a:pos x="wd2" y="hd2"/>
                </a:cxn>
                <a:cxn ang="16200000">
                  <a:pos x="wd2" y="hd2"/>
                </a:cxn>
              </a:cxnLst>
              <a:rect l="0" t="0" r="r" b="b"/>
              <a:pathLst>
                <a:path w="21591" h="21535" extrusionOk="0">
                  <a:moveTo>
                    <a:pt x="16904" y="15081"/>
                  </a:moveTo>
                  <a:cubicBezTo>
                    <a:pt x="16878" y="15144"/>
                    <a:pt x="16987" y="15511"/>
                    <a:pt x="17048" y="15519"/>
                  </a:cubicBezTo>
                  <a:cubicBezTo>
                    <a:pt x="17083" y="15524"/>
                    <a:pt x="17047" y="15382"/>
                    <a:pt x="17101" y="15439"/>
                  </a:cubicBezTo>
                  <a:cubicBezTo>
                    <a:pt x="17151" y="15490"/>
                    <a:pt x="17019" y="15711"/>
                    <a:pt x="17203" y="15682"/>
                  </a:cubicBezTo>
                  <a:cubicBezTo>
                    <a:pt x="17259" y="15674"/>
                    <a:pt x="17432" y="15703"/>
                    <a:pt x="17464" y="15758"/>
                  </a:cubicBezTo>
                  <a:cubicBezTo>
                    <a:pt x="17452" y="15727"/>
                    <a:pt x="17442" y="15696"/>
                    <a:pt x="17435" y="15663"/>
                  </a:cubicBezTo>
                  <a:cubicBezTo>
                    <a:pt x="17516" y="15683"/>
                    <a:pt x="17654" y="15992"/>
                    <a:pt x="17725" y="15946"/>
                  </a:cubicBezTo>
                  <a:cubicBezTo>
                    <a:pt x="17786" y="15905"/>
                    <a:pt x="17633" y="15755"/>
                    <a:pt x="17633" y="15702"/>
                  </a:cubicBezTo>
                  <a:cubicBezTo>
                    <a:pt x="17660" y="15714"/>
                    <a:pt x="17766" y="15737"/>
                    <a:pt x="17745" y="15652"/>
                  </a:cubicBezTo>
                  <a:cubicBezTo>
                    <a:pt x="17729" y="15587"/>
                    <a:pt x="17567" y="15597"/>
                    <a:pt x="17540" y="15580"/>
                  </a:cubicBezTo>
                  <a:cubicBezTo>
                    <a:pt x="17349" y="15455"/>
                    <a:pt x="17283" y="15635"/>
                    <a:pt x="17202" y="15310"/>
                  </a:cubicBezTo>
                  <a:cubicBezTo>
                    <a:pt x="17153" y="15112"/>
                    <a:pt x="17295" y="15098"/>
                    <a:pt x="17324" y="14930"/>
                  </a:cubicBezTo>
                  <a:cubicBezTo>
                    <a:pt x="17333" y="14883"/>
                    <a:pt x="17282" y="14574"/>
                    <a:pt x="17261" y="14508"/>
                  </a:cubicBezTo>
                  <a:cubicBezTo>
                    <a:pt x="17172" y="14517"/>
                    <a:pt x="16955" y="14428"/>
                    <a:pt x="16945" y="14587"/>
                  </a:cubicBezTo>
                  <a:cubicBezTo>
                    <a:pt x="16940" y="14669"/>
                    <a:pt x="17033" y="15040"/>
                    <a:pt x="16988" y="15085"/>
                  </a:cubicBezTo>
                  <a:cubicBezTo>
                    <a:pt x="16958" y="15115"/>
                    <a:pt x="16927" y="15024"/>
                    <a:pt x="16904" y="15081"/>
                  </a:cubicBezTo>
                  <a:close/>
                  <a:moveTo>
                    <a:pt x="16904" y="15081"/>
                  </a:moveTo>
                  <a:cubicBezTo>
                    <a:pt x="16926" y="15025"/>
                    <a:pt x="16888" y="15121"/>
                    <a:pt x="16904" y="15081"/>
                  </a:cubicBezTo>
                  <a:cubicBezTo>
                    <a:pt x="16904" y="15081"/>
                    <a:pt x="16904" y="15081"/>
                    <a:pt x="16904" y="15081"/>
                  </a:cubicBezTo>
                  <a:close/>
                  <a:moveTo>
                    <a:pt x="17709" y="16709"/>
                  </a:moveTo>
                  <a:cubicBezTo>
                    <a:pt x="17708" y="16802"/>
                    <a:pt x="17805" y="16839"/>
                    <a:pt x="17834" y="16746"/>
                  </a:cubicBezTo>
                  <a:cubicBezTo>
                    <a:pt x="17843" y="16718"/>
                    <a:pt x="17726" y="16544"/>
                    <a:pt x="17722" y="16461"/>
                  </a:cubicBezTo>
                  <a:cubicBezTo>
                    <a:pt x="17724" y="16510"/>
                    <a:pt x="17344" y="16224"/>
                    <a:pt x="17341" y="16255"/>
                  </a:cubicBezTo>
                  <a:cubicBezTo>
                    <a:pt x="17337" y="16305"/>
                    <a:pt x="17337" y="16436"/>
                    <a:pt x="17350" y="16498"/>
                  </a:cubicBezTo>
                  <a:cubicBezTo>
                    <a:pt x="17373" y="16614"/>
                    <a:pt x="17515" y="16528"/>
                    <a:pt x="17520" y="16668"/>
                  </a:cubicBezTo>
                  <a:cubicBezTo>
                    <a:pt x="17522" y="16697"/>
                    <a:pt x="17426" y="16700"/>
                    <a:pt x="17444" y="16766"/>
                  </a:cubicBezTo>
                  <a:cubicBezTo>
                    <a:pt x="17455" y="16807"/>
                    <a:pt x="17578" y="16963"/>
                    <a:pt x="17612" y="16917"/>
                  </a:cubicBezTo>
                  <a:cubicBezTo>
                    <a:pt x="17662" y="16850"/>
                    <a:pt x="17544" y="16759"/>
                    <a:pt x="17614" y="16682"/>
                  </a:cubicBezTo>
                  <a:cubicBezTo>
                    <a:pt x="17616" y="16704"/>
                    <a:pt x="17611" y="16808"/>
                    <a:pt x="17633" y="16819"/>
                  </a:cubicBezTo>
                  <a:cubicBezTo>
                    <a:pt x="17628" y="16817"/>
                    <a:pt x="17623" y="16814"/>
                    <a:pt x="17634" y="16819"/>
                  </a:cubicBezTo>
                  <a:cubicBezTo>
                    <a:pt x="17645" y="16824"/>
                    <a:pt x="17640" y="16822"/>
                    <a:pt x="17634" y="16819"/>
                  </a:cubicBezTo>
                  <a:cubicBezTo>
                    <a:pt x="17657" y="16828"/>
                    <a:pt x="17680" y="16724"/>
                    <a:pt x="17709" y="16709"/>
                  </a:cubicBezTo>
                  <a:close/>
                  <a:moveTo>
                    <a:pt x="17710" y="15961"/>
                  </a:moveTo>
                  <a:cubicBezTo>
                    <a:pt x="17692" y="16058"/>
                    <a:pt x="17961" y="16228"/>
                    <a:pt x="17733" y="16237"/>
                  </a:cubicBezTo>
                  <a:cubicBezTo>
                    <a:pt x="17725" y="16290"/>
                    <a:pt x="17863" y="16620"/>
                    <a:pt x="17917" y="16605"/>
                  </a:cubicBezTo>
                  <a:cubicBezTo>
                    <a:pt x="17920" y="16528"/>
                    <a:pt x="17845" y="16422"/>
                    <a:pt x="17860" y="16351"/>
                  </a:cubicBezTo>
                  <a:cubicBezTo>
                    <a:pt x="17876" y="16273"/>
                    <a:pt x="17948" y="16350"/>
                    <a:pt x="17980" y="16311"/>
                  </a:cubicBezTo>
                  <a:cubicBezTo>
                    <a:pt x="17973" y="16319"/>
                    <a:pt x="17965" y="16329"/>
                    <a:pt x="17980" y="16310"/>
                  </a:cubicBezTo>
                  <a:cubicBezTo>
                    <a:pt x="17991" y="16297"/>
                    <a:pt x="17986" y="16303"/>
                    <a:pt x="17980" y="16310"/>
                  </a:cubicBezTo>
                  <a:cubicBezTo>
                    <a:pt x="18077" y="16188"/>
                    <a:pt x="17806" y="15955"/>
                    <a:pt x="17710" y="15961"/>
                  </a:cubicBezTo>
                  <a:close/>
                  <a:moveTo>
                    <a:pt x="18167" y="17453"/>
                  </a:moveTo>
                  <a:cubicBezTo>
                    <a:pt x="18167" y="17440"/>
                    <a:pt x="18167" y="17446"/>
                    <a:pt x="18167" y="17453"/>
                  </a:cubicBezTo>
                  <a:cubicBezTo>
                    <a:pt x="18167" y="17453"/>
                    <a:pt x="18167" y="17453"/>
                    <a:pt x="18167" y="17453"/>
                  </a:cubicBezTo>
                  <a:close/>
                  <a:moveTo>
                    <a:pt x="18083" y="17581"/>
                  </a:moveTo>
                  <a:cubicBezTo>
                    <a:pt x="18118" y="17811"/>
                    <a:pt x="18000" y="17620"/>
                    <a:pt x="18003" y="17620"/>
                  </a:cubicBezTo>
                  <a:cubicBezTo>
                    <a:pt x="17800" y="17636"/>
                    <a:pt x="17817" y="17533"/>
                    <a:pt x="17813" y="17287"/>
                  </a:cubicBezTo>
                  <a:cubicBezTo>
                    <a:pt x="17810" y="17128"/>
                    <a:pt x="17608" y="17239"/>
                    <a:pt x="17535" y="17194"/>
                  </a:cubicBezTo>
                  <a:cubicBezTo>
                    <a:pt x="17492" y="17167"/>
                    <a:pt x="17488" y="17406"/>
                    <a:pt x="17436" y="17391"/>
                  </a:cubicBezTo>
                  <a:cubicBezTo>
                    <a:pt x="17357" y="17368"/>
                    <a:pt x="17569" y="16871"/>
                    <a:pt x="17719" y="16991"/>
                  </a:cubicBezTo>
                  <a:cubicBezTo>
                    <a:pt x="17721" y="16992"/>
                    <a:pt x="17793" y="17215"/>
                    <a:pt x="17812" y="17062"/>
                  </a:cubicBezTo>
                  <a:cubicBezTo>
                    <a:pt x="17825" y="16959"/>
                    <a:pt x="17826" y="16988"/>
                    <a:pt x="17894" y="16996"/>
                  </a:cubicBezTo>
                  <a:cubicBezTo>
                    <a:pt x="17909" y="16893"/>
                    <a:pt x="17880" y="16906"/>
                    <a:pt x="17983" y="16886"/>
                  </a:cubicBezTo>
                  <a:cubicBezTo>
                    <a:pt x="18091" y="16865"/>
                    <a:pt x="17957" y="16726"/>
                    <a:pt x="18000" y="16693"/>
                  </a:cubicBezTo>
                  <a:cubicBezTo>
                    <a:pt x="18101" y="16614"/>
                    <a:pt x="18130" y="16965"/>
                    <a:pt x="18133" y="16978"/>
                  </a:cubicBezTo>
                  <a:cubicBezTo>
                    <a:pt x="18131" y="16970"/>
                    <a:pt x="18211" y="17160"/>
                    <a:pt x="18200" y="17128"/>
                  </a:cubicBezTo>
                  <a:cubicBezTo>
                    <a:pt x="18258" y="17300"/>
                    <a:pt x="18153" y="17341"/>
                    <a:pt x="18174" y="17494"/>
                  </a:cubicBezTo>
                  <a:lnTo>
                    <a:pt x="18168" y="17460"/>
                  </a:lnTo>
                  <a:cubicBezTo>
                    <a:pt x="18167" y="17449"/>
                    <a:pt x="18120" y="17319"/>
                    <a:pt x="18100" y="17304"/>
                  </a:cubicBezTo>
                  <a:cubicBezTo>
                    <a:pt x="17981" y="17215"/>
                    <a:pt x="18085" y="17594"/>
                    <a:pt x="18083" y="17581"/>
                  </a:cubicBezTo>
                  <a:close/>
                  <a:moveTo>
                    <a:pt x="18592" y="19309"/>
                  </a:moveTo>
                  <a:cubicBezTo>
                    <a:pt x="18592" y="19309"/>
                    <a:pt x="18587" y="19307"/>
                    <a:pt x="18585" y="19305"/>
                  </a:cubicBezTo>
                  <a:cubicBezTo>
                    <a:pt x="18586" y="19306"/>
                    <a:pt x="18588" y="19307"/>
                    <a:pt x="18592" y="19309"/>
                  </a:cubicBezTo>
                  <a:close/>
                  <a:moveTo>
                    <a:pt x="18592" y="19309"/>
                  </a:moveTo>
                  <a:lnTo>
                    <a:pt x="18598" y="19309"/>
                  </a:lnTo>
                  <a:cubicBezTo>
                    <a:pt x="18615" y="19134"/>
                    <a:pt x="18425" y="19063"/>
                    <a:pt x="18628" y="18989"/>
                  </a:cubicBezTo>
                  <a:cubicBezTo>
                    <a:pt x="18655" y="18947"/>
                    <a:pt x="18648" y="18911"/>
                    <a:pt x="18607" y="18881"/>
                  </a:cubicBezTo>
                  <a:cubicBezTo>
                    <a:pt x="18642" y="18813"/>
                    <a:pt x="18683" y="18803"/>
                    <a:pt x="18669" y="18696"/>
                  </a:cubicBezTo>
                  <a:cubicBezTo>
                    <a:pt x="18643" y="18690"/>
                    <a:pt x="18459" y="18728"/>
                    <a:pt x="18561" y="18611"/>
                  </a:cubicBezTo>
                  <a:cubicBezTo>
                    <a:pt x="18564" y="18608"/>
                    <a:pt x="18724" y="18381"/>
                    <a:pt x="18601" y="18449"/>
                  </a:cubicBezTo>
                  <a:cubicBezTo>
                    <a:pt x="18400" y="18560"/>
                    <a:pt x="18393" y="19197"/>
                    <a:pt x="18592" y="19309"/>
                  </a:cubicBezTo>
                  <a:close/>
                  <a:moveTo>
                    <a:pt x="18103" y="19991"/>
                  </a:moveTo>
                  <a:cubicBezTo>
                    <a:pt x="18100" y="19960"/>
                    <a:pt x="18096" y="19927"/>
                    <a:pt x="18103" y="19992"/>
                  </a:cubicBezTo>
                  <a:cubicBezTo>
                    <a:pt x="18109" y="20049"/>
                    <a:pt x="18106" y="20022"/>
                    <a:pt x="18103" y="19992"/>
                  </a:cubicBezTo>
                  <a:cubicBezTo>
                    <a:pt x="18116" y="20110"/>
                    <a:pt x="18306" y="20161"/>
                    <a:pt x="18306" y="20039"/>
                  </a:cubicBezTo>
                  <a:lnTo>
                    <a:pt x="18306" y="20017"/>
                  </a:lnTo>
                  <a:cubicBezTo>
                    <a:pt x="18306" y="19930"/>
                    <a:pt x="18091" y="19867"/>
                    <a:pt x="18103" y="19991"/>
                  </a:cubicBezTo>
                  <a:close/>
                  <a:moveTo>
                    <a:pt x="18904" y="19884"/>
                  </a:moveTo>
                  <a:cubicBezTo>
                    <a:pt x="18917" y="19893"/>
                    <a:pt x="18937" y="19906"/>
                    <a:pt x="18903" y="19884"/>
                  </a:cubicBezTo>
                  <a:cubicBezTo>
                    <a:pt x="18890" y="19876"/>
                    <a:pt x="18895" y="19879"/>
                    <a:pt x="18902" y="19883"/>
                  </a:cubicBezTo>
                  <a:cubicBezTo>
                    <a:pt x="18853" y="19853"/>
                    <a:pt x="18538" y="19779"/>
                    <a:pt x="18518" y="19896"/>
                  </a:cubicBezTo>
                  <a:cubicBezTo>
                    <a:pt x="18509" y="19950"/>
                    <a:pt x="18935" y="20067"/>
                    <a:pt x="18988" y="20089"/>
                  </a:cubicBezTo>
                  <a:cubicBezTo>
                    <a:pt x="19014" y="20004"/>
                    <a:pt x="18985" y="19937"/>
                    <a:pt x="18904" y="19884"/>
                  </a:cubicBezTo>
                  <a:close/>
                  <a:moveTo>
                    <a:pt x="16263" y="21201"/>
                  </a:moveTo>
                  <a:cubicBezTo>
                    <a:pt x="16276" y="21209"/>
                    <a:pt x="16293" y="21218"/>
                    <a:pt x="16262" y="21201"/>
                  </a:cubicBezTo>
                  <a:cubicBezTo>
                    <a:pt x="16243" y="21190"/>
                    <a:pt x="16250" y="21195"/>
                    <a:pt x="16261" y="21200"/>
                  </a:cubicBezTo>
                  <a:cubicBezTo>
                    <a:pt x="16178" y="21156"/>
                    <a:pt x="15894" y="21117"/>
                    <a:pt x="15839" y="21038"/>
                  </a:cubicBezTo>
                  <a:cubicBezTo>
                    <a:pt x="15766" y="20931"/>
                    <a:pt x="16060" y="20952"/>
                    <a:pt x="16033" y="20890"/>
                  </a:cubicBezTo>
                  <a:cubicBezTo>
                    <a:pt x="16015" y="20847"/>
                    <a:pt x="15631" y="20892"/>
                    <a:pt x="15548" y="20827"/>
                  </a:cubicBezTo>
                  <a:cubicBezTo>
                    <a:pt x="15431" y="20733"/>
                    <a:pt x="15383" y="20954"/>
                    <a:pt x="15185" y="20881"/>
                  </a:cubicBezTo>
                  <a:cubicBezTo>
                    <a:pt x="15030" y="20824"/>
                    <a:pt x="14638" y="20421"/>
                    <a:pt x="14549" y="20854"/>
                  </a:cubicBezTo>
                  <a:cubicBezTo>
                    <a:pt x="14678" y="20857"/>
                    <a:pt x="14825" y="21025"/>
                    <a:pt x="14961" y="21071"/>
                  </a:cubicBezTo>
                  <a:cubicBezTo>
                    <a:pt x="15189" y="21147"/>
                    <a:pt x="15472" y="21216"/>
                    <a:pt x="15706" y="21244"/>
                  </a:cubicBezTo>
                  <a:cubicBezTo>
                    <a:pt x="15768" y="21252"/>
                    <a:pt x="16095" y="21365"/>
                    <a:pt x="16116" y="21306"/>
                  </a:cubicBezTo>
                  <a:cubicBezTo>
                    <a:pt x="16108" y="21329"/>
                    <a:pt x="16443" y="21301"/>
                    <a:pt x="16263" y="21201"/>
                  </a:cubicBezTo>
                  <a:close/>
                  <a:moveTo>
                    <a:pt x="14587" y="20535"/>
                  </a:moveTo>
                  <a:cubicBezTo>
                    <a:pt x="14613" y="20480"/>
                    <a:pt x="14595" y="20518"/>
                    <a:pt x="14587" y="20535"/>
                  </a:cubicBezTo>
                  <a:cubicBezTo>
                    <a:pt x="14615" y="20477"/>
                    <a:pt x="14667" y="19955"/>
                    <a:pt x="14646" y="19893"/>
                  </a:cubicBezTo>
                  <a:cubicBezTo>
                    <a:pt x="14672" y="19912"/>
                    <a:pt x="14704" y="19916"/>
                    <a:pt x="14725" y="19942"/>
                  </a:cubicBezTo>
                  <a:cubicBezTo>
                    <a:pt x="14719" y="19826"/>
                    <a:pt x="14724" y="19684"/>
                    <a:pt x="14625" y="19570"/>
                  </a:cubicBezTo>
                  <a:cubicBezTo>
                    <a:pt x="14582" y="19521"/>
                    <a:pt x="14466" y="19573"/>
                    <a:pt x="14476" y="19656"/>
                  </a:cubicBezTo>
                  <a:cubicBezTo>
                    <a:pt x="14484" y="19728"/>
                    <a:pt x="14595" y="19726"/>
                    <a:pt x="14612" y="19833"/>
                  </a:cubicBezTo>
                  <a:cubicBezTo>
                    <a:pt x="14544" y="19734"/>
                    <a:pt x="14504" y="19734"/>
                    <a:pt x="14410" y="19686"/>
                  </a:cubicBezTo>
                  <a:cubicBezTo>
                    <a:pt x="14334" y="19438"/>
                    <a:pt x="14184" y="19343"/>
                    <a:pt x="14241" y="19116"/>
                  </a:cubicBezTo>
                  <a:cubicBezTo>
                    <a:pt x="14265" y="19025"/>
                    <a:pt x="13866" y="18581"/>
                    <a:pt x="13773" y="18564"/>
                  </a:cubicBezTo>
                  <a:cubicBezTo>
                    <a:pt x="13610" y="18532"/>
                    <a:pt x="13314" y="18143"/>
                    <a:pt x="13239" y="17978"/>
                  </a:cubicBezTo>
                  <a:cubicBezTo>
                    <a:pt x="13175" y="17835"/>
                    <a:pt x="12614" y="17619"/>
                    <a:pt x="12740" y="17868"/>
                  </a:cubicBezTo>
                  <a:cubicBezTo>
                    <a:pt x="12804" y="17994"/>
                    <a:pt x="12911" y="18099"/>
                    <a:pt x="12993" y="18204"/>
                  </a:cubicBezTo>
                  <a:cubicBezTo>
                    <a:pt x="13074" y="18306"/>
                    <a:pt x="13143" y="18547"/>
                    <a:pt x="13247" y="18604"/>
                  </a:cubicBezTo>
                  <a:cubicBezTo>
                    <a:pt x="13343" y="18657"/>
                    <a:pt x="13391" y="18728"/>
                    <a:pt x="13410" y="18867"/>
                  </a:cubicBezTo>
                  <a:cubicBezTo>
                    <a:pt x="13435" y="19052"/>
                    <a:pt x="13571" y="19187"/>
                    <a:pt x="13642" y="19345"/>
                  </a:cubicBezTo>
                  <a:cubicBezTo>
                    <a:pt x="13726" y="19532"/>
                    <a:pt x="13738" y="19854"/>
                    <a:pt x="13898" y="19967"/>
                  </a:cubicBezTo>
                  <a:cubicBezTo>
                    <a:pt x="13999" y="20039"/>
                    <a:pt x="14049" y="20239"/>
                    <a:pt x="14159" y="20332"/>
                  </a:cubicBezTo>
                  <a:cubicBezTo>
                    <a:pt x="14218" y="20381"/>
                    <a:pt x="14320" y="20591"/>
                    <a:pt x="14373" y="20604"/>
                  </a:cubicBezTo>
                  <a:cubicBezTo>
                    <a:pt x="14369" y="20571"/>
                    <a:pt x="14355" y="20530"/>
                    <a:pt x="14378" y="20503"/>
                  </a:cubicBezTo>
                  <a:cubicBezTo>
                    <a:pt x="14413" y="20525"/>
                    <a:pt x="14560" y="20593"/>
                    <a:pt x="14587" y="20535"/>
                  </a:cubicBezTo>
                  <a:cubicBezTo>
                    <a:pt x="14584" y="20542"/>
                    <a:pt x="14582" y="20546"/>
                    <a:pt x="14587" y="20535"/>
                  </a:cubicBezTo>
                  <a:close/>
                  <a:moveTo>
                    <a:pt x="18008" y="18723"/>
                  </a:moveTo>
                  <a:cubicBezTo>
                    <a:pt x="17983" y="18750"/>
                    <a:pt x="17963" y="18782"/>
                    <a:pt x="17947" y="18819"/>
                  </a:cubicBezTo>
                  <a:cubicBezTo>
                    <a:pt x="17734" y="19148"/>
                    <a:pt x="17442" y="18778"/>
                    <a:pt x="17197" y="18912"/>
                  </a:cubicBezTo>
                  <a:cubicBezTo>
                    <a:pt x="17066" y="18984"/>
                    <a:pt x="16845" y="19897"/>
                    <a:pt x="16936" y="20034"/>
                  </a:cubicBezTo>
                  <a:cubicBezTo>
                    <a:pt x="16988" y="20112"/>
                    <a:pt x="17002" y="20686"/>
                    <a:pt x="17101" y="20570"/>
                  </a:cubicBezTo>
                  <a:cubicBezTo>
                    <a:pt x="17213" y="20440"/>
                    <a:pt x="17177" y="20077"/>
                    <a:pt x="17157" y="19905"/>
                  </a:cubicBezTo>
                  <a:cubicBezTo>
                    <a:pt x="17424" y="19728"/>
                    <a:pt x="17188" y="20552"/>
                    <a:pt x="17558" y="20246"/>
                  </a:cubicBezTo>
                  <a:cubicBezTo>
                    <a:pt x="17629" y="20187"/>
                    <a:pt x="17419" y="19764"/>
                    <a:pt x="17386" y="19700"/>
                  </a:cubicBezTo>
                  <a:cubicBezTo>
                    <a:pt x="17326" y="19586"/>
                    <a:pt x="17694" y="19451"/>
                    <a:pt x="17705" y="19360"/>
                  </a:cubicBezTo>
                  <a:cubicBezTo>
                    <a:pt x="17715" y="19275"/>
                    <a:pt x="16935" y="19751"/>
                    <a:pt x="17124" y="19135"/>
                  </a:cubicBezTo>
                  <a:cubicBezTo>
                    <a:pt x="17171" y="18983"/>
                    <a:pt x="17519" y="19053"/>
                    <a:pt x="17608" y="19065"/>
                  </a:cubicBezTo>
                  <a:cubicBezTo>
                    <a:pt x="17718" y="19079"/>
                    <a:pt x="17835" y="19134"/>
                    <a:pt x="17920" y="19006"/>
                  </a:cubicBezTo>
                  <a:cubicBezTo>
                    <a:pt x="17927" y="18996"/>
                    <a:pt x="18090" y="18686"/>
                    <a:pt x="18008" y="18723"/>
                  </a:cubicBezTo>
                  <a:close/>
                  <a:moveTo>
                    <a:pt x="16704" y="13082"/>
                  </a:moveTo>
                  <a:cubicBezTo>
                    <a:pt x="16613" y="13312"/>
                    <a:pt x="16783" y="13423"/>
                    <a:pt x="16840" y="13609"/>
                  </a:cubicBezTo>
                  <a:cubicBezTo>
                    <a:pt x="16841" y="13609"/>
                    <a:pt x="16850" y="13609"/>
                    <a:pt x="16852" y="13609"/>
                  </a:cubicBezTo>
                  <a:cubicBezTo>
                    <a:pt x="16855" y="13521"/>
                    <a:pt x="17025" y="12818"/>
                    <a:pt x="16888" y="12816"/>
                  </a:cubicBezTo>
                  <a:cubicBezTo>
                    <a:pt x="16888" y="12816"/>
                    <a:pt x="16888" y="12816"/>
                    <a:pt x="16888" y="12816"/>
                  </a:cubicBezTo>
                  <a:cubicBezTo>
                    <a:pt x="16848" y="12816"/>
                    <a:pt x="16878" y="12816"/>
                    <a:pt x="16888" y="12816"/>
                  </a:cubicBezTo>
                  <a:cubicBezTo>
                    <a:pt x="16771" y="12816"/>
                    <a:pt x="16747" y="12972"/>
                    <a:pt x="16704" y="13082"/>
                  </a:cubicBezTo>
                  <a:close/>
                  <a:moveTo>
                    <a:pt x="17712" y="10844"/>
                  </a:moveTo>
                  <a:cubicBezTo>
                    <a:pt x="17703" y="10863"/>
                    <a:pt x="17708" y="10853"/>
                    <a:pt x="17712" y="10844"/>
                  </a:cubicBezTo>
                  <a:cubicBezTo>
                    <a:pt x="17692" y="10887"/>
                    <a:pt x="17822" y="11096"/>
                    <a:pt x="17838" y="11109"/>
                  </a:cubicBezTo>
                  <a:cubicBezTo>
                    <a:pt x="17849" y="11118"/>
                    <a:pt x="17865" y="11124"/>
                    <a:pt x="17877" y="11126"/>
                  </a:cubicBezTo>
                  <a:cubicBezTo>
                    <a:pt x="17878" y="11096"/>
                    <a:pt x="17839" y="10886"/>
                    <a:pt x="17827" y="10899"/>
                  </a:cubicBezTo>
                  <a:cubicBezTo>
                    <a:pt x="17897" y="10821"/>
                    <a:pt x="17903" y="11539"/>
                    <a:pt x="18077" y="11380"/>
                  </a:cubicBezTo>
                  <a:cubicBezTo>
                    <a:pt x="18170" y="11297"/>
                    <a:pt x="18111" y="11168"/>
                    <a:pt x="18118" y="11055"/>
                  </a:cubicBezTo>
                  <a:cubicBezTo>
                    <a:pt x="18128" y="10876"/>
                    <a:pt x="18099" y="10972"/>
                    <a:pt x="18021" y="10859"/>
                  </a:cubicBezTo>
                  <a:cubicBezTo>
                    <a:pt x="18036" y="10845"/>
                    <a:pt x="17825" y="10607"/>
                    <a:pt x="17712" y="10844"/>
                  </a:cubicBezTo>
                  <a:cubicBezTo>
                    <a:pt x="17714" y="10841"/>
                    <a:pt x="17715" y="10839"/>
                    <a:pt x="17716" y="10837"/>
                  </a:cubicBezTo>
                  <a:cubicBezTo>
                    <a:pt x="17715" y="10838"/>
                    <a:pt x="17714" y="10841"/>
                    <a:pt x="17712" y="10844"/>
                  </a:cubicBezTo>
                  <a:close/>
                  <a:moveTo>
                    <a:pt x="18155" y="10981"/>
                  </a:moveTo>
                  <a:cubicBezTo>
                    <a:pt x="18156" y="10983"/>
                    <a:pt x="18156" y="10984"/>
                    <a:pt x="18157" y="10986"/>
                  </a:cubicBezTo>
                  <a:lnTo>
                    <a:pt x="18157" y="10980"/>
                  </a:lnTo>
                  <a:cubicBezTo>
                    <a:pt x="18156" y="10981"/>
                    <a:pt x="18156" y="10981"/>
                    <a:pt x="18155" y="10981"/>
                  </a:cubicBezTo>
                  <a:close/>
                  <a:moveTo>
                    <a:pt x="18494" y="10870"/>
                  </a:moveTo>
                  <a:cubicBezTo>
                    <a:pt x="18495" y="10871"/>
                    <a:pt x="18495" y="10871"/>
                    <a:pt x="18494" y="10870"/>
                  </a:cubicBezTo>
                  <a:cubicBezTo>
                    <a:pt x="18471" y="10838"/>
                    <a:pt x="18547" y="10731"/>
                    <a:pt x="18554" y="10729"/>
                  </a:cubicBezTo>
                  <a:cubicBezTo>
                    <a:pt x="18453" y="10479"/>
                    <a:pt x="18199" y="10696"/>
                    <a:pt x="18150" y="10851"/>
                  </a:cubicBezTo>
                  <a:cubicBezTo>
                    <a:pt x="18209" y="10805"/>
                    <a:pt x="18269" y="11010"/>
                    <a:pt x="18342" y="10999"/>
                  </a:cubicBezTo>
                  <a:cubicBezTo>
                    <a:pt x="18354" y="10871"/>
                    <a:pt x="18377" y="10711"/>
                    <a:pt x="18494" y="10870"/>
                  </a:cubicBezTo>
                  <a:close/>
                  <a:moveTo>
                    <a:pt x="18925" y="10455"/>
                  </a:moveTo>
                  <a:cubicBezTo>
                    <a:pt x="19074" y="10535"/>
                    <a:pt x="18998" y="10353"/>
                    <a:pt x="19082" y="10331"/>
                  </a:cubicBezTo>
                  <a:cubicBezTo>
                    <a:pt x="19143" y="10315"/>
                    <a:pt x="19102" y="10429"/>
                    <a:pt x="19140" y="10453"/>
                  </a:cubicBezTo>
                  <a:cubicBezTo>
                    <a:pt x="19161" y="10466"/>
                    <a:pt x="19182" y="10192"/>
                    <a:pt x="19268" y="10229"/>
                  </a:cubicBezTo>
                  <a:cubicBezTo>
                    <a:pt x="19270" y="10283"/>
                    <a:pt x="19281" y="10332"/>
                    <a:pt x="19303" y="10378"/>
                  </a:cubicBezTo>
                  <a:cubicBezTo>
                    <a:pt x="19331" y="10411"/>
                    <a:pt x="19368" y="10180"/>
                    <a:pt x="19390" y="10163"/>
                  </a:cubicBezTo>
                  <a:cubicBezTo>
                    <a:pt x="19189" y="10042"/>
                    <a:pt x="19220" y="9561"/>
                    <a:pt x="19213" y="9410"/>
                  </a:cubicBezTo>
                  <a:cubicBezTo>
                    <a:pt x="19203" y="9250"/>
                    <a:pt x="18945" y="8663"/>
                    <a:pt x="18789" y="8793"/>
                  </a:cubicBezTo>
                  <a:cubicBezTo>
                    <a:pt x="18688" y="8878"/>
                    <a:pt x="18903" y="9380"/>
                    <a:pt x="18921" y="9513"/>
                  </a:cubicBezTo>
                  <a:cubicBezTo>
                    <a:pt x="18942" y="9666"/>
                    <a:pt x="18831" y="9812"/>
                    <a:pt x="18747" y="9883"/>
                  </a:cubicBezTo>
                  <a:cubicBezTo>
                    <a:pt x="18578" y="10022"/>
                    <a:pt x="18681" y="9752"/>
                    <a:pt x="18616" y="9737"/>
                  </a:cubicBezTo>
                  <a:cubicBezTo>
                    <a:pt x="18570" y="9727"/>
                    <a:pt x="18579" y="10013"/>
                    <a:pt x="18565" y="10058"/>
                  </a:cubicBezTo>
                  <a:cubicBezTo>
                    <a:pt x="18497" y="10271"/>
                    <a:pt x="18631" y="10204"/>
                    <a:pt x="18427" y="10176"/>
                  </a:cubicBezTo>
                  <a:cubicBezTo>
                    <a:pt x="18351" y="10166"/>
                    <a:pt x="18089" y="10234"/>
                    <a:pt x="18044" y="10303"/>
                  </a:cubicBezTo>
                  <a:cubicBezTo>
                    <a:pt x="18047" y="10299"/>
                    <a:pt x="17883" y="10560"/>
                    <a:pt x="17858" y="10523"/>
                  </a:cubicBezTo>
                  <a:cubicBezTo>
                    <a:pt x="17899" y="10754"/>
                    <a:pt x="18464" y="10422"/>
                    <a:pt x="18580" y="10472"/>
                  </a:cubicBezTo>
                  <a:cubicBezTo>
                    <a:pt x="18585" y="10596"/>
                    <a:pt x="18609" y="10680"/>
                    <a:pt x="18703" y="10735"/>
                  </a:cubicBezTo>
                  <a:cubicBezTo>
                    <a:pt x="18753" y="10764"/>
                    <a:pt x="18816" y="10592"/>
                    <a:pt x="18840" y="10543"/>
                  </a:cubicBezTo>
                  <a:cubicBezTo>
                    <a:pt x="18865" y="10494"/>
                    <a:pt x="18720" y="10465"/>
                    <a:pt x="18769" y="10389"/>
                  </a:cubicBezTo>
                  <a:cubicBezTo>
                    <a:pt x="18797" y="10347"/>
                    <a:pt x="18905" y="10444"/>
                    <a:pt x="18925" y="10455"/>
                  </a:cubicBezTo>
                  <a:close/>
                  <a:moveTo>
                    <a:pt x="19160" y="8116"/>
                  </a:moveTo>
                  <a:lnTo>
                    <a:pt x="19146" y="8111"/>
                  </a:lnTo>
                  <a:cubicBezTo>
                    <a:pt x="19036" y="8151"/>
                    <a:pt x="19089" y="8247"/>
                    <a:pt x="18906" y="8142"/>
                  </a:cubicBezTo>
                  <a:cubicBezTo>
                    <a:pt x="18847" y="8108"/>
                    <a:pt x="18485" y="7762"/>
                    <a:pt x="18443" y="7857"/>
                  </a:cubicBezTo>
                  <a:cubicBezTo>
                    <a:pt x="18479" y="7928"/>
                    <a:pt x="18697" y="8296"/>
                    <a:pt x="18646" y="8380"/>
                  </a:cubicBezTo>
                  <a:cubicBezTo>
                    <a:pt x="18629" y="8381"/>
                    <a:pt x="18520" y="8340"/>
                    <a:pt x="18499" y="8358"/>
                  </a:cubicBezTo>
                  <a:cubicBezTo>
                    <a:pt x="18498" y="8393"/>
                    <a:pt x="18522" y="8403"/>
                    <a:pt x="18547" y="8410"/>
                  </a:cubicBezTo>
                  <a:cubicBezTo>
                    <a:pt x="18531" y="8460"/>
                    <a:pt x="18513" y="8509"/>
                    <a:pt x="18493" y="8557"/>
                  </a:cubicBezTo>
                  <a:cubicBezTo>
                    <a:pt x="18527" y="8619"/>
                    <a:pt x="18568" y="8674"/>
                    <a:pt x="18615" y="8721"/>
                  </a:cubicBezTo>
                  <a:cubicBezTo>
                    <a:pt x="18661" y="8865"/>
                    <a:pt x="18800" y="8728"/>
                    <a:pt x="18795" y="8712"/>
                  </a:cubicBezTo>
                  <a:cubicBezTo>
                    <a:pt x="18774" y="8635"/>
                    <a:pt x="18622" y="8687"/>
                    <a:pt x="18587" y="8598"/>
                  </a:cubicBezTo>
                  <a:cubicBezTo>
                    <a:pt x="18565" y="8543"/>
                    <a:pt x="18779" y="8529"/>
                    <a:pt x="18804" y="8536"/>
                  </a:cubicBezTo>
                  <a:cubicBezTo>
                    <a:pt x="18831" y="8543"/>
                    <a:pt x="19142" y="8756"/>
                    <a:pt x="19097" y="8609"/>
                  </a:cubicBezTo>
                  <a:cubicBezTo>
                    <a:pt x="19047" y="8447"/>
                    <a:pt x="19219" y="8414"/>
                    <a:pt x="19316" y="8366"/>
                  </a:cubicBezTo>
                  <a:cubicBezTo>
                    <a:pt x="19247" y="8378"/>
                    <a:pt x="19154" y="8192"/>
                    <a:pt x="19160" y="8116"/>
                  </a:cubicBezTo>
                  <a:close/>
                  <a:moveTo>
                    <a:pt x="17646" y="6274"/>
                  </a:moveTo>
                  <a:cubicBezTo>
                    <a:pt x="17799" y="6419"/>
                    <a:pt x="17943" y="6645"/>
                    <a:pt x="18027" y="6862"/>
                  </a:cubicBezTo>
                  <a:cubicBezTo>
                    <a:pt x="18080" y="6997"/>
                    <a:pt x="18171" y="7189"/>
                    <a:pt x="18248" y="7303"/>
                  </a:cubicBezTo>
                  <a:cubicBezTo>
                    <a:pt x="18298" y="7378"/>
                    <a:pt x="18389" y="7663"/>
                    <a:pt x="18474" y="7676"/>
                  </a:cubicBezTo>
                  <a:cubicBezTo>
                    <a:pt x="18421" y="7470"/>
                    <a:pt x="18534" y="7473"/>
                    <a:pt x="18607" y="7547"/>
                  </a:cubicBezTo>
                  <a:cubicBezTo>
                    <a:pt x="18461" y="7353"/>
                    <a:pt x="18082" y="7060"/>
                    <a:pt x="18198" y="6858"/>
                  </a:cubicBezTo>
                  <a:cubicBezTo>
                    <a:pt x="18255" y="6759"/>
                    <a:pt x="18499" y="7018"/>
                    <a:pt x="18519" y="7049"/>
                  </a:cubicBezTo>
                  <a:cubicBezTo>
                    <a:pt x="18357" y="6801"/>
                    <a:pt x="18126" y="6627"/>
                    <a:pt x="17961" y="6378"/>
                  </a:cubicBezTo>
                  <a:cubicBezTo>
                    <a:pt x="17806" y="6144"/>
                    <a:pt x="17586" y="5734"/>
                    <a:pt x="17350" y="5619"/>
                  </a:cubicBezTo>
                  <a:cubicBezTo>
                    <a:pt x="17325" y="5663"/>
                    <a:pt x="17472" y="5827"/>
                    <a:pt x="17478" y="5878"/>
                  </a:cubicBezTo>
                  <a:cubicBezTo>
                    <a:pt x="17465" y="5877"/>
                    <a:pt x="17376" y="5743"/>
                    <a:pt x="17378" y="5856"/>
                  </a:cubicBezTo>
                  <a:cubicBezTo>
                    <a:pt x="17378" y="5852"/>
                    <a:pt x="17378" y="5849"/>
                    <a:pt x="17378" y="5857"/>
                  </a:cubicBezTo>
                  <a:cubicBezTo>
                    <a:pt x="17378" y="5869"/>
                    <a:pt x="17378" y="5863"/>
                    <a:pt x="17378" y="5857"/>
                  </a:cubicBezTo>
                  <a:cubicBezTo>
                    <a:pt x="17381" y="5928"/>
                    <a:pt x="17603" y="6232"/>
                    <a:pt x="17646" y="6274"/>
                  </a:cubicBezTo>
                  <a:close/>
                  <a:moveTo>
                    <a:pt x="18607" y="7547"/>
                  </a:moveTo>
                  <a:cubicBezTo>
                    <a:pt x="18635" y="7584"/>
                    <a:pt x="18654" y="7616"/>
                    <a:pt x="18660" y="7644"/>
                  </a:cubicBezTo>
                  <a:cubicBezTo>
                    <a:pt x="18653" y="7607"/>
                    <a:pt x="18633" y="7573"/>
                    <a:pt x="18607" y="7547"/>
                  </a:cubicBezTo>
                  <a:close/>
                  <a:moveTo>
                    <a:pt x="12796" y="1135"/>
                  </a:moveTo>
                  <a:cubicBezTo>
                    <a:pt x="12751" y="1122"/>
                    <a:pt x="12895" y="1166"/>
                    <a:pt x="12796" y="1135"/>
                  </a:cubicBezTo>
                  <a:cubicBezTo>
                    <a:pt x="12796" y="1135"/>
                    <a:pt x="12796" y="1135"/>
                    <a:pt x="12796" y="1135"/>
                  </a:cubicBezTo>
                  <a:close/>
                  <a:moveTo>
                    <a:pt x="12796" y="1135"/>
                  </a:moveTo>
                  <a:cubicBezTo>
                    <a:pt x="12907" y="1169"/>
                    <a:pt x="13566" y="1269"/>
                    <a:pt x="13631" y="1102"/>
                  </a:cubicBezTo>
                  <a:cubicBezTo>
                    <a:pt x="13663" y="1018"/>
                    <a:pt x="12743" y="910"/>
                    <a:pt x="12645" y="914"/>
                  </a:cubicBezTo>
                  <a:cubicBezTo>
                    <a:pt x="12600" y="1062"/>
                    <a:pt x="12710" y="1110"/>
                    <a:pt x="12796" y="1135"/>
                  </a:cubicBezTo>
                  <a:close/>
                  <a:moveTo>
                    <a:pt x="6624" y="191"/>
                  </a:moveTo>
                  <a:cubicBezTo>
                    <a:pt x="6624" y="192"/>
                    <a:pt x="6625" y="195"/>
                    <a:pt x="6626" y="199"/>
                  </a:cubicBezTo>
                  <a:cubicBezTo>
                    <a:pt x="6626" y="196"/>
                    <a:pt x="6625" y="194"/>
                    <a:pt x="6624" y="191"/>
                  </a:cubicBezTo>
                  <a:cubicBezTo>
                    <a:pt x="6624" y="191"/>
                    <a:pt x="6624" y="191"/>
                    <a:pt x="6624" y="191"/>
                  </a:cubicBezTo>
                  <a:close/>
                  <a:moveTo>
                    <a:pt x="6637" y="229"/>
                  </a:moveTo>
                  <a:cubicBezTo>
                    <a:pt x="6645" y="251"/>
                    <a:pt x="6651" y="268"/>
                    <a:pt x="6637" y="229"/>
                  </a:cubicBezTo>
                  <a:cubicBezTo>
                    <a:pt x="6637" y="229"/>
                    <a:pt x="6637" y="229"/>
                    <a:pt x="6637" y="229"/>
                  </a:cubicBezTo>
                  <a:close/>
                  <a:moveTo>
                    <a:pt x="6637" y="229"/>
                  </a:moveTo>
                  <a:cubicBezTo>
                    <a:pt x="6637" y="228"/>
                    <a:pt x="6636" y="225"/>
                    <a:pt x="6635" y="224"/>
                  </a:cubicBezTo>
                  <a:cubicBezTo>
                    <a:pt x="6636" y="225"/>
                    <a:pt x="6637" y="227"/>
                    <a:pt x="6637" y="229"/>
                  </a:cubicBezTo>
                  <a:close/>
                  <a:moveTo>
                    <a:pt x="6626" y="199"/>
                  </a:moveTo>
                  <a:cubicBezTo>
                    <a:pt x="6629" y="205"/>
                    <a:pt x="6632" y="215"/>
                    <a:pt x="6635" y="224"/>
                  </a:cubicBezTo>
                  <a:cubicBezTo>
                    <a:pt x="6633" y="217"/>
                    <a:pt x="6630" y="209"/>
                    <a:pt x="6626" y="199"/>
                  </a:cubicBezTo>
                  <a:close/>
                  <a:moveTo>
                    <a:pt x="6639" y="191"/>
                  </a:moveTo>
                  <a:cubicBezTo>
                    <a:pt x="6700" y="344"/>
                    <a:pt x="6882" y="206"/>
                    <a:pt x="6974" y="224"/>
                  </a:cubicBezTo>
                  <a:cubicBezTo>
                    <a:pt x="6891" y="274"/>
                    <a:pt x="7101" y="361"/>
                    <a:pt x="7127" y="364"/>
                  </a:cubicBezTo>
                  <a:cubicBezTo>
                    <a:pt x="7319" y="388"/>
                    <a:pt x="7515" y="426"/>
                    <a:pt x="7709" y="415"/>
                  </a:cubicBezTo>
                  <a:cubicBezTo>
                    <a:pt x="7714" y="407"/>
                    <a:pt x="7716" y="403"/>
                    <a:pt x="7718" y="393"/>
                  </a:cubicBezTo>
                  <a:cubicBezTo>
                    <a:pt x="7615" y="349"/>
                    <a:pt x="7588" y="217"/>
                    <a:pt x="7471" y="203"/>
                  </a:cubicBezTo>
                  <a:cubicBezTo>
                    <a:pt x="7304" y="184"/>
                    <a:pt x="7240" y="132"/>
                    <a:pt x="7094" y="42"/>
                  </a:cubicBezTo>
                  <a:cubicBezTo>
                    <a:pt x="7017" y="-6"/>
                    <a:pt x="6518" y="-65"/>
                    <a:pt x="6639" y="191"/>
                  </a:cubicBezTo>
                  <a:cubicBezTo>
                    <a:pt x="6639" y="191"/>
                    <a:pt x="6639" y="191"/>
                    <a:pt x="6639" y="191"/>
                  </a:cubicBezTo>
                  <a:close/>
                  <a:moveTo>
                    <a:pt x="3049" y="1821"/>
                  </a:moveTo>
                  <a:cubicBezTo>
                    <a:pt x="3097" y="1824"/>
                    <a:pt x="3068" y="1822"/>
                    <a:pt x="3049" y="1821"/>
                  </a:cubicBezTo>
                  <a:cubicBezTo>
                    <a:pt x="3259" y="1833"/>
                    <a:pt x="3444" y="2105"/>
                    <a:pt x="3693" y="1983"/>
                  </a:cubicBezTo>
                  <a:cubicBezTo>
                    <a:pt x="3695" y="1975"/>
                    <a:pt x="3695" y="1959"/>
                    <a:pt x="3693" y="1951"/>
                  </a:cubicBezTo>
                  <a:cubicBezTo>
                    <a:pt x="3378" y="1819"/>
                    <a:pt x="3267" y="1534"/>
                    <a:pt x="3575" y="1251"/>
                  </a:cubicBezTo>
                  <a:cubicBezTo>
                    <a:pt x="3878" y="973"/>
                    <a:pt x="4250" y="1072"/>
                    <a:pt x="4563" y="873"/>
                  </a:cubicBezTo>
                  <a:cubicBezTo>
                    <a:pt x="4434" y="627"/>
                    <a:pt x="4069" y="857"/>
                    <a:pt x="3881" y="855"/>
                  </a:cubicBezTo>
                  <a:cubicBezTo>
                    <a:pt x="3631" y="853"/>
                    <a:pt x="3298" y="977"/>
                    <a:pt x="3102" y="1185"/>
                  </a:cubicBezTo>
                  <a:cubicBezTo>
                    <a:pt x="3040" y="1251"/>
                    <a:pt x="3027" y="1414"/>
                    <a:pt x="3008" y="1500"/>
                  </a:cubicBezTo>
                  <a:cubicBezTo>
                    <a:pt x="2968" y="1677"/>
                    <a:pt x="2751" y="1804"/>
                    <a:pt x="3049" y="1821"/>
                  </a:cubicBezTo>
                  <a:close/>
                  <a:moveTo>
                    <a:pt x="10216" y="16862"/>
                  </a:moveTo>
                  <a:cubicBezTo>
                    <a:pt x="10007" y="16414"/>
                    <a:pt x="9990" y="17186"/>
                    <a:pt x="10036" y="17376"/>
                  </a:cubicBezTo>
                  <a:cubicBezTo>
                    <a:pt x="10092" y="17606"/>
                    <a:pt x="10129" y="17705"/>
                    <a:pt x="10318" y="17537"/>
                  </a:cubicBezTo>
                  <a:cubicBezTo>
                    <a:pt x="10499" y="17376"/>
                    <a:pt x="10291" y="17023"/>
                    <a:pt x="10216" y="16863"/>
                  </a:cubicBezTo>
                  <a:cubicBezTo>
                    <a:pt x="10225" y="16883"/>
                    <a:pt x="10244" y="16922"/>
                    <a:pt x="10216" y="16862"/>
                  </a:cubicBezTo>
                  <a:close/>
                  <a:moveTo>
                    <a:pt x="10216" y="16862"/>
                  </a:moveTo>
                  <a:cubicBezTo>
                    <a:pt x="10216" y="16862"/>
                    <a:pt x="10216" y="16862"/>
                    <a:pt x="10216" y="16863"/>
                  </a:cubicBezTo>
                  <a:cubicBezTo>
                    <a:pt x="10211" y="16852"/>
                    <a:pt x="10209" y="16847"/>
                    <a:pt x="10216" y="16862"/>
                  </a:cubicBezTo>
                  <a:close/>
                  <a:moveTo>
                    <a:pt x="17680" y="20444"/>
                  </a:moveTo>
                  <a:cubicBezTo>
                    <a:pt x="17677" y="20432"/>
                    <a:pt x="17678" y="20435"/>
                    <a:pt x="17679" y="20439"/>
                  </a:cubicBezTo>
                  <a:cubicBezTo>
                    <a:pt x="17647" y="20338"/>
                    <a:pt x="17562" y="20187"/>
                    <a:pt x="17562" y="20438"/>
                  </a:cubicBezTo>
                  <a:cubicBezTo>
                    <a:pt x="17562" y="20640"/>
                    <a:pt x="17719" y="20588"/>
                    <a:pt x="17681" y="20445"/>
                  </a:cubicBezTo>
                  <a:cubicBezTo>
                    <a:pt x="17681" y="20446"/>
                    <a:pt x="17681" y="20446"/>
                    <a:pt x="17680" y="20444"/>
                  </a:cubicBezTo>
                  <a:close/>
                  <a:moveTo>
                    <a:pt x="20845" y="19801"/>
                  </a:moveTo>
                  <a:cubicBezTo>
                    <a:pt x="20845" y="19756"/>
                    <a:pt x="20831" y="19752"/>
                    <a:pt x="20720" y="19722"/>
                  </a:cubicBezTo>
                  <a:cubicBezTo>
                    <a:pt x="20484" y="19667"/>
                    <a:pt x="20309" y="19366"/>
                    <a:pt x="20078" y="19540"/>
                  </a:cubicBezTo>
                  <a:lnTo>
                    <a:pt x="20083" y="19581"/>
                  </a:lnTo>
                  <a:lnTo>
                    <a:pt x="20066" y="19592"/>
                  </a:lnTo>
                  <a:cubicBezTo>
                    <a:pt x="20073" y="19603"/>
                    <a:pt x="20078" y="19616"/>
                    <a:pt x="20080" y="19629"/>
                  </a:cubicBezTo>
                  <a:cubicBezTo>
                    <a:pt x="19967" y="19665"/>
                    <a:pt x="19867" y="19933"/>
                    <a:pt x="19784" y="19933"/>
                  </a:cubicBezTo>
                  <a:cubicBezTo>
                    <a:pt x="19806" y="19933"/>
                    <a:pt x="19649" y="19674"/>
                    <a:pt x="19649" y="19726"/>
                  </a:cubicBezTo>
                  <a:cubicBezTo>
                    <a:pt x="19591" y="19599"/>
                    <a:pt x="19738" y="19263"/>
                    <a:pt x="19533" y="19263"/>
                  </a:cubicBezTo>
                  <a:cubicBezTo>
                    <a:pt x="19510" y="19243"/>
                    <a:pt x="19395" y="19210"/>
                    <a:pt x="19371" y="19200"/>
                  </a:cubicBezTo>
                  <a:cubicBezTo>
                    <a:pt x="19228" y="19141"/>
                    <a:pt x="19205" y="19326"/>
                    <a:pt x="19144" y="19326"/>
                  </a:cubicBezTo>
                  <a:cubicBezTo>
                    <a:pt x="19123" y="19314"/>
                    <a:pt x="19057" y="19299"/>
                    <a:pt x="19047" y="19341"/>
                  </a:cubicBezTo>
                  <a:cubicBezTo>
                    <a:pt x="18878" y="19223"/>
                    <a:pt x="19194" y="19742"/>
                    <a:pt x="19275" y="19766"/>
                  </a:cubicBezTo>
                  <a:cubicBezTo>
                    <a:pt x="19141" y="19798"/>
                    <a:pt x="19298" y="20026"/>
                    <a:pt x="19315" y="20115"/>
                  </a:cubicBezTo>
                  <a:cubicBezTo>
                    <a:pt x="19376" y="20426"/>
                    <a:pt x="19468" y="20101"/>
                    <a:pt x="19519" y="20101"/>
                  </a:cubicBezTo>
                  <a:cubicBezTo>
                    <a:pt x="19605" y="20101"/>
                    <a:pt x="19914" y="20363"/>
                    <a:pt x="20018" y="20411"/>
                  </a:cubicBezTo>
                  <a:cubicBezTo>
                    <a:pt x="20127" y="20461"/>
                    <a:pt x="20181" y="20479"/>
                    <a:pt x="20248" y="20607"/>
                  </a:cubicBezTo>
                  <a:cubicBezTo>
                    <a:pt x="20277" y="20661"/>
                    <a:pt x="20274" y="20778"/>
                    <a:pt x="20326" y="20815"/>
                  </a:cubicBezTo>
                  <a:cubicBezTo>
                    <a:pt x="20319" y="20858"/>
                    <a:pt x="20311" y="20886"/>
                    <a:pt x="20321" y="20928"/>
                  </a:cubicBezTo>
                  <a:cubicBezTo>
                    <a:pt x="20186" y="20961"/>
                    <a:pt x="20099" y="21117"/>
                    <a:pt x="20109" y="21286"/>
                  </a:cubicBezTo>
                  <a:cubicBezTo>
                    <a:pt x="20228" y="21294"/>
                    <a:pt x="20372" y="21234"/>
                    <a:pt x="20433" y="21234"/>
                  </a:cubicBezTo>
                  <a:lnTo>
                    <a:pt x="20433" y="21233"/>
                  </a:lnTo>
                  <a:cubicBezTo>
                    <a:pt x="20433" y="21142"/>
                    <a:pt x="20719" y="21510"/>
                    <a:pt x="20736" y="21535"/>
                  </a:cubicBezTo>
                  <a:cubicBezTo>
                    <a:pt x="20771" y="21316"/>
                    <a:pt x="20771" y="21081"/>
                    <a:pt x="20799" y="20857"/>
                  </a:cubicBezTo>
                  <a:lnTo>
                    <a:pt x="20771" y="20809"/>
                  </a:lnTo>
                  <a:cubicBezTo>
                    <a:pt x="20895" y="20557"/>
                    <a:pt x="20831" y="20091"/>
                    <a:pt x="20845" y="19801"/>
                  </a:cubicBezTo>
                  <a:close/>
                  <a:moveTo>
                    <a:pt x="21482" y="3136"/>
                  </a:moveTo>
                  <a:cubicBezTo>
                    <a:pt x="21484" y="3136"/>
                    <a:pt x="21512" y="3136"/>
                    <a:pt x="21512" y="3136"/>
                  </a:cubicBezTo>
                  <a:cubicBezTo>
                    <a:pt x="21524" y="3110"/>
                    <a:pt x="21544" y="3089"/>
                    <a:pt x="21567" y="3075"/>
                  </a:cubicBezTo>
                  <a:cubicBezTo>
                    <a:pt x="21432" y="2793"/>
                    <a:pt x="21025" y="2732"/>
                    <a:pt x="20788" y="2699"/>
                  </a:cubicBezTo>
                  <a:cubicBezTo>
                    <a:pt x="20424" y="2699"/>
                    <a:pt x="20032" y="2429"/>
                    <a:pt x="19669" y="2355"/>
                  </a:cubicBezTo>
                  <a:cubicBezTo>
                    <a:pt x="19252" y="2271"/>
                    <a:pt x="18850" y="2097"/>
                    <a:pt x="18423" y="2086"/>
                  </a:cubicBezTo>
                  <a:cubicBezTo>
                    <a:pt x="18281" y="2082"/>
                    <a:pt x="18025" y="1964"/>
                    <a:pt x="17928" y="2085"/>
                  </a:cubicBezTo>
                  <a:cubicBezTo>
                    <a:pt x="17787" y="1963"/>
                    <a:pt x="17753" y="2111"/>
                    <a:pt x="17640" y="2116"/>
                  </a:cubicBezTo>
                  <a:cubicBezTo>
                    <a:pt x="17589" y="2193"/>
                    <a:pt x="17369" y="2124"/>
                    <a:pt x="17309" y="2114"/>
                  </a:cubicBezTo>
                  <a:cubicBezTo>
                    <a:pt x="17131" y="2085"/>
                    <a:pt x="16946" y="2126"/>
                    <a:pt x="16770" y="2090"/>
                  </a:cubicBezTo>
                  <a:cubicBezTo>
                    <a:pt x="16661" y="2068"/>
                    <a:pt x="16615" y="1921"/>
                    <a:pt x="16498" y="1897"/>
                  </a:cubicBezTo>
                  <a:cubicBezTo>
                    <a:pt x="16256" y="1847"/>
                    <a:pt x="15932" y="1733"/>
                    <a:pt x="15687" y="1852"/>
                  </a:cubicBezTo>
                  <a:cubicBezTo>
                    <a:pt x="15505" y="1940"/>
                    <a:pt x="15223" y="1766"/>
                    <a:pt x="15033" y="1732"/>
                  </a:cubicBezTo>
                  <a:cubicBezTo>
                    <a:pt x="15028" y="1585"/>
                    <a:pt x="14601" y="1491"/>
                    <a:pt x="14524" y="1604"/>
                  </a:cubicBezTo>
                  <a:cubicBezTo>
                    <a:pt x="14389" y="1489"/>
                    <a:pt x="14096" y="1512"/>
                    <a:pt x="13941" y="1503"/>
                  </a:cubicBezTo>
                  <a:lnTo>
                    <a:pt x="13941" y="1502"/>
                  </a:lnTo>
                  <a:cubicBezTo>
                    <a:pt x="13859" y="1397"/>
                    <a:pt x="13713" y="1363"/>
                    <a:pt x="13601" y="1377"/>
                  </a:cubicBezTo>
                  <a:cubicBezTo>
                    <a:pt x="13463" y="1395"/>
                    <a:pt x="13552" y="1500"/>
                    <a:pt x="13642" y="1496"/>
                  </a:cubicBezTo>
                  <a:cubicBezTo>
                    <a:pt x="13538" y="1516"/>
                    <a:pt x="13426" y="1657"/>
                    <a:pt x="13589" y="1732"/>
                  </a:cubicBezTo>
                  <a:cubicBezTo>
                    <a:pt x="13432" y="1749"/>
                    <a:pt x="13289" y="1736"/>
                    <a:pt x="13132" y="1770"/>
                  </a:cubicBezTo>
                  <a:cubicBezTo>
                    <a:pt x="13010" y="1796"/>
                    <a:pt x="12688" y="1530"/>
                    <a:pt x="12823" y="1894"/>
                  </a:cubicBezTo>
                  <a:cubicBezTo>
                    <a:pt x="12699" y="1866"/>
                    <a:pt x="12578" y="1803"/>
                    <a:pt x="12462" y="1744"/>
                  </a:cubicBezTo>
                  <a:lnTo>
                    <a:pt x="12468" y="1739"/>
                  </a:lnTo>
                  <a:lnTo>
                    <a:pt x="12445" y="1651"/>
                  </a:lnTo>
                  <a:cubicBezTo>
                    <a:pt x="12201" y="1356"/>
                    <a:pt x="11570" y="1196"/>
                    <a:pt x="11249" y="1384"/>
                  </a:cubicBezTo>
                  <a:cubicBezTo>
                    <a:pt x="11292" y="1402"/>
                    <a:pt x="11339" y="1419"/>
                    <a:pt x="11379" y="1446"/>
                  </a:cubicBezTo>
                  <a:cubicBezTo>
                    <a:pt x="11235" y="1453"/>
                    <a:pt x="11040" y="1498"/>
                    <a:pt x="10902" y="1435"/>
                  </a:cubicBezTo>
                  <a:cubicBezTo>
                    <a:pt x="10924" y="1410"/>
                    <a:pt x="10943" y="1372"/>
                    <a:pt x="10960" y="1341"/>
                  </a:cubicBezTo>
                  <a:cubicBezTo>
                    <a:pt x="10707" y="1338"/>
                    <a:pt x="10460" y="1329"/>
                    <a:pt x="10209" y="1352"/>
                  </a:cubicBezTo>
                  <a:cubicBezTo>
                    <a:pt x="10151" y="1292"/>
                    <a:pt x="10082" y="1254"/>
                    <a:pt x="10017" y="1207"/>
                  </a:cubicBezTo>
                  <a:cubicBezTo>
                    <a:pt x="10017" y="1207"/>
                    <a:pt x="10014" y="1302"/>
                    <a:pt x="10014" y="1302"/>
                  </a:cubicBezTo>
                  <a:cubicBezTo>
                    <a:pt x="9917" y="1297"/>
                    <a:pt x="9781" y="1215"/>
                    <a:pt x="9686" y="1274"/>
                  </a:cubicBezTo>
                  <a:cubicBezTo>
                    <a:pt x="10299" y="771"/>
                    <a:pt x="9202" y="741"/>
                    <a:pt x="8912" y="764"/>
                  </a:cubicBezTo>
                  <a:cubicBezTo>
                    <a:pt x="8912" y="763"/>
                    <a:pt x="8942" y="682"/>
                    <a:pt x="8942" y="682"/>
                  </a:cubicBezTo>
                  <a:cubicBezTo>
                    <a:pt x="8857" y="692"/>
                    <a:pt x="8774" y="674"/>
                    <a:pt x="8690" y="667"/>
                  </a:cubicBezTo>
                  <a:cubicBezTo>
                    <a:pt x="8692" y="666"/>
                    <a:pt x="8711" y="652"/>
                    <a:pt x="8711" y="652"/>
                  </a:cubicBezTo>
                  <a:lnTo>
                    <a:pt x="8680" y="562"/>
                  </a:lnTo>
                  <a:cubicBezTo>
                    <a:pt x="8568" y="569"/>
                    <a:pt x="8454" y="542"/>
                    <a:pt x="8339" y="545"/>
                  </a:cubicBezTo>
                  <a:cubicBezTo>
                    <a:pt x="8372" y="543"/>
                    <a:pt x="8389" y="524"/>
                    <a:pt x="8390" y="487"/>
                  </a:cubicBezTo>
                  <a:cubicBezTo>
                    <a:pt x="8348" y="373"/>
                    <a:pt x="8029" y="432"/>
                    <a:pt x="7984" y="380"/>
                  </a:cubicBezTo>
                  <a:cubicBezTo>
                    <a:pt x="7880" y="261"/>
                    <a:pt x="7809" y="457"/>
                    <a:pt x="7733" y="455"/>
                  </a:cubicBezTo>
                  <a:cubicBezTo>
                    <a:pt x="7767" y="710"/>
                    <a:pt x="8058" y="574"/>
                    <a:pt x="8203" y="565"/>
                  </a:cubicBezTo>
                  <a:cubicBezTo>
                    <a:pt x="8141" y="586"/>
                    <a:pt x="8043" y="670"/>
                    <a:pt x="8093" y="768"/>
                  </a:cubicBezTo>
                  <a:cubicBezTo>
                    <a:pt x="8012" y="760"/>
                    <a:pt x="7931" y="780"/>
                    <a:pt x="7859" y="828"/>
                  </a:cubicBezTo>
                  <a:lnTo>
                    <a:pt x="7899" y="850"/>
                  </a:lnTo>
                  <a:cubicBezTo>
                    <a:pt x="7761" y="924"/>
                    <a:pt x="7599" y="792"/>
                    <a:pt x="7453" y="841"/>
                  </a:cubicBezTo>
                  <a:cubicBezTo>
                    <a:pt x="7359" y="872"/>
                    <a:pt x="7267" y="899"/>
                    <a:pt x="7171" y="911"/>
                  </a:cubicBezTo>
                  <a:cubicBezTo>
                    <a:pt x="6973" y="936"/>
                    <a:pt x="6832" y="1042"/>
                    <a:pt x="6697" y="1218"/>
                  </a:cubicBezTo>
                  <a:lnTo>
                    <a:pt x="6715" y="1300"/>
                  </a:lnTo>
                  <a:cubicBezTo>
                    <a:pt x="6595" y="1317"/>
                    <a:pt x="5933" y="1282"/>
                    <a:pt x="6309" y="1601"/>
                  </a:cubicBezTo>
                  <a:cubicBezTo>
                    <a:pt x="6139" y="1560"/>
                    <a:pt x="5956" y="1546"/>
                    <a:pt x="5807" y="1683"/>
                  </a:cubicBezTo>
                  <a:cubicBezTo>
                    <a:pt x="5762" y="1559"/>
                    <a:pt x="5703" y="1466"/>
                    <a:pt x="5588" y="1483"/>
                  </a:cubicBezTo>
                  <a:lnTo>
                    <a:pt x="5593" y="1581"/>
                  </a:lnTo>
                  <a:lnTo>
                    <a:pt x="5611" y="1582"/>
                  </a:lnTo>
                  <a:cubicBezTo>
                    <a:pt x="5618" y="1583"/>
                    <a:pt x="5633" y="1606"/>
                    <a:pt x="5635" y="1626"/>
                  </a:cubicBezTo>
                  <a:cubicBezTo>
                    <a:pt x="5565" y="1686"/>
                    <a:pt x="5488" y="1670"/>
                    <a:pt x="5467" y="1800"/>
                  </a:cubicBezTo>
                  <a:cubicBezTo>
                    <a:pt x="5452" y="1798"/>
                    <a:pt x="5437" y="1795"/>
                    <a:pt x="5422" y="1791"/>
                  </a:cubicBezTo>
                  <a:cubicBezTo>
                    <a:pt x="5363" y="1613"/>
                    <a:pt x="5452" y="1463"/>
                    <a:pt x="5208" y="1445"/>
                  </a:cubicBezTo>
                  <a:cubicBezTo>
                    <a:pt x="5135" y="1440"/>
                    <a:pt x="5060" y="1440"/>
                    <a:pt x="4988" y="1440"/>
                  </a:cubicBezTo>
                  <a:cubicBezTo>
                    <a:pt x="4835" y="1440"/>
                    <a:pt x="4896" y="1580"/>
                    <a:pt x="4862" y="1697"/>
                  </a:cubicBezTo>
                  <a:cubicBezTo>
                    <a:pt x="4835" y="1790"/>
                    <a:pt x="4726" y="1733"/>
                    <a:pt x="4708" y="1846"/>
                  </a:cubicBezTo>
                  <a:cubicBezTo>
                    <a:pt x="4689" y="1970"/>
                    <a:pt x="4799" y="1948"/>
                    <a:pt x="4812" y="1996"/>
                  </a:cubicBezTo>
                  <a:cubicBezTo>
                    <a:pt x="4844" y="2077"/>
                    <a:pt x="4824" y="2151"/>
                    <a:pt x="4867" y="2245"/>
                  </a:cubicBezTo>
                  <a:cubicBezTo>
                    <a:pt x="4713" y="2182"/>
                    <a:pt x="4560" y="2145"/>
                    <a:pt x="4400" y="2112"/>
                  </a:cubicBezTo>
                  <a:cubicBezTo>
                    <a:pt x="4221" y="2086"/>
                    <a:pt x="4015" y="1954"/>
                    <a:pt x="3841" y="1954"/>
                  </a:cubicBezTo>
                  <a:cubicBezTo>
                    <a:pt x="3573" y="1954"/>
                    <a:pt x="4110" y="2290"/>
                    <a:pt x="4127" y="2309"/>
                  </a:cubicBezTo>
                  <a:cubicBezTo>
                    <a:pt x="4105" y="2315"/>
                    <a:pt x="4083" y="2320"/>
                    <a:pt x="4060" y="2324"/>
                  </a:cubicBezTo>
                  <a:lnTo>
                    <a:pt x="4065" y="2298"/>
                  </a:lnTo>
                  <a:cubicBezTo>
                    <a:pt x="3852" y="2201"/>
                    <a:pt x="3571" y="2399"/>
                    <a:pt x="3372" y="2425"/>
                  </a:cubicBezTo>
                  <a:cubicBezTo>
                    <a:pt x="3370" y="2381"/>
                    <a:pt x="3421" y="2299"/>
                    <a:pt x="3432" y="2250"/>
                  </a:cubicBezTo>
                  <a:cubicBezTo>
                    <a:pt x="3242" y="2226"/>
                    <a:pt x="3075" y="2344"/>
                    <a:pt x="2898" y="2413"/>
                  </a:cubicBezTo>
                  <a:cubicBezTo>
                    <a:pt x="2804" y="2450"/>
                    <a:pt x="2559" y="2500"/>
                    <a:pt x="2574" y="2674"/>
                  </a:cubicBezTo>
                  <a:cubicBezTo>
                    <a:pt x="2584" y="2801"/>
                    <a:pt x="2315" y="2630"/>
                    <a:pt x="2302" y="2618"/>
                  </a:cubicBezTo>
                  <a:cubicBezTo>
                    <a:pt x="2377" y="2566"/>
                    <a:pt x="2604" y="2549"/>
                    <a:pt x="2395" y="2412"/>
                  </a:cubicBezTo>
                  <a:cubicBezTo>
                    <a:pt x="2245" y="2314"/>
                    <a:pt x="2091" y="2321"/>
                    <a:pt x="1929" y="2318"/>
                  </a:cubicBezTo>
                  <a:cubicBezTo>
                    <a:pt x="1937" y="2433"/>
                    <a:pt x="1993" y="2432"/>
                    <a:pt x="2055" y="2493"/>
                  </a:cubicBezTo>
                  <a:cubicBezTo>
                    <a:pt x="2046" y="2478"/>
                    <a:pt x="2074" y="2893"/>
                    <a:pt x="2169" y="2758"/>
                  </a:cubicBezTo>
                  <a:cubicBezTo>
                    <a:pt x="2163" y="2794"/>
                    <a:pt x="2158" y="2830"/>
                    <a:pt x="2156" y="2867"/>
                  </a:cubicBezTo>
                  <a:cubicBezTo>
                    <a:pt x="1969" y="2739"/>
                    <a:pt x="1862" y="2828"/>
                    <a:pt x="1686" y="2928"/>
                  </a:cubicBezTo>
                  <a:cubicBezTo>
                    <a:pt x="1500" y="3032"/>
                    <a:pt x="1637" y="3097"/>
                    <a:pt x="1707" y="3188"/>
                  </a:cubicBezTo>
                  <a:cubicBezTo>
                    <a:pt x="1680" y="3244"/>
                    <a:pt x="1425" y="3107"/>
                    <a:pt x="1395" y="3091"/>
                  </a:cubicBezTo>
                  <a:cubicBezTo>
                    <a:pt x="1324" y="3053"/>
                    <a:pt x="1217" y="3102"/>
                    <a:pt x="1148" y="3140"/>
                  </a:cubicBezTo>
                  <a:cubicBezTo>
                    <a:pt x="1225" y="3269"/>
                    <a:pt x="1313" y="3308"/>
                    <a:pt x="1425" y="3357"/>
                  </a:cubicBezTo>
                  <a:cubicBezTo>
                    <a:pt x="1277" y="3479"/>
                    <a:pt x="1067" y="3145"/>
                    <a:pt x="988" y="3080"/>
                  </a:cubicBezTo>
                  <a:cubicBezTo>
                    <a:pt x="1015" y="3019"/>
                    <a:pt x="1044" y="2956"/>
                    <a:pt x="990" y="2892"/>
                  </a:cubicBezTo>
                  <a:cubicBezTo>
                    <a:pt x="1164" y="2934"/>
                    <a:pt x="2149" y="3013"/>
                    <a:pt x="1702" y="2525"/>
                  </a:cubicBezTo>
                  <a:cubicBezTo>
                    <a:pt x="1515" y="2321"/>
                    <a:pt x="920" y="2139"/>
                    <a:pt x="679" y="2180"/>
                  </a:cubicBezTo>
                  <a:cubicBezTo>
                    <a:pt x="673" y="2165"/>
                    <a:pt x="662" y="2161"/>
                    <a:pt x="647" y="2169"/>
                  </a:cubicBezTo>
                  <a:cubicBezTo>
                    <a:pt x="682" y="2169"/>
                    <a:pt x="559" y="2063"/>
                    <a:pt x="524" y="2055"/>
                  </a:cubicBezTo>
                  <a:cubicBezTo>
                    <a:pt x="469" y="2042"/>
                    <a:pt x="389" y="2064"/>
                    <a:pt x="328" y="2064"/>
                  </a:cubicBezTo>
                  <a:cubicBezTo>
                    <a:pt x="303" y="2062"/>
                    <a:pt x="285" y="2082"/>
                    <a:pt x="285" y="2118"/>
                  </a:cubicBezTo>
                  <a:cubicBezTo>
                    <a:pt x="266" y="2111"/>
                    <a:pt x="247" y="2104"/>
                    <a:pt x="228" y="2096"/>
                  </a:cubicBezTo>
                  <a:lnTo>
                    <a:pt x="222" y="2118"/>
                  </a:lnTo>
                  <a:lnTo>
                    <a:pt x="216" y="2112"/>
                  </a:lnTo>
                  <a:cubicBezTo>
                    <a:pt x="127" y="2182"/>
                    <a:pt x="72" y="2289"/>
                    <a:pt x="1" y="2385"/>
                  </a:cubicBezTo>
                  <a:cubicBezTo>
                    <a:pt x="38" y="2448"/>
                    <a:pt x="247" y="2553"/>
                    <a:pt x="193" y="2625"/>
                  </a:cubicBezTo>
                  <a:cubicBezTo>
                    <a:pt x="81" y="2777"/>
                    <a:pt x="241" y="2837"/>
                    <a:pt x="293" y="2954"/>
                  </a:cubicBezTo>
                  <a:cubicBezTo>
                    <a:pt x="170" y="3047"/>
                    <a:pt x="319" y="3299"/>
                    <a:pt x="399" y="3343"/>
                  </a:cubicBezTo>
                  <a:cubicBezTo>
                    <a:pt x="293" y="3475"/>
                    <a:pt x="513" y="3547"/>
                    <a:pt x="565" y="3597"/>
                  </a:cubicBezTo>
                  <a:cubicBezTo>
                    <a:pt x="607" y="3637"/>
                    <a:pt x="411" y="3845"/>
                    <a:pt x="390" y="3866"/>
                  </a:cubicBezTo>
                  <a:cubicBezTo>
                    <a:pt x="245" y="4011"/>
                    <a:pt x="119" y="4126"/>
                    <a:pt x="0" y="4306"/>
                  </a:cubicBezTo>
                  <a:cubicBezTo>
                    <a:pt x="85" y="4284"/>
                    <a:pt x="190" y="4172"/>
                    <a:pt x="266" y="4167"/>
                  </a:cubicBezTo>
                  <a:cubicBezTo>
                    <a:pt x="283" y="4197"/>
                    <a:pt x="302" y="4226"/>
                    <a:pt x="323" y="4253"/>
                  </a:cubicBezTo>
                  <a:cubicBezTo>
                    <a:pt x="222" y="4199"/>
                    <a:pt x="162" y="4293"/>
                    <a:pt x="201" y="4411"/>
                  </a:cubicBezTo>
                  <a:cubicBezTo>
                    <a:pt x="162" y="4553"/>
                    <a:pt x="82" y="4589"/>
                    <a:pt x="175" y="4758"/>
                  </a:cubicBezTo>
                  <a:cubicBezTo>
                    <a:pt x="78" y="4850"/>
                    <a:pt x="345" y="5225"/>
                    <a:pt x="406" y="5296"/>
                  </a:cubicBezTo>
                  <a:cubicBezTo>
                    <a:pt x="430" y="5300"/>
                    <a:pt x="451" y="5290"/>
                    <a:pt x="470" y="5265"/>
                  </a:cubicBezTo>
                  <a:cubicBezTo>
                    <a:pt x="470" y="5264"/>
                    <a:pt x="471" y="5244"/>
                    <a:pt x="471" y="5244"/>
                  </a:cubicBezTo>
                  <a:cubicBezTo>
                    <a:pt x="468" y="5227"/>
                    <a:pt x="693" y="5374"/>
                    <a:pt x="723" y="5409"/>
                  </a:cubicBezTo>
                  <a:cubicBezTo>
                    <a:pt x="683" y="5491"/>
                    <a:pt x="819" y="5677"/>
                    <a:pt x="881" y="5677"/>
                  </a:cubicBezTo>
                  <a:cubicBezTo>
                    <a:pt x="881" y="5776"/>
                    <a:pt x="983" y="5725"/>
                    <a:pt x="1012" y="5801"/>
                  </a:cubicBezTo>
                  <a:cubicBezTo>
                    <a:pt x="1013" y="5803"/>
                    <a:pt x="840" y="5849"/>
                    <a:pt x="814" y="5864"/>
                  </a:cubicBezTo>
                  <a:cubicBezTo>
                    <a:pt x="850" y="5933"/>
                    <a:pt x="902" y="6106"/>
                    <a:pt x="948" y="6152"/>
                  </a:cubicBezTo>
                  <a:cubicBezTo>
                    <a:pt x="1062" y="6265"/>
                    <a:pt x="1164" y="6069"/>
                    <a:pt x="1293" y="6203"/>
                  </a:cubicBezTo>
                  <a:cubicBezTo>
                    <a:pt x="1286" y="6211"/>
                    <a:pt x="1265" y="6237"/>
                    <a:pt x="1265" y="6237"/>
                  </a:cubicBezTo>
                  <a:cubicBezTo>
                    <a:pt x="1317" y="6354"/>
                    <a:pt x="1446" y="6350"/>
                    <a:pt x="1481" y="6450"/>
                  </a:cubicBezTo>
                  <a:cubicBezTo>
                    <a:pt x="1563" y="6681"/>
                    <a:pt x="1653" y="6696"/>
                    <a:pt x="1848" y="6592"/>
                  </a:cubicBezTo>
                  <a:cubicBezTo>
                    <a:pt x="1905" y="6655"/>
                    <a:pt x="1926" y="6720"/>
                    <a:pt x="2004" y="6723"/>
                  </a:cubicBezTo>
                  <a:lnTo>
                    <a:pt x="2009" y="6693"/>
                  </a:lnTo>
                  <a:cubicBezTo>
                    <a:pt x="2095" y="6686"/>
                    <a:pt x="2174" y="6765"/>
                    <a:pt x="2257" y="6780"/>
                  </a:cubicBezTo>
                  <a:cubicBezTo>
                    <a:pt x="2237" y="6906"/>
                    <a:pt x="2273" y="6983"/>
                    <a:pt x="2267" y="7093"/>
                  </a:cubicBezTo>
                  <a:cubicBezTo>
                    <a:pt x="2263" y="7128"/>
                    <a:pt x="2226" y="7132"/>
                    <a:pt x="2204" y="7126"/>
                  </a:cubicBezTo>
                  <a:lnTo>
                    <a:pt x="2204" y="7098"/>
                  </a:lnTo>
                  <a:cubicBezTo>
                    <a:pt x="2092" y="7098"/>
                    <a:pt x="1997" y="7275"/>
                    <a:pt x="2085" y="7391"/>
                  </a:cubicBezTo>
                  <a:cubicBezTo>
                    <a:pt x="2053" y="7403"/>
                    <a:pt x="2020" y="7412"/>
                    <a:pt x="1986" y="7420"/>
                  </a:cubicBezTo>
                  <a:cubicBezTo>
                    <a:pt x="1976" y="7486"/>
                    <a:pt x="2003" y="7524"/>
                    <a:pt x="2047" y="7561"/>
                  </a:cubicBezTo>
                  <a:cubicBezTo>
                    <a:pt x="2027" y="7581"/>
                    <a:pt x="2018" y="7606"/>
                    <a:pt x="2021" y="7635"/>
                  </a:cubicBezTo>
                  <a:cubicBezTo>
                    <a:pt x="2021" y="7661"/>
                    <a:pt x="1989" y="7660"/>
                    <a:pt x="1990" y="7711"/>
                  </a:cubicBezTo>
                  <a:cubicBezTo>
                    <a:pt x="1945" y="7720"/>
                    <a:pt x="1898" y="7715"/>
                    <a:pt x="1853" y="7703"/>
                  </a:cubicBezTo>
                  <a:cubicBezTo>
                    <a:pt x="1856" y="7754"/>
                    <a:pt x="1852" y="7802"/>
                    <a:pt x="1841" y="7849"/>
                  </a:cubicBezTo>
                  <a:cubicBezTo>
                    <a:pt x="2028" y="7973"/>
                    <a:pt x="2205" y="8066"/>
                    <a:pt x="2363" y="8238"/>
                  </a:cubicBezTo>
                  <a:cubicBezTo>
                    <a:pt x="2296" y="8346"/>
                    <a:pt x="2888" y="8477"/>
                    <a:pt x="2736" y="8789"/>
                  </a:cubicBezTo>
                  <a:cubicBezTo>
                    <a:pt x="2487" y="8980"/>
                    <a:pt x="2231" y="8785"/>
                    <a:pt x="1999" y="8788"/>
                  </a:cubicBezTo>
                  <a:cubicBezTo>
                    <a:pt x="1930" y="8781"/>
                    <a:pt x="1954" y="8678"/>
                    <a:pt x="1835" y="8708"/>
                  </a:cubicBezTo>
                  <a:cubicBezTo>
                    <a:pt x="1704" y="8534"/>
                    <a:pt x="1349" y="8634"/>
                    <a:pt x="1224" y="8736"/>
                  </a:cubicBezTo>
                  <a:cubicBezTo>
                    <a:pt x="1102" y="8835"/>
                    <a:pt x="682" y="8887"/>
                    <a:pt x="661" y="8607"/>
                  </a:cubicBezTo>
                  <a:cubicBezTo>
                    <a:pt x="631" y="8603"/>
                    <a:pt x="588" y="8600"/>
                    <a:pt x="561" y="8615"/>
                  </a:cubicBezTo>
                  <a:cubicBezTo>
                    <a:pt x="559" y="8612"/>
                    <a:pt x="535" y="8572"/>
                    <a:pt x="535" y="8572"/>
                  </a:cubicBezTo>
                  <a:cubicBezTo>
                    <a:pt x="414" y="8571"/>
                    <a:pt x="318" y="8636"/>
                    <a:pt x="375" y="8778"/>
                  </a:cubicBezTo>
                  <a:cubicBezTo>
                    <a:pt x="343" y="8806"/>
                    <a:pt x="256" y="9007"/>
                    <a:pt x="329" y="9043"/>
                  </a:cubicBezTo>
                  <a:cubicBezTo>
                    <a:pt x="249" y="9165"/>
                    <a:pt x="305" y="9330"/>
                    <a:pt x="421" y="9335"/>
                  </a:cubicBezTo>
                  <a:cubicBezTo>
                    <a:pt x="437" y="9593"/>
                    <a:pt x="540" y="10027"/>
                    <a:pt x="785" y="10022"/>
                  </a:cubicBezTo>
                  <a:cubicBezTo>
                    <a:pt x="850" y="10027"/>
                    <a:pt x="1167" y="10311"/>
                    <a:pt x="1169" y="10017"/>
                  </a:cubicBezTo>
                  <a:cubicBezTo>
                    <a:pt x="1171" y="9906"/>
                    <a:pt x="1447" y="10181"/>
                    <a:pt x="1452" y="10184"/>
                  </a:cubicBezTo>
                  <a:cubicBezTo>
                    <a:pt x="1603" y="10274"/>
                    <a:pt x="1696" y="10029"/>
                    <a:pt x="1800" y="10012"/>
                  </a:cubicBezTo>
                  <a:cubicBezTo>
                    <a:pt x="1854" y="10012"/>
                    <a:pt x="1899" y="10096"/>
                    <a:pt x="1959" y="10058"/>
                  </a:cubicBezTo>
                  <a:cubicBezTo>
                    <a:pt x="1947" y="10128"/>
                    <a:pt x="1993" y="10195"/>
                    <a:pt x="1984" y="10276"/>
                  </a:cubicBezTo>
                  <a:cubicBezTo>
                    <a:pt x="1984" y="10276"/>
                    <a:pt x="2022" y="10292"/>
                    <a:pt x="2025" y="10293"/>
                  </a:cubicBezTo>
                  <a:cubicBezTo>
                    <a:pt x="2030" y="10351"/>
                    <a:pt x="2017" y="10414"/>
                    <a:pt x="2045" y="10467"/>
                  </a:cubicBezTo>
                  <a:cubicBezTo>
                    <a:pt x="1964" y="10561"/>
                    <a:pt x="1951" y="10674"/>
                    <a:pt x="1927" y="10801"/>
                  </a:cubicBezTo>
                  <a:cubicBezTo>
                    <a:pt x="1848" y="10835"/>
                    <a:pt x="1834" y="11184"/>
                    <a:pt x="1763" y="11286"/>
                  </a:cubicBezTo>
                  <a:cubicBezTo>
                    <a:pt x="1769" y="11302"/>
                    <a:pt x="2052" y="12076"/>
                    <a:pt x="1847" y="12076"/>
                  </a:cubicBezTo>
                  <a:cubicBezTo>
                    <a:pt x="1847" y="12076"/>
                    <a:pt x="1847" y="12076"/>
                    <a:pt x="1847" y="12076"/>
                  </a:cubicBezTo>
                  <a:lnTo>
                    <a:pt x="1837" y="12090"/>
                  </a:lnTo>
                  <a:cubicBezTo>
                    <a:pt x="1850" y="12113"/>
                    <a:pt x="1854" y="12139"/>
                    <a:pt x="1849" y="12168"/>
                  </a:cubicBezTo>
                  <a:lnTo>
                    <a:pt x="1968" y="12175"/>
                  </a:lnTo>
                  <a:cubicBezTo>
                    <a:pt x="2045" y="12306"/>
                    <a:pt x="2361" y="12799"/>
                    <a:pt x="2334" y="12928"/>
                  </a:cubicBezTo>
                  <a:cubicBezTo>
                    <a:pt x="2299" y="13089"/>
                    <a:pt x="2510" y="13140"/>
                    <a:pt x="2556" y="13229"/>
                  </a:cubicBezTo>
                  <a:cubicBezTo>
                    <a:pt x="2628" y="13365"/>
                    <a:pt x="2637" y="13466"/>
                    <a:pt x="2665" y="13606"/>
                  </a:cubicBezTo>
                  <a:cubicBezTo>
                    <a:pt x="2622" y="13995"/>
                    <a:pt x="2974" y="14177"/>
                    <a:pt x="3079" y="14465"/>
                  </a:cubicBezTo>
                  <a:cubicBezTo>
                    <a:pt x="3147" y="14644"/>
                    <a:pt x="3352" y="14818"/>
                    <a:pt x="3369" y="15010"/>
                  </a:cubicBezTo>
                  <a:cubicBezTo>
                    <a:pt x="3389" y="15237"/>
                    <a:pt x="3410" y="15717"/>
                    <a:pt x="3527" y="15914"/>
                  </a:cubicBezTo>
                  <a:cubicBezTo>
                    <a:pt x="3685" y="16178"/>
                    <a:pt x="3909" y="15819"/>
                    <a:pt x="4050" y="15819"/>
                  </a:cubicBezTo>
                  <a:cubicBezTo>
                    <a:pt x="4318" y="15819"/>
                    <a:pt x="4521" y="15540"/>
                    <a:pt x="4746" y="15429"/>
                  </a:cubicBezTo>
                  <a:cubicBezTo>
                    <a:pt x="4904" y="15350"/>
                    <a:pt x="5142" y="15358"/>
                    <a:pt x="5113" y="15092"/>
                  </a:cubicBezTo>
                  <a:cubicBezTo>
                    <a:pt x="5108" y="15051"/>
                    <a:pt x="5191" y="15049"/>
                    <a:pt x="5224" y="15056"/>
                  </a:cubicBezTo>
                  <a:cubicBezTo>
                    <a:pt x="5227" y="15026"/>
                    <a:pt x="5232" y="14996"/>
                    <a:pt x="5238" y="14967"/>
                  </a:cubicBezTo>
                  <a:cubicBezTo>
                    <a:pt x="5244" y="14974"/>
                    <a:pt x="5256" y="14987"/>
                    <a:pt x="5262" y="14995"/>
                  </a:cubicBezTo>
                  <a:cubicBezTo>
                    <a:pt x="5385" y="14964"/>
                    <a:pt x="5690" y="14881"/>
                    <a:pt x="5666" y="14697"/>
                  </a:cubicBezTo>
                  <a:cubicBezTo>
                    <a:pt x="5680" y="14778"/>
                    <a:pt x="5943" y="14440"/>
                    <a:pt x="5924" y="14454"/>
                  </a:cubicBezTo>
                  <a:cubicBezTo>
                    <a:pt x="5959" y="14436"/>
                    <a:pt x="6024" y="14445"/>
                    <a:pt x="6061" y="14446"/>
                  </a:cubicBezTo>
                  <a:lnTo>
                    <a:pt x="6064" y="14398"/>
                  </a:lnTo>
                  <a:lnTo>
                    <a:pt x="6088" y="14378"/>
                  </a:lnTo>
                  <a:cubicBezTo>
                    <a:pt x="6071" y="14281"/>
                    <a:pt x="6052" y="14106"/>
                    <a:pt x="6092" y="14014"/>
                  </a:cubicBezTo>
                  <a:cubicBezTo>
                    <a:pt x="6217" y="14121"/>
                    <a:pt x="6399" y="13516"/>
                    <a:pt x="6416" y="13402"/>
                  </a:cubicBezTo>
                  <a:cubicBezTo>
                    <a:pt x="6337" y="13408"/>
                    <a:pt x="6330" y="13381"/>
                    <a:pt x="6268" y="13333"/>
                  </a:cubicBezTo>
                  <a:cubicBezTo>
                    <a:pt x="6116" y="13110"/>
                    <a:pt x="6087" y="13191"/>
                    <a:pt x="5900" y="13054"/>
                  </a:cubicBezTo>
                  <a:cubicBezTo>
                    <a:pt x="5695" y="12901"/>
                    <a:pt x="5769" y="12651"/>
                    <a:pt x="5663" y="12468"/>
                  </a:cubicBezTo>
                  <a:cubicBezTo>
                    <a:pt x="5681" y="12448"/>
                    <a:pt x="5685" y="12420"/>
                    <a:pt x="5677" y="12383"/>
                  </a:cubicBezTo>
                  <a:cubicBezTo>
                    <a:pt x="5773" y="12362"/>
                    <a:pt x="5783" y="12641"/>
                    <a:pt x="5830" y="12702"/>
                  </a:cubicBezTo>
                  <a:cubicBezTo>
                    <a:pt x="5907" y="12800"/>
                    <a:pt x="6096" y="12798"/>
                    <a:pt x="6204" y="12813"/>
                  </a:cubicBezTo>
                  <a:cubicBezTo>
                    <a:pt x="6343" y="12843"/>
                    <a:pt x="6560" y="12984"/>
                    <a:pt x="6684" y="12921"/>
                  </a:cubicBezTo>
                  <a:cubicBezTo>
                    <a:pt x="6904" y="12809"/>
                    <a:pt x="7142" y="12917"/>
                    <a:pt x="7377" y="12831"/>
                  </a:cubicBezTo>
                  <a:cubicBezTo>
                    <a:pt x="7381" y="12857"/>
                    <a:pt x="7392" y="12874"/>
                    <a:pt x="7409" y="12884"/>
                  </a:cubicBezTo>
                  <a:cubicBezTo>
                    <a:pt x="7402" y="12977"/>
                    <a:pt x="7445" y="12999"/>
                    <a:pt x="7507" y="12996"/>
                  </a:cubicBezTo>
                  <a:cubicBezTo>
                    <a:pt x="7525" y="13107"/>
                    <a:pt x="7595" y="13302"/>
                    <a:pt x="7708" y="13243"/>
                  </a:cubicBezTo>
                  <a:cubicBezTo>
                    <a:pt x="7799" y="13358"/>
                    <a:pt x="7948" y="13516"/>
                    <a:pt x="8082" y="13456"/>
                  </a:cubicBezTo>
                  <a:cubicBezTo>
                    <a:pt x="8040" y="13536"/>
                    <a:pt x="7899" y="13395"/>
                    <a:pt x="7863" y="13512"/>
                  </a:cubicBezTo>
                  <a:cubicBezTo>
                    <a:pt x="7838" y="13591"/>
                    <a:pt x="7985" y="13734"/>
                    <a:pt x="8024" y="13785"/>
                  </a:cubicBezTo>
                  <a:cubicBezTo>
                    <a:pt x="8174" y="13978"/>
                    <a:pt x="8328" y="14099"/>
                    <a:pt x="8506" y="13859"/>
                  </a:cubicBezTo>
                  <a:cubicBezTo>
                    <a:pt x="8506" y="13859"/>
                    <a:pt x="8511" y="13822"/>
                    <a:pt x="8511" y="13821"/>
                  </a:cubicBezTo>
                  <a:cubicBezTo>
                    <a:pt x="8597" y="14372"/>
                    <a:pt x="8658" y="15060"/>
                    <a:pt x="8944" y="15536"/>
                  </a:cubicBezTo>
                  <a:cubicBezTo>
                    <a:pt x="9051" y="15713"/>
                    <a:pt x="9457" y="17441"/>
                    <a:pt x="9713" y="17105"/>
                  </a:cubicBezTo>
                  <a:cubicBezTo>
                    <a:pt x="9784" y="17012"/>
                    <a:pt x="9781" y="16935"/>
                    <a:pt x="9870" y="16876"/>
                  </a:cubicBezTo>
                  <a:cubicBezTo>
                    <a:pt x="9961" y="16816"/>
                    <a:pt x="9845" y="16697"/>
                    <a:pt x="9968" y="16619"/>
                  </a:cubicBezTo>
                  <a:cubicBezTo>
                    <a:pt x="9997" y="16525"/>
                    <a:pt x="10045" y="16545"/>
                    <a:pt x="10043" y="16402"/>
                  </a:cubicBezTo>
                  <a:cubicBezTo>
                    <a:pt x="10042" y="16315"/>
                    <a:pt x="9996" y="16229"/>
                    <a:pt x="10027" y="16148"/>
                  </a:cubicBezTo>
                  <a:cubicBezTo>
                    <a:pt x="10149" y="15836"/>
                    <a:pt x="9994" y="15606"/>
                    <a:pt x="10014" y="15300"/>
                  </a:cubicBezTo>
                  <a:cubicBezTo>
                    <a:pt x="10017" y="15254"/>
                    <a:pt x="10218" y="15132"/>
                    <a:pt x="10207" y="15132"/>
                  </a:cubicBezTo>
                  <a:cubicBezTo>
                    <a:pt x="10321" y="15132"/>
                    <a:pt x="10494" y="14748"/>
                    <a:pt x="10602" y="14634"/>
                  </a:cubicBezTo>
                  <a:cubicBezTo>
                    <a:pt x="10691" y="14538"/>
                    <a:pt x="10737" y="14284"/>
                    <a:pt x="10862" y="14259"/>
                  </a:cubicBezTo>
                  <a:cubicBezTo>
                    <a:pt x="10992" y="14233"/>
                    <a:pt x="11028" y="14088"/>
                    <a:pt x="11120" y="13995"/>
                  </a:cubicBezTo>
                  <a:cubicBezTo>
                    <a:pt x="10889" y="13710"/>
                    <a:pt x="11322" y="13817"/>
                    <a:pt x="11401" y="13792"/>
                  </a:cubicBezTo>
                  <a:lnTo>
                    <a:pt x="11405" y="13809"/>
                  </a:lnTo>
                  <a:cubicBezTo>
                    <a:pt x="11513" y="13796"/>
                    <a:pt x="11840" y="13734"/>
                    <a:pt x="11758" y="13509"/>
                  </a:cubicBezTo>
                  <a:cubicBezTo>
                    <a:pt x="11915" y="13567"/>
                    <a:pt x="11804" y="13766"/>
                    <a:pt x="11804" y="13858"/>
                  </a:cubicBezTo>
                  <a:cubicBezTo>
                    <a:pt x="11855" y="13932"/>
                    <a:pt x="11916" y="14007"/>
                    <a:pt x="11963" y="14088"/>
                  </a:cubicBezTo>
                  <a:cubicBezTo>
                    <a:pt x="12025" y="14193"/>
                    <a:pt x="12122" y="14206"/>
                    <a:pt x="12170" y="14271"/>
                  </a:cubicBezTo>
                  <a:cubicBezTo>
                    <a:pt x="12116" y="14362"/>
                    <a:pt x="12121" y="14561"/>
                    <a:pt x="12259" y="14543"/>
                  </a:cubicBezTo>
                  <a:lnTo>
                    <a:pt x="12265" y="14517"/>
                  </a:lnTo>
                  <a:cubicBezTo>
                    <a:pt x="12405" y="14547"/>
                    <a:pt x="12309" y="15318"/>
                    <a:pt x="12423" y="15210"/>
                  </a:cubicBezTo>
                  <a:cubicBezTo>
                    <a:pt x="12494" y="15441"/>
                    <a:pt x="12802" y="15118"/>
                    <a:pt x="12844" y="14997"/>
                  </a:cubicBezTo>
                  <a:cubicBezTo>
                    <a:pt x="12856" y="15037"/>
                    <a:pt x="12878" y="15060"/>
                    <a:pt x="12911" y="15067"/>
                  </a:cubicBezTo>
                  <a:cubicBezTo>
                    <a:pt x="12902" y="15223"/>
                    <a:pt x="13012" y="15781"/>
                    <a:pt x="13143" y="15859"/>
                  </a:cubicBezTo>
                  <a:lnTo>
                    <a:pt x="13144" y="15854"/>
                  </a:lnTo>
                  <a:cubicBezTo>
                    <a:pt x="13197" y="16052"/>
                    <a:pt x="13142" y="16636"/>
                    <a:pt x="13250" y="16730"/>
                  </a:cubicBezTo>
                  <a:cubicBezTo>
                    <a:pt x="13233" y="16829"/>
                    <a:pt x="13157" y="17177"/>
                    <a:pt x="13261" y="17253"/>
                  </a:cubicBezTo>
                  <a:cubicBezTo>
                    <a:pt x="13268" y="17259"/>
                    <a:pt x="13275" y="17264"/>
                    <a:pt x="13282" y="17267"/>
                  </a:cubicBezTo>
                  <a:cubicBezTo>
                    <a:pt x="13318" y="17267"/>
                    <a:pt x="13328" y="17221"/>
                    <a:pt x="13335" y="17183"/>
                  </a:cubicBezTo>
                  <a:cubicBezTo>
                    <a:pt x="13489" y="17447"/>
                    <a:pt x="13664" y="17696"/>
                    <a:pt x="13664" y="18046"/>
                  </a:cubicBezTo>
                  <a:cubicBezTo>
                    <a:pt x="13665" y="18236"/>
                    <a:pt x="13986" y="18792"/>
                    <a:pt x="14143" y="18792"/>
                  </a:cubicBezTo>
                  <a:lnTo>
                    <a:pt x="14108" y="18792"/>
                  </a:lnTo>
                  <a:lnTo>
                    <a:pt x="14340" y="18993"/>
                  </a:lnTo>
                  <a:cubicBezTo>
                    <a:pt x="14381" y="18801"/>
                    <a:pt x="14438" y="18554"/>
                    <a:pt x="14266" y="18407"/>
                  </a:cubicBezTo>
                  <a:cubicBezTo>
                    <a:pt x="14222" y="18370"/>
                    <a:pt x="14205" y="18151"/>
                    <a:pt x="14226" y="18088"/>
                  </a:cubicBezTo>
                  <a:cubicBezTo>
                    <a:pt x="14290" y="17896"/>
                    <a:pt x="14071" y="17539"/>
                    <a:pt x="13928" y="17499"/>
                  </a:cubicBezTo>
                  <a:cubicBezTo>
                    <a:pt x="13881" y="17415"/>
                    <a:pt x="13661" y="17373"/>
                    <a:pt x="13645" y="17259"/>
                  </a:cubicBezTo>
                  <a:cubicBezTo>
                    <a:pt x="13745" y="17168"/>
                    <a:pt x="13574" y="16889"/>
                    <a:pt x="13559" y="16792"/>
                  </a:cubicBezTo>
                  <a:cubicBezTo>
                    <a:pt x="13529" y="16788"/>
                    <a:pt x="13501" y="16791"/>
                    <a:pt x="13472" y="16803"/>
                  </a:cubicBezTo>
                  <a:cubicBezTo>
                    <a:pt x="13429" y="16495"/>
                    <a:pt x="13632" y="16145"/>
                    <a:pt x="13549" y="15846"/>
                  </a:cubicBezTo>
                  <a:cubicBezTo>
                    <a:pt x="13573" y="15845"/>
                    <a:pt x="13595" y="15843"/>
                    <a:pt x="13619" y="15840"/>
                  </a:cubicBezTo>
                  <a:cubicBezTo>
                    <a:pt x="13609" y="16099"/>
                    <a:pt x="13684" y="15951"/>
                    <a:pt x="13779" y="16047"/>
                  </a:cubicBezTo>
                  <a:cubicBezTo>
                    <a:pt x="13864" y="16023"/>
                    <a:pt x="13870" y="16267"/>
                    <a:pt x="13976" y="16189"/>
                  </a:cubicBezTo>
                  <a:cubicBezTo>
                    <a:pt x="14020" y="16272"/>
                    <a:pt x="14042" y="16563"/>
                    <a:pt x="14148" y="16421"/>
                  </a:cubicBezTo>
                  <a:cubicBezTo>
                    <a:pt x="14160" y="16430"/>
                    <a:pt x="14169" y="16479"/>
                    <a:pt x="14172" y="16497"/>
                  </a:cubicBezTo>
                  <a:cubicBezTo>
                    <a:pt x="14248" y="16535"/>
                    <a:pt x="14324" y="16665"/>
                    <a:pt x="14393" y="16675"/>
                  </a:cubicBezTo>
                  <a:cubicBezTo>
                    <a:pt x="14349" y="16802"/>
                    <a:pt x="14378" y="16936"/>
                    <a:pt x="14328" y="17065"/>
                  </a:cubicBezTo>
                  <a:cubicBezTo>
                    <a:pt x="14423" y="17103"/>
                    <a:pt x="14649" y="16942"/>
                    <a:pt x="14681" y="16817"/>
                  </a:cubicBezTo>
                  <a:cubicBezTo>
                    <a:pt x="14747" y="16823"/>
                    <a:pt x="14771" y="16679"/>
                    <a:pt x="14777" y="16616"/>
                  </a:cubicBezTo>
                  <a:lnTo>
                    <a:pt x="14795" y="16636"/>
                  </a:lnTo>
                  <a:cubicBezTo>
                    <a:pt x="14920" y="16540"/>
                    <a:pt x="15138" y="16456"/>
                    <a:pt x="15162" y="16247"/>
                  </a:cubicBezTo>
                  <a:cubicBezTo>
                    <a:pt x="15186" y="16037"/>
                    <a:pt x="15149" y="15872"/>
                    <a:pt x="15136" y="15668"/>
                  </a:cubicBezTo>
                  <a:cubicBezTo>
                    <a:pt x="15108" y="15228"/>
                    <a:pt x="14762" y="15014"/>
                    <a:pt x="14564" y="14711"/>
                  </a:cubicBezTo>
                  <a:cubicBezTo>
                    <a:pt x="14528" y="14587"/>
                    <a:pt x="14270" y="14343"/>
                    <a:pt x="14428" y="14189"/>
                  </a:cubicBezTo>
                  <a:cubicBezTo>
                    <a:pt x="14501" y="14117"/>
                    <a:pt x="14517" y="14012"/>
                    <a:pt x="14591" y="13938"/>
                  </a:cubicBezTo>
                  <a:cubicBezTo>
                    <a:pt x="14638" y="13892"/>
                    <a:pt x="14715" y="13816"/>
                    <a:pt x="14743" y="13760"/>
                  </a:cubicBezTo>
                  <a:cubicBezTo>
                    <a:pt x="14780" y="13785"/>
                    <a:pt x="14880" y="13924"/>
                    <a:pt x="14917" y="13797"/>
                  </a:cubicBezTo>
                  <a:cubicBezTo>
                    <a:pt x="14919" y="13798"/>
                    <a:pt x="14921" y="13800"/>
                    <a:pt x="14924" y="13802"/>
                  </a:cubicBezTo>
                  <a:cubicBezTo>
                    <a:pt x="14874" y="13903"/>
                    <a:pt x="14944" y="14050"/>
                    <a:pt x="15003" y="14121"/>
                  </a:cubicBezTo>
                  <a:cubicBezTo>
                    <a:pt x="14696" y="14139"/>
                    <a:pt x="14934" y="14721"/>
                    <a:pt x="15063" y="14532"/>
                  </a:cubicBezTo>
                  <a:cubicBezTo>
                    <a:pt x="15168" y="14522"/>
                    <a:pt x="15172" y="14273"/>
                    <a:pt x="15207" y="14188"/>
                  </a:cubicBezTo>
                  <a:cubicBezTo>
                    <a:pt x="15207" y="14093"/>
                    <a:pt x="15157" y="14104"/>
                    <a:pt x="15102" y="14115"/>
                  </a:cubicBezTo>
                  <a:cubicBezTo>
                    <a:pt x="15199" y="14030"/>
                    <a:pt x="15118" y="14016"/>
                    <a:pt x="15104" y="13913"/>
                  </a:cubicBezTo>
                  <a:cubicBezTo>
                    <a:pt x="15092" y="13820"/>
                    <a:pt x="15241" y="13850"/>
                    <a:pt x="15282" y="13822"/>
                  </a:cubicBezTo>
                  <a:cubicBezTo>
                    <a:pt x="15359" y="13767"/>
                    <a:pt x="15439" y="13745"/>
                    <a:pt x="15523" y="13688"/>
                  </a:cubicBezTo>
                  <a:cubicBezTo>
                    <a:pt x="15526" y="13681"/>
                    <a:pt x="15528" y="13675"/>
                    <a:pt x="15529" y="13668"/>
                  </a:cubicBezTo>
                  <a:cubicBezTo>
                    <a:pt x="15564" y="13634"/>
                    <a:pt x="15623" y="13651"/>
                    <a:pt x="15631" y="13574"/>
                  </a:cubicBezTo>
                  <a:cubicBezTo>
                    <a:pt x="15690" y="13627"/>
                    <a:pt x="16074" y="13471"/>
                    <a:pt x="16095" y="13390"/>
                  </a:cubicBezTo>
                  <a:cubicBezTo>
                    <a:pt x="16114" y="13308"/>
                    <a:pt x="16263" y="13203"/>
                    <a:pt x="16314" y="13153"/>
                  </a:cubicBezTo>
                  <a:cubicBezTo>
                    <a:pt x="16369" y="13097"/>
                    <a:pt x="16451" y="12820"/>
                    <a:pt x="16493" y="12794"/>
                  </a:cubicBezTo>
                  <a:lnTo>
                    <a:pt x="16510" y="12781"/>
                  </a:lnTo>
                  <a:cubicBezTo>
                    <a:pt x="16523" y="12573"/>
                    <a:pt x="16584" y="12331"/>
                    <a:pt x="16643" y="12135"/>
                  </a:cubicBezTo>
                  <a:cubicBezTo>
                    <a:pt x="16777" y="12226"/>
                    <a:pt x="16741" y="11976"/>
                    <a:pt x="16718" y="11897"/>
                  </a:cubicBezTo>
                  <a:lnTo>
                    <a:pt x="16759" y="11906"/>
                  </a:lnTo>
                  <a:cubicBezTo>
                    <a:pt x="16726" y="11747"/>
                    <a:pt x="16728" y="11491"/>
                    <a:pt x="16531" y="11506"/>
                  </a:cubicBezTo>
                  <a:cubicBezTo>
                    <a:pt x="16589" y="11423"/>
                    <a:pt x="16734" y="11436"/>
                    <a:pt x="16572" y="11272"/>
                  </a:cubicBezTo>
                  <a:lnTo>
                    <a:pt x="16584" y="11278"/>
                  </a:lnTo>
                  <a:cubicBezTo>
                    <a:pt x="16598" y="11049"/>
                    <a:pt x="16383" y="11061"/>
                    <a:pt x="16346" y="10916"/>
                  </a:cubicBezTo>
                  <a:cubicBezTo>
                    <a:pt x="16216" y="10747"/>
                    <a:pt x="16131" y="10449"/>
                    <a:pt x="15922" y="10393"/>
                  </a:cubicBezTo>
                  <a:cubicBezTo>
                    <a:pt x="15951" y="10281"/>
                    <a:pt x="15996" y="10050"/>
                    <a:pt x="16094" y="10009"/>
                  </a:cubicBezTo>
                  <a:cubicBezTo>
                    <a:pt x="16162" y="9981"/>
                    <a:pt x="16172" y="9976"/>
                    <a:pt x="16241" y="9976"/>
                  </a:cubicBezTo>
                  <a:cubicBezTo>
                    <a:pt x="16389" y="9976"/>
                    <a:pt x="16257" y="9717"/>
                    <a:pt x="16138" y="9717"/>
                  </a:cubicBezTo>
                  <a:cubicBezTo>
                    <a:pt x="16041" y="9717"/>
                    <a:pt x="15947" y="9596"/>
                    <a:pt x="15855" y="9645"/>
                  </a:cubicBezTo>
                  <a:cubicBezTo>
                    <a:pt x="15815" y="9666"/>
                    <a:pt x="15657" y="9959"/>
                    <a:pt x="15665" y="9700"/>
                  </a:cubicBezTo>
                  <a:cubicBezTo>
                    <a:pt x="15671" y="9442"/>
                    <a:pt x="15348" y="9696"/>
                    <a:pt x="15343" y="9394"/>
                  </a:cubicBezTo>
                  <a:cubicBezTo>
                    <a:pt x="15385" y="9432"/>
                    <a:pt x="15449" y="9421"/>
                    <a:pt x="15498" y="9408"/>
                  </a:cubicBezTo>
                  <a:cubicBezTo>
                    <a:pt x="15515" y="9403"/>
                    <a:pt x="15696" y="9022"/>
                    <a:pt x="15716" y="8978"/>
                  </a:cubicBezTo>
                  <a:cubicBezTo>
                    <a:pt x="15802" y="8780"/>
                    <a:pt x="15869" y="9340"/>
                    <a:pt x="15873" y="9343"/>
                  </a:cubicBezTo>
                  <a:cubicBezTo>
                    <a:pt x="15724" y="9412"/>
                    <a:pt x="15962" y="9649"/>
                    <a:pt x="16042" y="9398"/>
                  </a:cubicBezTo>
                  <a:cubicBezTo>
                    <a:pt x="16080" y="9281"/>
                    <a:pt x="16134" y="9226"/>
                    <a:pt x="16255" y="9232"/>
                  </a:cubicBezTo>
                  <a:cubicBezTo>
                    <a:pt x="16563" y="9232"/>
                    <a:pt x="16381" y="9707"/>
                    <a:pt x="16600" y="9725"/>
                  </a:cubicBezTo>
                  <a:cubicBezTo>
                    <a:pt x="16602" y="9756"/>
                    <a:pt x="16619" y="9789"/>
                    <a:pt x="16637" y="9811"/>
                  </a:cubicBezTo>
                  <a:cubicBezTo>
                    <a:pt x="16663" y="9798"/>
                    <a:pt x="16698" y="9771"/>
                    <a:pt x="16709" y="9740"/>
                  </a:cubicBezTo>
                  <a:cubicBezTo>
                    <a:pt x="16725" y="9749"/>
                    <a:pt x="16741" y="9758"/>
                    <a:pt x="16757" y="9767"/>
                  </a:cubicBezTo>
                  <a:cubicBezTo>
                    <a:pt x="16769" y="9767"/>
                    <a:pt x="16778" y="9762"/>
                    <a:pt x="16785" y="9756"/>
                  </a:cubicBezTo>
                  <a:cubicBezTo>
                    <a:pt x="16797" y="9780"/>
                    <a:pt x="16820" y="9802"/>
                    <a:pt x="16840" y="9817"/>
                  </a:cubicBezTo>
                  <a:cubicBezTo>
                    <a:pt x="16852" y="9804"/>
                    <a:pt x="16864" y="9788"/>
                    <a:pt x="16873" y="9771"/>
                  </a:cubicBezTo>
                  <a:cubicBezTo>
                    <a:pt x="16891" y="9805"/>
                    <a:pt x="16902" y="9828"/>
                    <a:pt x="16908" y="9843"/>
                  </a:cubicBezTo>
                  <a:cubicBezTo>
                    <a:pt x="16847" y="9895"/>
                    <a:pt x="17004" y="10307"/>
                    <a:pt x="17021" y="10410"/>
                  </a:cubicBezTo>
                  <a:cubicBezTo>
                    <a:pt x="17070" y="10691"/>
                    <a:pt x="17304" y="10518"/>
                    <a:pt x="17449" y="10518"/>
                  </a:cubicBezTo>
                  <a:cubicBezTo>
                    <a:pt x="17808" y="10215"/>
                    <a:pt x="17261" y="9613"/>
                    <a:pt x="17080" y="9402"/>
                  </a:cubicBezTo>
                  <a:lnTo>
                    <a:pt x="17048" y="9438"/>
                  </a:lnTo>
                  <a:cubicBezTo>
                    <a:pt x="16837" y="9231"/>
                    <a:pt x="16887" y="9348"/>
                    <a:pt x="17005" y="9091"/>
                  </a:cubicBezTo>
                  <a:cubicBezTo>
                    <a:pt x="17099" y="8895"/>
                    <a:pt x="16986" y="8839"/>
                    <a:pt x="17044" y="8633"/>
                  </a:cubicBezTo>
                  <a:cubicBezTo>
                    <a:pt x="17065" y="8626"/>
                    <a:pt x="17115" y="8634"/>
                    <a:pt x="17137" y="8636"/>
                  </a:cubicBezTo>
                  <a:cubicBezTo>
                    <a:pt x="17110" y="8586"/>
                    <a:pt x="17077" y="8532"/>
                    <a:pt x="17040" y="8493"/>
                  </a:cubicBezTo>
                  <a:cubicBezTo>
                    <a:pt x="17041" y="8492"/>
                    <a:pt x="17041" y="8490"/>
                    <a:pt x="17042" y="8488"/>
                  </a:cubicBezTo>
                  <a:cubicBezTo>
                    <a:pt x="17064" y="8487"/>
                    <a:pt x="17086" y="8479"/>
                    <a:pt x="17106" y="8468"/>
                  </a:cubicBezTo>
                  <a:cubicBezTo>
                    <a:pt x="17136" y="8432"/>
                    <a:pt x="17150" y="8393"/>
                    <a:pt x="17159" y="8342"/>
                  </a:cubicBezTo>
                  <a:cubicBezTo>
                    <a:pt x="17315" y="8418"/>
                    <a:pt x="17705" y="8619"/>
                    <a:pt x="17671" y="8117"/>
                  </a:cubicBezTo>
                  <a:cubicBezTo>
                    <a:pt x="17658" y="7925"/>
                    <a:pt x="17808" y="7735"/>
                    <a:pt x="17792" y="7535"/>
                  </a:cubicBezTo>
                  <a:cubicBezTo>
                    <a:pt x="17781" y="7389"/>
                    <a:pt x="17861" y="7091"/>
                    <a:pt x="17823" y="6968"/>
                  </a:cubicBezTo>
                  <a:cubicBezTo>
                    <a:pt x="17754" y="6743"/>
                    <a:pt x="17595" y="6575"/>
                    <a:pt x="17533" y="6355"/>
                  </a:cubicBezTo>
                  <a:cubicBezTo>
                    <a:pt x="17482" y="6176"/>
                    <a:pt x="17477" y="6076"/>
                    <a:pt x="17371" y="5930"/>
                  </a:cubicBezTo>
                  <a:cubicBezTo>
                    <a:pt x="17206" y="5696"/>
                    <a:pt x="16964" y="5566"/>
                    <a:pt x="16701" y="5550"/>
                  </a:cubicBezTo>
                  <a:lnTo>
                    <a:pt x="16702" y="5599"/>
                  </a:lnTo>
                  <a:lnTo>
                    <a:pt x="16682" y="5620"/>
                  </a:lnTo>
                  <a:cubicBezTo>
                    <a:pt x="16715" y="5661"/>
                    <a:pt x="16696" y="5689"/>
                    <a:pt x="16705" y="5735"/>
                  </a:cubicBezTo>
                  <a:cubicBezTo>
                    <a:pt x="16705" y="5735"/>
                    <a:pt x="16701" y="5738"/>
                    <a:pt x="16686" y="5738"/>
                  </a:cubicBezTo>
                  <a:cubicBezTo>
                    <a:pt x="16699" y="5604"/>
                    <a:pt x="16597" y="5649"/>
                    <a:pt x="16543" y="5672"/>
                  </a:cubicBezTo>
                  <a:cubicBezTo>
                    <a:pt x="16464" y="5655"/>
                    <a:pt x="16474" y="5478"/>
                    <a:pt x="16362" y="5478"/>
                  </a:cubicBezTo>
                  <a:cubicBezTo>
                    <a:pt x="16292" y="5478"/>
                    <a:pt x="16248" y="5504"/>
                    <a:pt x="16175" y="5453"/>
                  </a:cubicBezTo>
                  <a:cubicBezTo>
                    <a:pt x="16188" y="5307"/>
                    <a:pt x="16331" y="5234"/>
                    <a:pt x="16320" y="5059"/>
                  </a:cubicBezTo>
                  <a:cubicBezTo>
                    <a:pt x="16316" y="4984"/>
                    <a:pt x="16399" y="4871"/>
                    <a:pt x="16438" y="4830"/>
                  </a:cubicBezTo>
                  <a:cubicBezTo>
                    <a:pt x="16438" y="4780"/>
                    <a:pt x="16419" y="4738"/>
                    <a:pt x="16403" y="4694"/>
                  </a:cubicBezTo>
                  <a:cubicBezTo>
                    <a:pt x="16485" y="4410"/>
                    <a:pt x="16622" y="4513"/>
                    <a:pt x="16822" y="4502"/>
                  </a:cubicBezTo>
                  <a:cubicBezTo>
                    <a:pt x="17017" y="4491"/>
                    <a:pt x="17229" y="4512"/>
                    <a:pt x="17432" y="4486"/>
                  </a:cubicBezTo>
                  <a:cubicBezTo>
                    <a:pt x="17432" y="4486"/>
                    <a:pt x="17380" y="4399"/>
                    <a:pt x="17380" y="4399"/>
                  </a:cubicBezTo>
                  <a:cubicBezTo>
                    <a:pt x="17472" y="4395"/>
                    <a:pt x="17591" y="4417"/>
                    <a:pt x="17675" y="4457"/>
                  </a:cubicBezTo>
                  <a:lnTo>
                    <a:pt x="17587" y="4479"/>
                  </a:lnTo>
                  <a:cubicBezTo>
                    <a:pt x="17820" y="4694"/>
                    <a:pt x="18012" y="4482"/>
                    <a:pt x="18255" y="4567"/>
                  </a:cubicBezTo>
                  <a:lnTo>
                    <a:pt x="18310" y="4498"/>
                  </a:lnTo>
                  <a:cubicBezTo>
                    <a:pt x="18234" y="4374"/>
                    <a:pt x="18125" y="4427"/>
                    <a:pt x="18045" y="4339"/>
                  </a:cubicBezTo>
                  <a:cubicBezTo>
                    <a:pt x="18017" y="4297"/>
                    <a:pt x="18066" y="4003"/>
                    <a:pt x="18073" y="3947"/>
                  </a:cubicBezTo>
                  <a:cubicBezTo>
                    <a:pt x="18187" y="3913"/>
                    <a:pt x="18309" y="3913"/>
                    <a:pt x="18421" y="3949"/>
                  </a:cubicBezTo>
                  <a:cubicBezTo>
                    <a:pt x="18458" y="3949"/>
                    <a:pt x="18515" y="4111"/>
                    <a:pt x="18527" y="4157"/>
                  </a:cubicBezTo>
                  <a:cubicBezTo>
                    <a:pt x="18550" y="4152"/>
                    <a:pt x="18576" y="4143"/>
                    <a:pt x="18595" y="4129"/>
                  </a:cubicBezTo>
                  <a:cubicBezTo>
                    <a:pt x="18617" y="4170"/>
                    <a:pt x="18639" y="4210"/>
                    <a:pt x="18664" y="4248"/>
                  </a:cubicBezTo>
                  <a:cubicBezTo>
                    <a:pt x="18693" y="4222"/>
                    <a:pt x="18724" y="4201"/>
                    <a:pt x="18757" y="4186"/>
                  </a:cubicBezTo>
                  <a:cubicBezTo>
                    <a:pt x="18758" y="4038"/>
                    <a:pt x="18825" y="3956"/>
                    <a:pt x="18932" y="4040"/>
                  </a:cubicBezTo>
                  <a:cubicBezTo>
                    <a:pt x="18932" y="4003"/>
                    <a:pt x="18933" y="3962"/>
                    <a:pt x="18927" y="3925"/>
                  </a:cubicBezTo>
                  <a:cubicBezTo>
                    <a:pt x="18949" y="3962"/>
                    <a:pt x="18974" y="4040"/>
                    <a:pt x="19016" y="4044"/>
                  </a:cubicBezTo>
                  <a:cubicBezTo>
                    <a:pt x="19020" y="4065"/>
                    <a:pt x="19027" y="4085"/>
                    <a:pt x="19036" y="4104"/>
                  </a:cubicBezTo>
                  <a:cubicBezTo>
                    <a:pt x="18991" y="4134"/>
                    <a:pt x="18948" y="4163"/>
                    <a:pt x="18913" y="4209"/>
                  </a:cubicBezTo>
                  <a:lnTo>
                    <a:pt x="18933" y="4227"/>
                  </a:lnTo>
                  <a:lnTo>
                    <a:pt x="18922" y="4242"/>
                  </a:lnTo>
                  <a:cubicBezTo>
                    <a:pt x="18933" y="4251"/>
                    <a:pt x="18941" y="4262"/>
                    <a:pt x="18947" y="4276"/>
                  </a:cubicBezTo>
                  <a:cubicBezTo>
                    <a:pt x="18922" y="4461"/>
                    <a:pt x="18945" y="4782"/>
                    <a:pt x="18746" y="4754"/>
                  </a:cubicBezTo>
                  <a:cubicBezTo>
                    <a:pt x="18747" y="4788"/>
                    <a:pt x="18744" y="4821"/>
                    <a:pt x="18739" y="4854"/>
                  </a:cubicBezTo>
                  <a:cubicBezTo>
                    <a:pt x="18836" y="5008"/>
                    <a:pt x="18864" y="5224"/>
                    <a:pt x="18983" y="5396"/>
                  </a:cubicBezTo>
                  <a:cubicBezTo>
                    <a:pt x="19126" y="5602"/>
                    <a:pt x="19308" y="5753"/>
                    <a:pt x="19457" y="5949"/>
                  </a:cubicBezTo>
                  <a:cubicBezTo>
                    <a:pt x="19532" y="6048"/>
                    <a:pt x="19836" y="6469"/>
                    <a:pt x="19960" y="6469"/>
                  </a:cubicBezTo>
                  <a:cubicBezTo>
                    <a:pt x="20212" y="6469"/>
                    <a:pt x="19956" y="6018"/>
                    <a:pt x="19950" y="5979"/>
                  </a:cubicBezTo>
                  <a:cubicBezTo>
                    <a:pt x="19977" y="5936"/>
                    <a:pt x="20168" y="5982"/>
                    <a:pt x="20211" y="5985"/>
                  </a:cubicBezTo>
                  <a:cubicBezTo>
                    <a:pt x="20174" y="5942"/>
                    <a:pt x="19926" y="5707"/>
                    <a:pt x="19968" y="5649"/>
                  </a:cubicBezTo>
                  <a:cubicBezTo>
                    <a:pt x="19982" y="5630"/>
                    <a:pt x="20101" y="5654"/>
                    <a:pt x="20126" y="5664"/>
                  </a:cubicBezTo>
                  <a:cubicBezTo>
                    <a:pt x="20192" y="5412"/>
                    <a:pt x="19863" y="5420"/>
                    <a:pt x="19903" y="5247"/>
                  </a:cubicBezTo>
                  <a:cubicBezTo>
                    <a:pt x="19934" y="5260"/>
                    <a:pt x="19968" y="5294"/>
                    <a:pt x="19997" y="5315"/>
                  </a:cubicBezTo>
                  <a:cubicBezTo>
                    <a:pt x="20147" y="5117"/>
                    <a:pt x="19645" y="4785"/>
                    <a:pt x="19523" y="4756"/>
                  </a:cubicBezTo>
                  <a:cubicBezTo>
                    <a:pt x="19467" y="4748"/>
                    <a:pt x="19432" y="4643"/>
                    <a:pt x="19443" y="4586"/>
                  </a:cubicBezTo>
                  <a:cubicBezTo>
                    <a:pt x="19470" y="4445"/>
                    <a:pt x="19324" y="4420"/>
                    <a:pt x="19334" y="4366"/>
                  </a:cubicBezTo>
                  <a:cubicBezTo>
                    <a:pt x="19351" y="4272"/>
                    <a:pt x="19470" y="4429"/>
                    <a:pt x="19504" y="4429"/>
                  </a:cubicBezTo>
                  <a:cubicBezTo>
                    <a:pt x="19583" y="4429"/>
                    <a:pt x="19522" y="4292"/>
                    <a:pt x="19560" y="4279"/>
                  </a:cubicBezTo>
                  <a:cubicBezTo>
                    <a:pt x="19779" y="4468"/>
                    <a:pt x="19644" y="4227"/>
                    <a:pt x="19830" y="4227"/>
                  </a:cubicBezTo>
                  <a:cubicBezTo>
                    <a:pt x="19974" y="4180"/>
                    <a:pt x="20153" y="4358"/>
                    <a:pt x="20275" y="4424"/>
                  </a:cubicBezTo>
                  <a:cubicBezTo>
                    <a:pt x="20286" y="4362"/>
                    <a:pt x="20280" y="4286"/>
                    <a:pt x="20244" y="4238"/>
                  </a:cubicBezTo>
                  <a:cubicBezTo>
                    <a:pt x="20487" y="4009"/>
                    <a:pt x="20524" y="3674"/>
                    <a:pt x="20914" y="3862"/>
                  </a:cubicBezTo>
                  <a:cubicBezTo>
                    <a:pt x="20928" y="3840"/>
                    <a:pt x="20946" y="3835"/>
                    <a:pt x="20968" y="3843"/>
                  </a:cubicBezTo>
                  <a:cubicBezTo>
                    <a:pt x="20980" y="3602"/>
                    <a:pt x="20494" y="3359"/>
                    <a:pt x="20326" y="3322"/>
                  </a:cubicBezTo>
                  <a:cubicBezTo>
                    <a:pt x="20400" y="3299"/>
                    <a:pt x="20509" y="3221"/>
                    <a:pt x="20442" y="3106"/>
                  </a:cubicBezTo>
                  <a:cubicBezTo>
                    <a:pt x="20615" y="3209"/>
                    <a:pt x="20796" y="3130"/>
                    <a:pt x="20975" y="3259"/>
                  </a:cubicBezTo>
                  <a:cubicBezTo>
                    <a:pt x="21042" y="3307"/>
                    <a:pt x="21600" y="3507"/>
                    <a:pt x="21591" y="3334"/>
                  </a:cubicBezTo>
                  <a:cubicBezTo>
                    <a:pt x="21518" y="3261"/>
                    <a:pt x="21537" y="3195"/>
                    <a:pt x="21482" y="3136"/>
                  </a:cubicBezTo>
                  <a:close/>
                  <a:moveTo>
                    <a:pt x="16994" y="18909"/>
                  </a:moveTo>
                  <a:cubicBezTo>
                    <a:pt x="16992" y="18916"/>
                    <a:pt x="16986" y="18936"/>
                    <a:pt x="16994" y="18908"/>
                  </a:cubicBezTo>
                  <a:cubicBezTo>
                    <a:pt x="16995" y="18905"/>
                    <a:pt x="16995" y="18906"/>
                    <a:pt x="16994" y="18908"/>
                  </a:cubicBezTo>
                  <a:cubicBezTo>
                    <a:pt x="17025" y="18802"/>
                    <a:pt x="16849" y="18703"/>
                    <a:pt x="16797" y="18645"/>
                  </a:cubicBezTo>
                  <a:cubicBezTo>
                    <a:pt x="16910" y="18509"/>
                    <a:pt x="16724" y="18432"/>
                    <a:pt x="16738" y="18304"/>
                  </a:cubicBezTo>
                  <a:lnTo>
                    <a:pt x="16754" y="18340"/>
                  </a:lnTo>
                  <a:lnTo>
                    <a:pt x="16768" y="18257"/>
                  </a:lnTo>
                  <a:lnTo>
                    <a:pt x="16776" y="18259"/>
                  </a:lnTo>
                  <a:cubicBezTo>
                    <a:pt x="16763" y="18110"/>
                    <a:pt x="16888" y="18117"/>
                    <a:pt x="16947" y="18016"/>
                  </a:cubicBezTo>
                  <a:cubicBezTo>
                    <a:pt x="16932" y="18006"/>
                    <a:pt x="16894" y="17954"/>
                    <a:pt x="16878" y="17954"/>
                  </a:cubicBezTo>
                  <a:cubicBezTo>
                    <a:pt x="17187" y="17954"/>
                    <a:pt x="16910" y="17614"/>
                    <a:pt x="16748" y="17594"/>
                  </a:cubicBezTo>
                  <a:cubicBezTo>
                    <a:pt x="16760" y="17529"/>
                    <a:pt x="16681" y="17426"/>
                    <a:pt x="16659" y="17362"/>
                  </a:cubicBezTo>
                  <a:cubicBezTo>
                    <a:pt x="16473" y="17255"/>
                    <a:pt x="16458" y="17581"/>
                    <a:pt x="16392" y="17697"/>
                  </a:cubicBezTo>
                  <a:lnTo>
                    <a:pt x="16408" y="17712"/>
                  </a:lnTo>
                  <a:cubicBezTo>
                    <a:pt x="16350" y="17704"/>
                    <a:pt x="16222" y="17768"/>
                    <a:pt x="16295" y="17866"/>
                  </a:cubicBezTo>
                  <a:cubicBezTo>
                    <a:pt x="16216" y="17940"/>
                    <a:pt x="16061" y="17932"/>
                    <a:pt x="16023" y="18049"/>
                  </a:cubicBezTo>
                  <a:cubicBezTo>
                    <a:pt x="15957" y="18251"/>
                    <a:pt x="15876" y="18304"/>
                    <a:pt x="15732" y="18363"/>
                  </a:cubicBezTo>
                  <a:cubicBezTo>
                    <a:pt x="15609" y="18415"/>
                    <a:pt x="15571" y="18696"/>
                    <a:pt x="15535" y="18708"/>
                  </a:cubicBezTo>
                  <a:cubicBezTo>
                    <a:pt x="15508" y="18708"/>
                    <a:pt x="15366" y="18659"/>
                    <a:pt x="15367" y="18626"/>
                  </a:cubicBezTo>
                  <a:lnTo>
                    <a:pt x="15369" y="18534"/>
                  </a:lnTo>
                  <a:lnTo>
                    <a:pt x="15311" y="18575"/>
                  </a:lnTo>
                  <a:lnTo>
                    <a:pt x="15306" y="18562"/>
                  </a:lnTo>
                  <a:cubicBezTo>
                    <a:pt x="15117" y="18677"/>
                    <a:pt x="15108" y="18934"/>
                    <a:pt x="15200" y="19136"/>
                  </a:cubicBezTo>
                  <a:cubicBezTo>
                    <a:pt x="15161" y="19181"/>
                    <a:pt x="15164" y="19258"/>
                    <a:pt x="15203" y="19303"/>
                  </a:cubicBezTo>
                  <a:cubicBezTo>
                    <a:pt x="15195" y="19335"/>
                    <a:pt x="15210" y="19374"/>
                    <a:pt x="15235" y="19385"/>
                  </a:cubicBezTo>
                  <a:cubicBezTo>
                    <a:pt x="15225" y="19424"/>
                    <a:pt x="15232" y="19455"/>
                    <a:pt x="15254" y="19479"/>
                  </a:cubicBezTo>
                  <a:cubicBezTo>
                    <a:pt x="15285" y="19481"/>
                    <a:pt x="15311" y="19464"/>
                    <a:pt x="15340" y="19452"/>
                  </a:cubicBezTo>
                  <a:cubicBezTo>
                    <a:pt x="15350" y="19468"/>
                    <a:pt x="15353" y="19488"/>
                    <a:pt x="15347" y="19511"/>
                  </a:cubicBezTo>
                  <a:cubicBezTo>
                    <a:pt x="15325" y="19540"/>
                    <a:pt x="15350" y="19890"/>
                    <a:pt x="15399" y="19920"/>
                  </a:cubicBezTo>
                  <a:cubicBezTo>
                    <a:pt x="15473" y="19966"/>
                    <a:pt x="15568" y="19928"/>
                    <a:pt x="15643" y="19918"/>
                  </a:cubicBezTo>
                  <a:cubicBezTo>
                    <a:pt x="15630" y="20115"/>
                    <a:pt x="15842" y="20079"/>
                    <a:pt x="15913" y="19951"/>
                  </a:cubicBezTo>
                  <a:cubicBezTo>
                    <a:pt x="15943" y="20003"/>
                    <a:pt x="16038" y="20088"/>
                    <a:pt x="16085" y="20029"/>
                  </a:cubicBezTo>
                  <a:cubicBezTo>
                    <a:pt x="16181" y="20173"/>
                    <a:pt x="16201" y="20238"/>
                    <a:pt x="16389" y="20115"/>
                  </a:cubicBezTo>
                  <a:cubicBezTo>
                    <a:pt x="16410" y="20270"/>
                    <a:pt x="16541" y="20049"/>
                    <a:pt x="16499" y="19901"/>
                  </a:cubicBezTo>
                  <a:cubicBezTo>
                    <a:pt x="16526" y="19881"/>
                    <a:pt x="16539" y="19851"/>
                    <a:pt x="16538" y="19809"/>
                  </a:cubicBezTo>
                  <a:lnTo>
                    <a:pt x="16562" y="19798"/>
                  </a:lnTo>
                  <a:cubicBezTo>
                    <a:pt x="16568" y="19733"/>
                    <a:pt x="16573" y="19601"/>
                    <a:pt x="16539" y="19554"/>
                  </a:cubicBezTo>
                  <a:cubicBezTo>
                    <a:pt x="16562" y="19523"/>
                    <a:pt x="16574" y="19505"/>
                    <a:pt x="16597" y="19520"/>
                  </a:cubicBezTo>
                  <a:cubicBezTo>
                    <a:pt x="16644" y="19442"/>
                    <a:pt x="16806" y="19309"/>
                    <a:pt x="16741" y="19205"/>
                  </a:cubicBezTo>
                  <a:cubicBezTo>
                    <a:pt x="16704" y="19144"/>
                    <a:pt x="16767" y="18984"/>
                    <a:pt x="16806" y="18955"/>
                  </a:cubicBezTo>
                  <a:cubicBezTo>
                    <a:pt x="16858" y="18955"/>
                    <a:pt x="16966" y="19000"/>
                    <a:pt x="16994" y="18909"/>
                  </a:cubicBezTo>
                  <a:close/>
                  <a:moveTo>
                    <a:pt x="17082" y="15769"/>
                  </a:moveTo>
                  <a:cubicBezTo>
                    <a:pt x="17065" y="15769"/>
                    <a:pt x="17051" y="15769"/>
                    <a:pt x="17082" y="15769"/>
                  </a:cubicBezTo>
                  <a:cubicBezTo>
                    <a:pt x="17137" y="15769"/>
                    <a:pt x="17106" y="15769"/>
                    <a:pt x="17083" y="15769"/>
                  </a:cubicBezTo>
                  <a:cubicBezTo>
                    <a:pt x="17275" y="15768"/>
                    <a:pt x="17243" y="16089"/>
                    <a:pt x="17193" y="16059"/>
                  </a:cubicBezTo>
                  <a:cubicBezTo>
                    <a:pt x="17151" y="16034"/>
                    <a:pt x="17029" y="15770"/>
                    <a:pt x="17082" y="15769"/>
                  </a:cubicBezTo>
                  <a:close/>
                </a:path>
              </a:pathLst>
            </a:custGeom>
            <a:solidFill>
              <a:schemeClr val="accent2"/>
            </a:solidFill>
            <a:ln w="12700" cap="flat">
              <a:noFill/>
              <a:miter lim="400000"/>
            </a:ln>
            <a:effectLst/>
          </p:spPr>
          <p:txBody>
            <a:bodyPr wrap="square" lIns="0" tIns="0" rIns="0" bIns="0" numCol="1" anchor="ctr">
              <a:noAutofit/>
            </a:bodyPr>
            <a:lstStyle/>
            <a:p>
              <a:pPr defTabSz="410780">
                <a:lnSpc>
                  <a:spcPct val="110000"/>
                </a:lnSpc>
                <a:spcBef>
                  <a:spcPts val="2110"/>
                </a:spcBef>
                <a:defRPr sz="2000">
                  <a:solidFill>
                    <a:srgbClr val="4C4C4C"/>
                  </a:solidFill>
                  <a:latin typeface="Helvetica Neue Light"/>
                  <a:ea typeface="Helvetica Neue Light"/>
                  <a:cs typeface="Helvetica Neue Light"/>
                  <a:sym typeface="Helvetica Neue Light"/>
                </a:defRPr>
              </a:pPr>
              <a:endParaRPr sz="1407" dirty="0">
                <a:ea typeface="Lato Light" panose="020F0502020204030203" pitchFamily="34" charset="0"/>
                <a:cs typeface="Lato Light" panose="020F0502020204030203" pitchFamily="34" charset="0"/>
              </a:endParaRPr>
            </a:p>
          </p:txBody>
        </p:sp>
      </p:grpSp>
      <p:sp>
        <p:nvSpPr>
          <p:cNvPr id="2" name="CDPL">
            <a:extLst>
              <a:ext uri="{FF2B5EF4-FFF2-40B4-BE49-F238E27FC236}">
                <a16:creationId xmlns:a16="http://schemas.microsoft.com/office/drawing/2014/main" id="{2B085FF7-13B1-5F9B-8532-77F327AF2220}"/>
              </a:ext>
            </a:extLst>
          </p:cNvPr>
          <p:cNvSpPr/>
          <p:nvPr/>
        </p:nvSpPr>
        <p:spPr bwMode="gray">
          <a:xfrm>
            <a:off x="2592521" y="4205418"/>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Co DPL</a:t>
            </a:r>
          </a:p>
        </p:txBody>
      </p:sp>
      <p:sp>
        <p:nvSpPr>
          <p:cNvPr id="3" name="CLPPL">
            <a:extLst>
              <a:ext uri="{FF2B5EF4-FFF2-40B4-BE49-F238E27FC236}">
                <a16:creationId xmlns:a16="http://schemas.microsoft.com/office/drawing/2014/main" id="{26416477-7AC0-1DA6-399E-10841898C69D}"/>
              </a:ext>
            </a:extLst>
          </p:cNvPr>
          <p:cNvSpPr/>
          <p:nvPr/>
        </p:nvSpPr>
        <p:spPr bwMode="gray">
          <a:xfrm>
            <a:off x="2804449" y="5215946"/>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Cl PPL</a:t>
            </a:r>
          </a:p>
        </p:txBody>
      </p:sp>
      <p:sp>
        <p:nvSpPr>
          <p:cNvPr id="4" name="APDPL">
            <a:extLst>
              <a:ext uri="{FF2B5EF4-FFF2-40B4-BE49-F238E27FC236}">
                <a16:creationId xmlns:a16="http://schemas.microsoft.com/office/drawing/2014/main" id="{E61B0CEB-60F6-D66D-E9A5-1649E9E99678}"/>
              </a:ext>
            </a:extLst>
          </p:cNvPr>
          <p:cNvSpPr/>
          <p:nvPr/>
        </p:nvSpPr>
        <p:spPr bwMode="gray">
          <a:xfrm>
            <a:off x="4114363" y="5623180"/>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err="1">
                <a:solidFill>
                  <a:srgbClr val="C74634"/>
                </a:solidFill>
                <a:latin typeface="Calibri"/>
              </a:rPr>
              <a:t>Ar</a:t>
            </a:r>
            <a:r>
              <a:rPr lang="en-US" sz="1799" dirty="0">
                <a:solidFill>
                  <a:srgbClr val="C74634"/>
                </a:solidFill>
                <a:latin typeface="Calibri"/>
              </a:rPr>
              <a:t> PDPL</a:t>
            </a:r>
          </a:p>
        </p:txBody>
      </p:sp>
      <p:sp>
        <p:nvSpPr>
          <p:cNvPr id="8" name="APP">
            <a:extLst>
              <a:ext uri="{FF2B5EF4-FFF2-40B4-BE49-F238E27FC236}">
                <a16:creationId xmlns:a16="http://schemas.microsoft.com/office/drawing/2014/main" id="{5970BF49-C241-AC43-5ED3-11E57138E8BB}"/>
              </a:ext>
            </a:extLst>
          </p:cNvPr>
          <p:cNvSpPr/>
          <p:nvPr/>
        </p:nvSpPr>
        <p:spPr bwMode="gray">
          <a:xfrm>
            <a:off x="9058939" y="4764921"/>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Au APP</a:t>
            </a:r>
          </a:p>
        </p:txBody>
      </p:sp>
      <p:sp>
        <p:nvSpPr>
          <p:cNvPr id="9" name="NZPA">
            <a:extLst>
              <a:ext uri="{FF2B5EF4-FFF2-40B4-BE49-F238E27FC236}">
                <a16:creationId xmlns:a16="http://schemas.microsoft.com/office/drawing/2014/main" id="{7EF0E209-135D-7A0E-D9FE-C142C5C1697D}"/>
              </a:ext>
            </a:extLst>
          </p:cNvPr>
          <p:cNvSpPr/>
          <p:nvPr/>
        </p:nvSpPr>
        <p:spPr bwMode="gray">
          <a:xfrm>
            <a:off x="10516319" y="5226105"/>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err="1">
                <a:solidFill>
                  <a:srgbClr val="C74634"/>
                </a:solidFill>
                <a:latin typeface="Calibri"/>
              </a:rPr>
              <a:t>Nz</a:t>
            </a:r>
            <a:r>
              <a:rPr lang="en-US" sz="1799" dirty="0">
                <a:solidFill>
                  <a:srgbClr val="C74634"/>
                </a:solidFill>
                <a:latin typeface="Calibri"/>
              </a:rPr>
              <a:t> PA</a:t>
            </a:r>
          </a:p>
        </p:txBody>
      </p:sp>
      <p:sp>
        <p:nvSpPr>
          <p:cNvPr id="10" name="SAECTA">
            <a:extLst>
              <a:ext uri="{FF2B5EF4-FFF2-40B4-BE49-F238E27FC236}">
                <a16:creationId xmlns:a16="http://schemas.microsoft.com/office/drawing/2014/main" id="{7E3CE387-E393-0A94-298E-CC3D4A036B94}"/>
              </a:ext>
            </a:extLst>
          </p:cNvPr>
          <p:cNvSpPr/>
          <p:nvPr/>
        </p:nvSpPr>
        <p:spPr bwMode="gray">
          <a:xfrm>
            <a:off x="6139793" y="4818870"/>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Sa ECTA</a:t>
            </a:r>
          </a:p>
        </p:txBody>
      </p:sp>
      <p:sp>
        <p:nvSpPr>
          <p:cNvPr id="11" name="MPDPL">
            <a:extLst>
              <a:ext uri="{FF2B5EF4-FFF2-40B4-BE49-F238E27FC236}">
                <a16:creationId xmlns:a16="http://schemas.microsoft.com/office/drawing/2014/main" id="{285E1E47-357E-1DDB-1783-836A1BACC3CE}"/>
              </a:ext>
            </a:extLst>
          </p:cNvPr>
          <p:cNvSpPr/>
          <p:nvPr/>
        </p:nvSpPr>
        <p:spPr bwMode="gray">
          <a:xfrm>
            <a:off x="2778539" y="3351904"/>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Mx PDPL</a:t>
            </a:r>
          </a:p>
        </p:txBody>
      </p:sp>
      <p:sp>
        <p:nvSpPr>
          <p:cNvPr id="12" name="MDPA">
            <a:extLst>
              <a:ext uri="{FF2B5EF4-FFF2-40B4-BE49-F238E27FC236}">
                <a16:creationId xmlns:a16="http://schemas.microsoft.com/office/drawing/2014/main" id="{618A36E0-4DC9-A528-8F86-E87DC895B9DE}"/>
              </a:ext>
            </a:extLst>
          </p:cNvPr>
          <p:cNvSpPr/>
          <p:nvPr/>
        </p:nvSpPr>
        <p:spPr bwMode="gray">
          <a:xfrm>
            <a:off x="5403067" y="3002376"/>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Ma DPA</a:t>
            </a:r>
          </a:p>
        </p:txBody>
      </p:sp>
      <p:sp>
        <p:nvSpPr>
          <p:cNvPr id="13" name="Ru DPA">
            <a:extLst>
              <a:ext uri="{FF2B5EF4-FFF2-40B4-BE49-F238E27FC236}">
                <a16:creationId xmlns:a16="http://schemas.microsoft.com/office/drawing/2014/main" id="{B88D0657-2ACA-58F5-6EEE-8E89DB634370}"/>
              </a:ext>
            </a:extLst>
          </p:cNvPr>
          <p:cNvSpPr/>
          <p:nvPr/>
        </p:nvSpPr>
        <p:spPr bwMode="gray">
          <a:xfrm>
            <a:off x="7555483" y="2012569"/>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Ru DPA</a:t>
            </a:r>
          </a:p>
        </p:txBody>
      </p:sp>
      <p:sp>
        <p:nvSpPr>
          <p:cNvPr id="14" name="Th OIA">
            <a:extLst>
              <a:ext uri="{FF2B5EF4-FFF2-40B4-BE49-F238E27FC236}">
                <a16:creationId xmlns:a16="http://schemas.microsoft.com/office/drawing/2014/main" id="{1001CA70-548D-FD14-3664-FC73144AA035}"/>
              </a:ext>
            </a:extLst>
          </p:cNvPr>
          <p:cNvSpPr/>
          <p:nvPr/>
        </p:nvSpPr>
        <p:spPr bwMode="gray">
          <a:xfrm>
            <a:off x="8111857" y="3541176"/>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Th PDA</a:t>
            </a:r>
          </a:p>
        </p:txBody>
      </p:sp>
      <p:sp>
        <p:nvSpPr>
          <p:cNvPr id="15" name="In PDP">
            <a:extLst>
              <a:ext uri="{FF2B5EF4-FFF2-40B4-BE49-F238E27FC236}">
                <a16:creationId xmlns:a16="http://schemas.microsoft.com/office/drawing/2014/main" id="{0915CB56-C6D8-471E-8210-CEA7B62BB32D}"/>
              </a:ext>
            </a:extLst>
          </p:cNvPr>
          <p:cNvSpPr/>
          <p:nvPr/>
        </p:nvSpPr>
        <p:spPr bwMode="gray">
          <a:xfrm>
            <a:off x="7311231" y="3116981"/>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In PDPB</a:t>
            </a:r>
          </a:p>
        </p:txBody>
      </p:sp>
      <p:sp>
        <p:nvSpPr>
          <p:cNvPr id="16" name="Si PDPA">
            <a:extLst>
              <a:ext uri="{FF2B5EF4-FFF2-40B4-BE49-F238E27FC236}">
                <a16:creationId xmlns:a16="http://schemas.microsoft.com/office/drawing/2014/main" id="{E3CD6FA0-6719-1DC2-3C89-22120C4259AF}"/>
              </a:ext>
            </a:extLst>
          </p:cNvPr>
          <p:cNvSpPr/>
          <p:nvPr/>
        </p:nvSpPr>
        <p:spPr bwMode="gray">
          <a:xfrm>
            <a:off x="8111857" y="3972438"/>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Si PDPA</a:t>
            </a:r>
          </a:p>
        </p:txBody>
      </p:sp>
      <p:sp>
        <p:nvSpPr>
          <p:cNvPr id="17" name="APPI">
            <a:extLst>
              <a:ext uri="{FF2B5EF4-FFF2-40B4-BE49-F238E27FC236}">
                <a16:creationId xmlns:a16="http://schemas.microsoft.com/office/drawing/2014/main" id="{4FB7048C-00ED-EC21-B851-0F1FE509FDF5}"/>
              </a:ext>
            </a:extLst>
          </p:cNvPr>
          <p:cNvSpPr/>
          <p:nvPr/>
        </p:nvSpPr>
        <p:spPr bwMode="gray">
          <a:xfrm>
            <a:off x="9355646" y="2622085"/>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err="1">
                <a:solidFill>
                  <a:srgbClr val="C74634"/>
                </a:solidFill>
                <a:latin typeface="Calibri"/>
              </a:rPr>
              <a:t>Jp</a:t>
            </a:r>
            <a:r>
              <a:rPr lang="en-US" sz="1799" dirty="0">
                <a:solidFill>
                  <a:srgbClr val="C74634"/>
                </a:solidFill>
                <a:latin typeface="Calibri"/>
              </a:rPr>
              <a:t> APPI</a:t>
            </a:r>
          </a:p>
        </p:txBody>
      </p:sp>
      <p:sp>
        <p:nvSpPr>
          <p:cNvPr id="18" name="Ch GDPL">
            <a:extLst>
              <a:ext uri="{FF2B5EF4-FFF2-40B4-BE49-F238E27FC236}">
                <a16:creationId xmlns:a16="http://schemas.microsoft.com/office/drawing/2014/main" id="{164955F6-1561-AD12-84D5-2385EFF81178}"/>
              </a:ext>
            </a:extLst>
          </p:cNvPr>
          <p:cNvSpPr/>
          <p:nvPr/>
        </p:nvSpPr>
        <p:spPr bwMode="gray">
          <a:xfrm>
            <a:off x="7868742" y="2622085"/>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Cn GDPL</a:t>
            </a:r>
          </a:p>
        </p:txBody>
      </p:sp>
      <p:sp>
        <p:nvSpPr>
          <p:cNvPr id="19" name="HK PDPO">
            <a:extLst>
              <a:ext uri="{FF2B5EF4-FFF2-40B4-BE49-F238E27FC236}">
                <a16:creationId xmlns:a16="http://schemas.microsoft.com/office/drawing/2014/main" id="{058C60D2-5515-722F-D2B1-B6EC72E9EE63}"/>
              </a:ext>
            </a:extLst>
          </p:cNvPr>
          <p:cNvSpPr/>
          <p:nvPr/>
        </p:nvSpPr>
        <p:spPr bwMode="gray">
          <a:xfrm>
            <a:off x="8552451" y="3116981"/>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err="1">
                <a:solidFill>
                  <a:srgbClr val="C74634"/>
                </a:solidFill>
                <a:latin typeface="Calibri"/>
              </a:rPr>
              <a:t>Hk</a:t>
            </a:r>
            <a:r>
              <a:rPr lang="en-US" sz="1799" dirty="0">
                <a:solidFill>
                  <a:srgbClr val="C74634"/>
                </a:solidFill>
                <a:latin typeface="Calibri"/>
              </a:rPr>
              <a:t> PDPO</a:t>
            </a:r>
          </a:p>
        </p:txBody>
      </p:sp>
      <p:sp>
        <p:nvSpPr>
          <p:cNvPr id="20" name="Brazil Art 5">
            <a:extLst>
              <a:ext uri="{FF2B5EF4-FFF2-40B4-BE49-F238E27FC236}">
                <a16:creationId xmlns:a16="http://schemas.microsoft.com/office/drawing/2014/main" id="{F34B78BC-BE74-E743-EE03-47CF84DBF153}"/>
              </a:ext>
            </a:extLst>
          </p:cNvPr>
          <p:cNvSpPr/>
          <p:nvPr/>
        </p:nvSpPr>
        <p:spPr bwMode="gray">
          <a:xfrm>
            <a:off x="4323589" y="4160264"/>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Br GDPL</a:t>
            </a:r>
          </a:p>
        </p:txBody>
      </p:sp>
      <p:sp>
        <p:nvSpPr>
          <p:cNvPr id="21" name="GLBA">
            <a:extLst>
              <a:ext uri="{FF2B5EF4-FFF2-40B4-BE49-F238E27FC236}">
                <a16:creationId xmlns:a16="http://schemas.microsoft.com/office/drawing/2014/main" id="{E300EFB6-32DB-9966-AD96-35650B8B6D14}"/>
              </a:ext>
            </a:extLst>
          </p:cNvPr>
          <p:cNvSpPr/>
          <p:nvPr/>
        </p:nvSpPr>
        <p:spPr bwMode="gray">
          <a:xfrm>
            <a:off x="2804449" y="2868525"/>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pPr>
            <a:r>
              <a:rPr lang="en-US" sz="1799" dirty="0">
                <a:solidFill>
                  <a:srgbClr val="C74634"/>
                </a:solidFill>
                <a:latin typeface="Calibri"/>
              </a:rPr>
              <a:t>GLBA</a:t>
            </a:r>
          </a:p>
        </p:txBody>
      </p:sp>
      <p:sp>
        <p:nvSpPr>
          <p:cNvPr id="22" name="HIPAA">
            <a:extLst>
              <a:ext uri="{FF2B5EF4-FFF2-40B4-BE49-F238E27FC236}">
                <a16:creationId xmlns:a16="http://schemas.microsoft.com/office/drawing/2014/main" id="{0EABD488-EF77-C8AD-1049-8EC7A18E60C1}"/>
              </a:ext>
            </a:extLst>
          </p:cNvPr>
          <p:cNvSpPr/>
          <p:nvPr/>
        </p:nvSpPr>
        <p:spPr bwMode="gray">
          <a:xfrm>
            <a:off x="2804449" y="2373869"/>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HIPAA</a:t>
            </a:r>
          </a:p>
        </p:txBody>
      </p:sp>
      <p:sp>
        <p:nvSpPr>
          <p:cNvPr id="23" name="Patriot Act">
            <a:extLst>
              <a:ext uri="{FF2B5EF4-FFF2-40B4-BE49-F238E27FC236}">
                <a16:creationId xmlns:a16="http://schemas.microsoft.com/office/drawing/2014/main" id="{341A5614-77E8-497F-A27F-F8868CB55B1F}"/>
              </a:ext>
            </a:extLst>
          </p:cNvPr>
          <p:cNvSpPr/>
          <p:nvPr/>
        </p:nvSpPr>
        <p:spPr bwMode="gray">
          <a:xfrm>
            <a:off x="1535283" y="2868525"/>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pPr>
            <a:r>
              <a:rPr lang="en-US" sz="1600" dirty="0">
                <a:solidFill>
                  <a:srgbClr val="C74634"/>
                </a:solidFill>
                <a:latin typeface="Calibri"/>
              </a:rPr>
              <a:t>Patriot Act</a:t>
            </a:r>
          </a:p>
        </p:txBody>
      </p:sp>
      <p:sp>
        <p:nvSpPr>
          <p:cNvPr id="24" name="PIPEDA">
            <a:extLst>
              <a:ext uri="{FF2B5EF4-FFF2-40B4-BE49-F238E27FC236}">
                <a16:creationId xmlns:a16="http://schemas.microsoft.com/office/drawing/2014/main" id="{538A94E8-0D9B-838C-F940-B084D17BC2D1}"/>
              </a:ext>
            </a:extLst>
          </p:cNvPr>
          <p:cNvSpPr/>
          <p:nvPr/>
        </p:nvSpPr>
        <p:spPr bwMode="gray">
          <a:xfrm>
            <a:off x="2804449" y="1851488"/>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PIPEDA</a:t>
            </a:r>
          </a:p>
        </p:txBody>
      </p:sp>
      <p:sp>
        <p:nvSpPr>
          <p:cNvPr id="25" name="CIP">
            <a:extLst>
              <a:ext uri="{FF2B5EF4-FFF2-40B4-BE49-F238E27FC236}">
                <a16:creationId xmlns:a16="http://schemas.microsoft.com/office/drawing/2014/main" id="{6C3B6F27-6B61-C20B-CC51-4B8044DCA23A}"/>
              </a:ext>
            </a:extLst>
          </p:cNvPr>
          <p:cNvSpPr/>
          <p:nvPr/>
        </p:nvSpPr>
        <p:spPr bwMode="gray">
          <a:xfrm>
            <a:off x="3990991" y="2373869"/>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CIP</a:t>
            </a:r>
          </a:p>
        </p:txBody>
      </p:sp>
      <p:sp>
        <p:nvSpPr>
          <p:cNvPr id="36" name="NY DFS500">
            <a:extLst>
              <a:ext uri="{FF2B5EF4-FFF2-40B4-BE49-F238E27FC236}">
                <a16:creationId xmlns:a16="http://schemas.microsoft.com/office/drawing/2014/main" id="{B23EE28C-B0AB-9B04-8E92-4EDCD87CD448}"/>
              </a:ext>
            </a:extLst>
          </p:cNvPr>
          <p:cNvSpPr/>
          <p:nvPr/>
        </p:nvSpPr>
        <p:spPr bwMode="gray">
          <a:xfrm>
            <a:off x="3990991" y="2868525"/>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pPr>
            <a:r>
              <a:rPr lang="en-US" sz="1700" dirty="0">
                <a:solidFill>
                  <a:srgbClr val="C74634"/>
                </a:solidFill>
                <a:latin typeface="Calibri"/>
              </a:rPr>
              <a:t>NY DFS500</a:t>
            </a:r>
          </a:p>
        </p:txBody>
      </p:sp>
      <p:sp>
        <p:nvSpPr>
          <p:cNvPr id="37" name="FOIPPA">
            <a:extLst>
              <a:ext uri="{FF2B5EF4-FFF2-40B4-BE49-F238E27FC236}">
                <a16:creationId xmlns:a16="http://schemas.microsoft.com/office/drawing/2014/main" id="{462E5D12-357B-4C4B-F32E-0DE9DAD54267}"/>
              </a:ext>
            </a:extLst>
          </p:cNvPr>
          <p:cNvSpPr/>
          <p:nvPr/>
        </p:nvSpPr>
        <p:spPr bwMode="gray">
          <a:xfrm>
            <a:off x="3990991" y="1851488"/>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FOIPPA</a:t>
            </a:r>
          </a:p>
        </p:txBody>
      </p:sp>
      <p:sp>
        <p:nvSpPr>
          <p:cNvPr id="38" name="48 State Laws">
            <a:extLst>
              <a:ext uri="{FF2B5EF4-FFF2-40B4-BE49-F238E27FC236}">
                <a16:creationId xmlns:a16="http://schemas.microsoft.com/office/drawing/2014/main" id="{419E58A4-D856-909D-289D-2273DBE01DD5}"/>
              </a:ext>
            </a:extLst>
          </p:cNvPr>
          <p:cNvSpPr/>
          <p:nvPr/>
        </p:nvSpPr>
        <p:spPr bwMode="gray">
          <a:xfrm>
            <a:off x="257558" y="2877546"/>
            <a:ext cx="1247747" cy="919239"/>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pPr>
            <a:r>
              <a:rPr lang="en-US" sz="1600" dirty="0">
                <a:solidFill>
                  <a:srgbClr val="C74634"/>
                </a:solidFill>
                <a:latin typeface="Calibri"/>
              </a:rPr>
              <a:t>50 State Data Privacy Laws</a:t>
            </a:r>
          </a:p>
        </p:txBody>
      </p:sp>
      <p:sp>
        <p:nvSpPr>
          <p:cNvPr id="39" name="FS-ISAC">
            <a:extLst>
              <a:ext uri="{FF2B5EF4-FFF2-40B4-BE49-F238E27FC236}">
                <a16:creationId xmlns:a16="http://schemas.microsoft.com/office/drawing/2014/main" id="{29502EB8-9B85-33B5-2EC2-A4B14D4D6EE2}"/>
              </a:ext>
            </a:extLst>
          </p:cNvPr>
          <p:cNvSpPr/>
          <p:nvPr/>
        </p:nvSpPr>
        <p:spPr bwMode="gray">
          <a:xfrm>
            <a:off x="295731" y="1991660"/>
            <a:ext cx="1247747"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pPr>
            <a:r>
              <a:rPr lang="en-US" sz="1799" dirty="0">
                <a:solidFill>
                  <a:srgbClr val="C74634"/>
                </a:solidFill>
                <a:latin typeface="Calibri"/>
              </a:rPr>
              <a:t>FS-ISAC</a:t>
            </a:r>
          </a:p>
        </p:txBody>
      </p:sp>
      <p:sp>
        <p:nvSpPr>
          <p:cNvPr id="40" name="NCUA">
            <a:extLst>
              <a:ext uri="{FF2B5EF4-FFF2-40B4-BE49-F238E27FC236}">
                <a16:creationId xmlns:a16="http://schemas.microsoft.com/office/drawing/2014/main" id="{17D456F5-6B48-1ED9-1941-53E3BA195A70}"/>
              </a:ext>
            </a:extLst>
          </p:cNvPr>
          <p:cNvSpPr/>
          <p:nvPr/>
        </p:nvSpPr>
        <p:spPr bwMode="gray">
          <a:xfrm>
            <a:off x="294227" y="1555709"/>
            <a:ext cx="1247747"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pPr>
            <a:r>
              <a:rPr lang="en-US" sz="1799" dirty="0">
                <a:solidFill>
                  <a:srgbClr val="C74634"/>
                </a:solidFill>
                <a:latin typeface="Calibri"/>
              </a:rPr>
              <a:t>NCUA</a:t>
            </a:r>
          </a:p>
        </p:txBody>
      </p:sp>
      <p:sp>
        <p:nvSpPr>
          <p:cNvPr id="41" name="FFIEC">
            <a:extLst>
              <a:ext uri="{FF2B5EF4-FFF2-40B4-BE49-F238E27FC236}">
                <a16:creationId xmlns:a16="http://schemas.microsoft.com/office/drawing/2014/main" id="{CFB52B8A-9F8F-4B8D-97ED-DAAB7D56F3E5}"/>
              </a:ext>
            </a:extLst>
          </p:cNvPr>
          <p:cNvSpPr/>
          <p:nvPr/>
        </p:nvSpPr>
        <p:spPr bwMode="gray">
          <a:xfrm>
            <a:off x="1518131" y="2431500"/>
            <a:ext cx="1247747"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pPr>
            <a:r>
              <a:rPr lang="en-US" sz="1799" dirty="0">
                <a:solidFill>
                  <a:srgbClr val="C74634"/>
                </a:solidFill>
                <a:latin typeface="Calibri"/>
              </a:rPr>
              <a:t>FFIEC</a:t>
            </a:r>
          </a:p>
        </p:txBody>
      </p:sp>
      <p:sp>
        <p:nvSpPr>
          <p:cNvPr id="42" name="Dodd Frank">
            <a:extLst>
              <a:ext uri="{FF2B5EF4-FFF2-40B4-BE49-F238E27FC236}">
                <a16:creationId xmlns:a16="http://schemas.microsoft.com/office/drawing/2014/main" id="{52400348-029A-4C1A-6B4E-7EAA4F923F3B}"/>
              </a:ext>
            </a:extLst>
          </p:cNvPr>
          <p:cNvSpPr/>
          <p:nvPr/>
        </p:nvSpPr>
        <p:spPr bwMode="gray">
          <a:xfrm>
            <a:off x="1549451" y="3375553"/>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pPr>
            <a:r>
              <a:rPr lang="en-US" sz="1600" dirty="0">
                <a:solidFill>
                  <a:srgbClr val="C74634"/>
                </a:solidFill>
                <a:latin typeface="Calibri"/>
              </a:rPr>
              <a:t>Dodd Frank</a:t>
            </a:r>
          </a:p>
        </p:txBody>
      </p:sp>
      <p:sp>
        <p:nvSpPr>
          <p:cNvPr id="43" name="BASEL III">
            <a:extLst>
              <a:ext uri="{FF2B5EF4-FFF2-40B4-BE49-F238E27FC236}">
                <a16:creationId xmlns:a16="http://schemas.microsoft.com/office/drawing/2014/main" id="{A045EC6F-6B8E-92F5-63EC-EBE59583E92D}"/>
              </a:ext>
            </a:extLst>
          </p:cNvPr>
          <p:cNvSpPr/>
          <p:nvPr/>
        </p:nvSpPr>
        <p:spPr bwMode="gray">
          <a:xfrm>
            <a:off x="10301564" y="3039518"/>
            <a:ext cx="1156563"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pPr>
            <a:r>
              <a:rPr lang="en-US" sz="1799" dirty="0">
                <a:solidFill>
                  <a:srgbClr val="C74634"/>
                </a:solidFill>
                <a:latin typeface="Calibri"/>
              </a:rPr>
              <a:t>BASEL III</a:t>
            </a:r>
          </a:p>
        </p:txBody>
      </p:sp>
      <p:sp>
        <p:nvSpPr>
          <p:cNvPr id="44" name="Oval 43">
            <a:extLst>
              <a:ext uri="{FF2B5EF4-FFF2-40B4-BE49-F238E27FC236}">
                <a16:creationId xmlns:a16="http://schemas.microsoft.com/office/drawing/2014/main" id="{73028441-42CF-8B26-E254-B5B8B7287396}"/>
              </a:ext>
            </a:extLst>
          </p:cNvPr>
          <p:cNvSpPr/>
          <p:nvPr/>
        </p:nvSpPr>
        <p:spPr bwMode="gray">
          <a:xfrm>
            <a:off x="5394101" y="2005167"/>
            <a:ext cx="1403797" cy="900991"/>
          </a:xfrm>
          <a:prstGeom prst="ellipse">
            <a:avLst/>
          </a:prstGeom>
          <a:solidFill>
            <a:schemeClr val="bg2">
              <a:lumMod val="90000"/>
              <a:alpha val="52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dirty="0">
              <a:solidFill>
                <a:schemeClr val="bg1"/>
              </a:solidFill>
            </a:endParaRPr>
          </a:p>
        </p:txBody>
      </p:sp>
      <p:sp>
        <p:nvSpPr>
          <p:cNvPr id="45" name="EU GDPR">
            <a:extLst>
              <a:ext uri="{FF2B5EF4-FFF2-40B4-BE49-F238E27FC236}">
                <a16:creationId xmlns:a16="http://schemas.microsoft.com/office/drawing/2014/main" id="{D98ABAEF-4C4C-0524-740A-AFC57DF9226E}"/>
              </a:ext>
            </a:extLst>
          </p:cNvPr>
          <p:cNvSpPr/>
          <p:nvPr/>
        </p:nvSpPr>
        <p:spPr bwMode="gray">
          <a:xfrm>
            <a:off x="5561511" y="2258721"/>
            <a:ext cx="1156563" cy="407233"/>
          </a:xfrm>
          <a:prstGeom prst="rect">
            <a:avLst/>
          </a:prstGeom>
          <a:solidFill>
            <a:schemeClr val="bg2">
              <a:lumMod val="90000"/>
            </a:schemeClr>
          </a:solidFill>
          <a:ln w="381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b="1" dirty="0">
                <a:solidFill>
                  <a:srgbClr val="41817E"/>
                </a:solidFill>
                <a:latin typeface="Calibri"/>
              </a:rPr>
              <a:t>EU GDPR</a:t>
            </a:r>
          </a:p>
        </p:txBody>
      </p:sp>
      <p:sp>
        <p:nvSpPr>
          <p:cNvPr id="46" name="PCI">
            <a:extLst>
              <a:ext uri="{FF2B5EF4-FFF2-40B4-BE49-F238E27FC236}">
                <a16:creationId xmlns:a16="http://schemas.microsoft.com/office/drawing/2014/main" id="{3922127D-954A-D3A9-1EDC-F5CAF4CA380C}"/>
              </a:ext>
            </a:extLst>
          </p:cNvPr>
          <p:cNvSpPr/>
          <p:nvPr/>
        </p:nvSpPr>
        <p:spPr bwMode="gray">
          <a:xfrm>
            <a:off x="4502623" y="3468194"/>
            <a:ext cx="1156563" cy="407233"/>
          </a:xfrm>
          <a:prstGeom prst="rect">
            <a:avLst/>
          </a:prstGeom>
          <a:solidFill>
            <a:schemeClr val="bg2">
              <a:lumMod val="90000"/>
            </a:schemeClr>
          </a:solidFill>
          <a:ln w="28575" cmpd="dbl">
            <a:solidFill>
              <a:schemeClr val="accent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defRPr/>
            </a:pPr>
            <a:r>
              <a:rPr lang="en-US" sz="1799" dirty="0">
                <a:solidFill>
                  <a:srgbClr val="C74634"/>
                </a:solidFill>
                <a:latin typeface="Calibri"/>
              </a:rPr>
              <a:t>PCI</a:t>
            </a:r>
          </a:p>
        </p:txBody>
      </p:sp>
      <p:sp>
        <p:nvSpPr>
          <p:cNvPr id="47" name="CCPA">
            <a:extLst>
              <a:ext uri="{FF2B5EF4-FFF2-40B4-BE49-F238E27FC236}">
                <a16:creationId xmlns:a16="http://schemas.microsoft.com/office/drawing/2014/main" id="{90576979-F4C3-805F-7186-EA5248475D51}"/>
              </a:ext>
            </a:extLst>
          </p:cNvPr>
          <p:cNvSpPr/>
          <p:nvPr/>
        </p:nvSpPr>
        <p:spPr bwMode="gray">
          <a:xfrm>
            <a:off x="279130" y="2427616"/>
            <a:ext cx="1247747" cy="407233"/>
          </a:xfrm>
          <a:prstGeom prst="rect">
            <a:avLst/>
          </a:prstGeom>
          <a:solidFill>
            <a:schemeClr val="bg2">
              <a:lumMod val="90000"/>
            </a:schemeClr>
          </a:solidFill>
          <a:ln w="25400" cmpd="dbl">
            <a:solidFill>
              <a:schemeClr val="bg1"/>
            </a:solidFill>
            <a:prstDash val="solid"/>
            <a:miter lim="800000"/>
          </a:ln>
          <a:effectLst>
            <a:softEdge rad="1524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080">
              <a:lnSpc>
                <a:spcPct val="90000"/>
              </a:lnSpc>
            </a:pPr>
            <a:r>
              <a:rPr lang="en-US" sz="1799" dirty="0">
                <a:solidFill>
                  <a:srgbClr val="C74634"/>
                </a:solidFill>
                <a:latin typeface="Calibri"/>
              </a:rPr>
              <a:t>CCPA</a:t>
            </a:r>
          </a:p>
        </p:txBody>
      </p:sp>
    </p:spTree>
    <p:extLst>
      <p:ext uri="{BB962C8B-B14F-4D97-AF65-F5344CB8AC3E}">
        <p14:creationId xmlns:p14="http://schemas.microsoft.com/office/powerpoint/2010/main" val="313406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A5008-2636-44FC-AA04-C1A9EDDF1537}"/>
              </a:ext>
            </a:extLst>
          </p:cNvPr>
          <p:cNvSpPr>
            <a:spLocks noGrp="1"/>
          </p:cNvSpPr>
          <p:nvPr>
            <p:ph type="title"/>
          </p:nvPr>
        </p:nvSpPr>
        <p:spPr/>
        <p:txBody>
          <a:bodyPr/>
          <a:lstStyle/>
          <a:p>
            <a:r>
              <a:rPr lang="pt-PT" dirty="0"/>
              <a:t>The constraints</a:t>
            </a:r>
          </a:p>
        </p:txBody>
      </p:sp>
      <p:sp>
        <p:nvSpPr>
          <p:cNvPr id="3" name="Text Placeholder 2">
            <a:extLst>
              <a:ext uri="{FF2B5EF4-FFF2-40B4-BE49-F238E27FC236}">
                <a16:creationId xmlns:a16="http://schemas.microsoft.com/office/drawing/2014/main" id="{AFF839A3-3CDD-AA45-9C74-4FA11BAB6DF2}"/>
              </a:ext>
            </a:extLst>
          </p:cNvPr>
          <p:cNvSpPr>
            <a:spLocks noGrp="1"/>
          </p:cNvSpPr>
          <p:nvPr>
            <p:ph type="body" sz="quarter" idx="11"/>
          </p:nvPr>
        </p:nvSpPr>
        <p:spPr/>
        <p:txBody>
          <a:bodyPr/>
          <a:lstStyle/>
          <a:p>
            <a:r>
              <a:rPr lang="pt-PT" sz="1800" dirty="0"/>
              <a:t>Compliance regulations mandate sensitive data protection </a:t>
            </a:r>
            <a:endParaRPr lang="fr-FR" sz="1800" dirty="0"/>
          </a:p>
        </p:txBody>
      </p:sp>
      <p:pic>
        <p:nvPicPr>
          <p:cNvPr id="5" name="Picture 4" descr="Torn.Paper2.png">
            <a:extLst>
              <a:ext uri="{FF2B5EF4-FFF2-40B4-BE49-F238E27FC236}">
                <a16:creationId xmlns:a16="http://schemas.microsoft.com/office/drawing/2014/main" id="{C1DF5050-EB07-4C04-A519-8CDC98FDE3E2}"/>
              </a:ext>
            </a:extLst>
          </p:cNvPr>
          <p:cNvPicPr>
            <a:picLocks noChangeAspect="1"/>
          </p:cNvPicPr>
          <p:nvPr/>
        </p:nvPicPr>
        <p:blipFill rotWithShape="1">
          <a:blip r:embed="rId3" cstate="print"/>
          <a:srcRect l="953" t="29277" r="953" b="41819"/>
          <a:stretch/>
        </p:blipFill>
        <p:spPr>
          <a:xfrm>
            <a:off x="762000" y="1677726"/>
            <a:ext cx="7543799" cy="2285999"/>
          </a:xfrm>
          <a:prstGeom prst="rect">
            <a:avLst/>
          </a:prstGeom>
          <a:effectLst>
            <a:outerShdw blurRad="50800" dist="38100" dir="13500000" algn="br" rotWithShape="0">
              <a:prstClr val="black">
                <a:alpha val="40000"/>
              </a:prstClr>
            </a:outerShdw>
          </a:effectLst>
        </p:spPr>
      </p:pic>
      <p:pic>
        <p:nvPicPr>
          <p:cNvPr id="6" name="Picture 5" descr="Torn.Paper2.png">
            <a:extLst>
              <a:ext uri="{FF2B5EF4-FFF2-40B4-BE49-F238E27FC236}">
                <a16:creationId xmlns:a16="http://schemas.microsoft.com/office/drawing/2014/main" id="{D0E21B19-54E9-4918-B4B0-5A29908F2E5F}"/>
              </a:ext>
            </a:extLst>
          </p:cNvPr>
          <p:cNvPicPr>
            <a:picLocks noChangeAspect="1"/>
          </p:cNvPicPr>
          <p:nvPr/>
        </p:nvPicPr>
        <p:blipFill rotWithShape="1">
          <a:blip r:embed="rId3" cstate="print"/>
          <a:srcRect l="953" t="29277" r="953" b="41819"/>
          <a:stretch/>
        </p:blipFill>
        <p:spPr>
          <a:xfrm>
            <a:off x="2917828" y="2881685"/>
            <a:ext cx="7543799" cy="2209799"/>
          </a:xfrm>
          <a:prstGeom prst="rect">
            <a:avLst/>
          </a:prstGeom>
          <a:effectLst>
            <a:outerShdw blurRad="50800" dist="38100" dir="13500000" algn="br" rotWithShape="0">
              <a:prstClr val="black">
                <a:alpha val="40000"/>
              </a:prstClr>
            </a:outerShdw>
          </a:effectLst>
        </p:spPr>
      </p:pic>
      <p:pic>
        <p:nvPicPr>
          <p:cNvPr id="7" name="Picture 6" descr="Torn.Paper2.png">
            <a:extLst>
              <a:ext uri="{FF2B5EF4-FFF2-40B4-BE49-F238E27FC236}">
                <a16:creationId xmlns:a16="http://schemas.microsoft.com/office/drawing/2014/main" id="{E4D08875-B993-43BC-A837-CB0FB3ED55DA}"/>
              </a:ext>
            </a:extLst>
          </p:cNvPr>
          <p:cNvPicPr>
            <a:picLocks noChangeAspect="1"/>
          </p:cNvPicPr>
          <p:nvPr/>
        </p:nvPicPr>
        <p:blipFill rotWithShape="1">
          <a:blip r:embed="rId3" cstate="print"/>
          <a:srcRect l="953" t="29277" r="953" b="41819"/>
          <a:stretch/>
        </p:blipFill>
        <p:spPr>
          <a:xfrm>
            <a:off x="4125915" y="4441245"/>
            <a:ext cx="7543799" cy="2133599"/>
          </a:xfrm>
          <a:prstGeom prst="rect">
            <a:avLst/>
          </a:prstGeom>
          <a:effectLst>
            <a:outerShdw blurRad="50800" dist="38100" dir="13500000" algn="br" rotWithShape="0">
              <a:prstClr val="black">
                <a:alpha val="40000"/>
              </a:prstClr>
            </a:outerShdw>
          </a:effectLst>
        </p:spPr>
      </p:pic>
      <p:sp>
        <p:nvSpPr>
          <p:cNvPr id="8" name="TextBox 7">
            <a:extLst>
              <a:ext uri="{FF2B5EF4-FFF2-40B4-BE49-F238E27FC236}">
                <a16:creationId xmlns:a16="http://schemas.microsoft.com/office/drawing/2014/main" id="{CB286C72-A7B1-49F4-A15C-B7FF55E5D729}"/>
              </a:ext>
            </a:extLst>
          </p:cNvPr>
          <p:cNvSpPr txBox="1"/>
          <p:nvPr/>
        </p:nvSpPr>
        <p:spPr>
          <a:xfrm>
            <a:off x="4125915" y="5297723"/>
            <a:ext cx="7478713" cy="677086"/>
          </a:xfrm>
          <a:prstGeom prst="rect">
            <a:avLst/>
          </a:prstGeom>
          <a:noFill/>
        </p:spPr>
        <p:txBody>
          <a:bodyPr wrap="square" lIns="121899" tIns="60949" rIns="121899" bIns="60949">
            <a:spAutoFit/>
          </a:bodyPr>
          <a:lstStyle/>
          <a:p>
            <a:pPr fontAlgn="auto">
              <a:spcBef>
                <a:spcPts val="0"/>
              </a:spcBef>
              <a:spcAft>
                <a:spcPts val="0"/>
              </a:spcAft>
              <a:tabLst>
                <a:tab pos="838053" algn="l"/>
              </a:tabLst>
              <a:defRPr/>
            </a:pPr>
            <a:r>
              <a:rPr lang="en-US" dirty="0">
                <a:solidFill>
                  <a:srgbClr val="5F5F5F">
                    <a:lumMod val="75000"/>
                    <a:lumOff val="25000"/>
                  </a:srgbClr>
                </a:solidFill>
                <a:cs typeface="+mn-cs"/>
              </a:rPr>
              <a:t>The removal of specified identifiers of the individual and of the individual’s relatives, household members, and employers is required</a:t>
            </a:r>
            <a:endParaRPr lang="en-US" dirty="0">
              <a:solidFill>
                <a:srgbClr val="414141"/>
              </a:solidFill>
              <a:cs typeface="+mn-cs"/>
            </a:endParaRPr>
          </a:p>
        </p:txBody>
      </p:sp>
      <p:sp>
        <p:nvSpPr>
          <p:cNvPr id="9" name="TextBox 8">
            <a:extLst>
              <a:ext uri="{FF2B5EF4-FFF2-40B4-BE49-F238E27FC236}">
                <a16:creationId xmlns:a16="http://schemas.microsoft.com/office/drawing/2014/main" id="{B10DE1E5-0967-42AA-94AA-2FA312A95B3F}"/>
              </a:ext>
            </a:extLst>
          </p:cNvPr>
          <p:cNvSpPr txBox="1"/>
          <p:nvPr/>
        </p:nvSpPr>
        <p:spPr>
          <a:xfrm>
            <a:off x="5181600" y="4410379"/>
            <a:ext cx="5649914" cy="1107973"/>
          </a:xfrm>
          <a:prstGeom prst="rect">
            <a:avLst/>
          </a:prstGeom>
          <a:noFill/>
        </p:spPr>
        <p:txBody>
          <a:bodyPr wrap="square" lIns="121899" tIns="60949" rIns="121899" bIns="60949">
            <a:spAutoFit/>
          </a:bodyPr>
          <a:lstStyle/>
          <a:p>
            <a:pPr fontAlgn="auto">
              <a:spcBef>
                <a:spcPts val="0"/>
              </a:spcBef>
              <a:spcAft>
                <a:spcPts val="0"/>
              </a:spcAft>
              <a:defRPr/>
            </a:pPr>
            <a:r>
              <a:rPr lang="en-US" sz="2000" b="1" dirty="0">
                <a:solidFill>
                  <a:srgbClr val="585858"/>
                </a:solidFill>
                <a:cs typeface="+mn-cs"/>
              </a:rPr>
              <a:t>The Health Insurance Portability and Accountability Act of 1996</a:t>
            </a:r>
          </a:p>
          <a:p>
            <a:pPr fontAlgn="auto">
              <a:spcBef>
                <a:spcPts val="0"/>
              </a:spcBef>
              <a:spcAft>
                <a:spcPts val="0"/>
              </a:spcAft>
              <a:defRPr/>
            </a:pPr>
            <a:endParaRPr lang="en-US" sz="2400" dirty="0">
              <a:solidFill>
                <a:srgbClr val="7F7F7F"/>
              </a:solidFill>
              <a:cs typeface="+mn-cs"/>
            </a:endParaRPr>
          </a:p>
        </p:txBody>
      </p:sp>
      <p:cxnSp>
        <p:nvCxnSpPr>
          <p:cNvPr id="10" name="Straight Connector 9">
            <a:extLst>
              <a:ext uri="{FF2B5EF4-FFF2-40B4-BE49-F238E27FC236}">
                <a16:creationId xmlns:a16="http://schemas.microsoft.com/office/drawing/2014/main" id="{E41C40E0-BCEB-4D43-A8BB-356F25FEEA45}"/>
              </a:ext>
            </a:extLst>
          </p:cNvPr>
          <p:cNvCxnSpPr>
            <a:cxnSpLocks/>
          </p:cNvCxnSpPr>
          <p:nvPr/>
        </p:nvCxnSpPr>
        <p:spPr>
          <a:xfrm>
            <a:off x="4137028" y="5198165"/>
            <a:ext cx="7381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CBC904E-850B-4F3C-B59F-F87461680C16}"/>
              </a:ext>
            </a:extLst>
          </p:cNvPr>
          <p:cNvSpPr txBox="1"/>
          <p:nvPr/>
        </p:nvSpPr>
        <p:spPr>
          <a:xfrm>
            <a:off x="3108481" y="3354188"/>
            <a:ext cx="7478713" cy="954085"/>
          </a:xfrm>
          <a:prstGeom prst="rect">
            <a:avLst/>
          </a:prstGeom>
          <a:noFill/>
        </p:spPr>
        <p:txBody>
          <a:bodyPr wrap="square" lIns="121899" tIns="60949" rIns="121899" bIns="60949">
            <a:spAutoFit/>
          </a:bodyPr>
          <a:lstStyle/>
          <a:p>
            <a:pPr fontAlgn="auto">
              <a:spcBef>
                <a:spcPts val="0"/>
              </a:spcBef>
              <a:spcAft>
                <a:spcPts val="0"/>
              </a:spcAft>
              <a:tabLst>
                <a:tab pos="838053" algn="l"/>
              </a:tabLst>
              <a:defRPr/>
            </a:pPr>
            <a:r>
              <a:rPr lang="en-IN" dirty="0">
                <a:solidFill>
                  <a:srgbClr val="5F5F5F">
                    <a:lumMod val="75000"/>
                    <a:lumOff val="25000"/>
                  </a:srgbClr>
                </a:solidFill>
                <a:cs typeface="Oracle Sans Light" panose="020B0403020204020204" pitchFamily="34" charset="0"/>
              </a:rPr>
              <a:t>The application of pseudonymisation to personal data can reduce the risks for the data subjects concerned and help controllers and processors meet their data protection obligations</a:t>
            </a:r>
            <a:endParaRPr lang="en-US" dirty="0">
              <a:solidFill>
                <a:srgbClr val="5F5F5F">
                  <a:lumMod val="75000"/>
                  <a:lumOff val="25000"/>
                </a:srgbClr>
              </a:solidFill>
              <a:cs typeface="Oracle Sans Light" panose="020B0403020204020204" pitchFamily="34" charset="0"/>
            </a:endParaRPr>
          </a:p>
        </p:txBody>
      </p:sp>
      <p:sp>
        <p:nvSpPr>
          <p:cNvPr id="12" name="TextBox 11">
            <a:extLst>
              <a:ext uri="{FF2B5EF4-FFF2-40B4-BE49-F238E27FC236}">
                <a16:creationId xmlns:a16="http://schemas.microsoft.com/office/drawing/2014/main" id="{C9A4C342-6951-4E32-B815-C1B2DC7A15DF}"/>
              </a:ext>
            </a:extLst>
          </p:cNvPr>
          <p:cNvSpPr txBox="1"/>
          <p:nvPr/>
        </p:nvSpPr>
        <p:spPr>
          <a:xfrm>
            <a:off x="3831274" y="2876815"/>
            <a:ext cx="5331660" cy="738642"/>
          </a:xfrm>
          <a:prstGeom prst="rect">
            <a:avLst/>
          </a:prstGeom>
          <a:noFill/>
        </p:spPr>
        <p:txBody>
          <a:bodyPr wrap="square" lIns="121899" tIns="60949" rIns="121899" bIns="60949">
            <a:spAutoFit/>
          </a:bodyPr>
          <a:lstStyle/>
          <a:p>
            <a:pPr fontAlgn="auto">
              <a:spcBef>
                <a:spcPts val="0"/>
              </a:spcBef>
              <a:spcAft>
                <a:spcPts val="0"/>
              </a:spcAft>
              <a:defRPr/>
            </a:pPr>
            <a:r>
              <a:rPr lang="fr-FR" sz="2000" b="1" dirty="0">
                <a:solidFill>
                  <a:srgbClr val="585858"/>
                </a:solidFill>
              </a:rPr>
              <a:t>EU General Data Protection </a:t>
            </a:r>
            <a:r>
              <a:rPr lang="en-US" sz="2000" b="1" dirty="0">
                <a:solidFill>
                  <a:srgbClr val="585858"/>
                </a:solidFill>
              </a:rPr>
              <a:t>Regulation</a:t>
            </a:r>
          </a:p>
          <a:p>
            <a:pPr fontAlgn="auto">
              <a:spcBef>
                <a:spcPts val="0"/>
              </a:spcBef>
              <a:spcAft>
                <a:spcPts val="0"/>
              </a:spcAft>
              <a:defRPr/>
            </a:pPr>
            <a:endParaRPr lang="en-US" sz="2000" dirty="0">
              <a:solidFill>
                <a:srgbClr val="7F7F7F"/>
              </a:solidFill>
            </a:endParaRPr>
          </a:p>
        </p:txBody>
      </p:sp>
      <p:cxnSp>
        <p:nvCxnSpPr>
          <p:cNvPr id="13" name="Straight Connector 12">
            <a:extLst>
              <a:ext uri="{FF2B5EF4-FFF2-40B4-BE49-F238E27FC236}">
                <a16:creationId xmlns:a16="http://schemas.microsoft.com/office/drawing/2014/main" id="{809F745B-20AD-4E4F-8643-E3B73F466073}"/>
              </a:ext>
            </a:extLst>
          </p:cNvPr>
          <p:cNvCxnSpPr>
            <a:cxnSpLocks/>
          </p:cNvCxnSpPr>
          <p:nvPr/>
        </p:nvCxnSpPr>
        <p:spPr>
          <a:xfrm>
            <a:off x="2982914" y="3354125"/>
            <a:ext cx="7381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FD8D0A-C3C2-4882-A054-EEB3064BF541}"/>
              </a:ext>
            </a:extLst>
          </p:cNvPr>
          <p:cNvSpPr txBox="1"/>
          <p:nvPr/>
        </p:nvSpPr>
        <p:spPr>
          <a:xfrm>
            <a:off x="838201" y="2150165"/>
            <a:ext cx="7478713" cy="1508083"/>
          </a:xfrm>
          <a:prstGeom prst="rect">
            <a:avLst/>
          </a:prstGeom>
          <a:noFill/>
        </p:spPr>
        <p:txBody>
          <a:bodyPr wrap="square" lIns="121899" tIns="60949" rIns="121899" bIns="60949">
            <a:spAutoFit/>
          </a:bodyPr>
          <a:lstStyle/>
          <a:p>
            <a:pPr marL="838053" indent="-838053" fontAlgn="auto">
              <a:spcBef>
                <a:spcPts val="0"/>
              </a:spcBef>
              <a:spcAft>
                <a:spcPts val="0"/>
              </a:spcAft>
              <a:tabLst>
                <a:tab pos="838053" algn="l"/>
              </a:tabLst>
              <a:defRPr/>
            </a:pPr>
            <a:r>
              <a:rPr lang="en-US" dirty="0">
                <a:solidFill>
                  <a:srgbClr val="5F5F5F">
                    <a:lumMod val="75000"/>
                    <a:lumOff val="25000"/>
                  </a:srgbClr>
                </a:solidFill>
              </a:rPr>
              <a:t>6.4.3 	Production data (live PANs) are not be used for testing or development purposes.</a:t>
            </a:r>
          </a:p>
          <a:p>
            <a:pPr marL="838053" indent="-838053" fontAlgn="auto">
              <a:spcBef>
                <a:spcPts val="0"/>
              </a:spcBef>
              <a:spcAft>
                <a:spcPts val="0"/>
              </a:spcAft>
              <a:tabLst>
                <a:tab pos="838053" algn="l"/>
              </a:tabLst>
              <a:defRPr/>
            </a:pPr>
            <a:endParaRPr lang="en-US" dirty="0">
              <a:solidFill>
                <a:srgbClr val="5F5F5F">
                  <a:lumMod val="75000"/>
                  <a:lumOff val="25000"/>
                </a:srgbClr>
              </a:solidFill>
            </a:endParaRPr>
          </a:p>
          <a:p>
            <a:pPr marL="838053" indent="-838053" fontAlgn="auto">
              <a:spcBef>
                <a:spcPts val="0"/>
              </a:spcBef>
              <a:spcAft>
                <a:spcPts val="0"/>
              </a:spcAft>
              <a:tabLst>
                <a:tab pos="838053" algn="l"/>
              </a:tabLst>
              <a:defRPr/>
            </a:pPr>
            <a:endParaRPr lang="en-US" dirty="0">
              <a:solidFill>
                <a:srgbClr val="5F5F5F">
                  <a:lumMod val="75000"/>
                  <a:lumOff val="25000"/>
                </a:srgbClr>
              </a:solidFill>
            </a:endParaRPr>
          </a:p>
          <a:p>
            <a:pPr marL="766099" indent="-766099" fontAlgn="auto">
              <a:spcBef>
                <a:spcPts val="0"/>
              </a:spcBef>
              <a:spcAft>
                <a:spcPts val="0"/>
              </a:spcAft>
              <a:tabLst>
                <a:tab pos="766099" algn="l"/>
              </a:tabLst>
              <a:defRPr/>
            </a:pPr>
            <a:endParaRPr lang="en-US" dirty="0">
              <a:solidFill>
                <a:srgbClr val="5F5F5F">
                  <a:lumMod val="75000"/>
                  <a:lumOff val="25000"/>
                </a:srgbClr>
              </a:solidFill>
            </a:endParaRPr>
          </a:p>
        </p:txBody>
      </p:sp>
      <p:sp>
        <p:nvSpPr>
          <p:cNvPr id="15" name="TextBox 14">
            <a:extLst>
              <a:ext uri="{FF2B5EF4-FFF2-40B4-BE49-F238E27FC236}">
                <a16:creationId xmlns:a16="http://schemas.microsoft.com/office/drawing/2014/main" id="{1BEE7C44-3DB5-49DA-BE8D-D76FCDE018FF}"/>
              </a:ext>
            </a:extLst>
          </p:cNvPr>
          <p:cNvSpPr txBox="1"/>
          <p:nvPr/>
        </p:nvSpPr>
        <p:spPr>
          <a:xfrm>
            <a:off x="2428239" y="1657405"/>
            <a:ext cx="4419599" cy="430865"/>
          </a:xfrm>
          <a:prstGeom prst="rect">
            <a:avLst/>
          </a:prstGeom>
          <a:noFill/>
        </p:spPr>
        <p:txBody>
          <a:bodyPr wrap="square" lIns="121899" tIns="60949" rIns="121899" bIns="60949">
            <a:spAutoFit/>
          </a:bodyPr>
          <a:lstStyle/>
          <a:p>
            <a:pPr fontAlgn="auto">
              <a:spcBef>
                <a:spcPts val="0"/>
              </a:spcBef>
              <a:spcAft>
                <a:spcPts val="0"/>
              </a:spcAft>
              <a:defRPr/>
            </a:pPr>
            <a:r>
              <a:rPr lang="en-US" sz="2000" b="1" dirty="0">
                <a:solidFill>
                  <a:srgbClr val="585858"/>
                </a:solidFill>
                <a:cs typeface="+mn-cs"/>
              </a:rPr>
              <a:t>PCI DSS 4.0</a:t>
            </a:r>
            <a:endParaRPr lang="en-US" sz="2000" dirty="0">
              <a:solidFill>
                <a:srgbClr val="7F7F7F"/>
              </a:solidFill>
              <a:cs typeface="+mn-cs"/>
            </a:endParaRPr>
          </a:p>
        </p:txBody>
      </p:sp>
      <p:cxnSp>
        <p:nvCxnSpPr>
          <p:cNvPr id="16" name="Straight Connector 15">
            <a:extLst>
              <a:ext uri="{FF2B5EF4-FFF2-40B4-BE49-F238E27FC236}">
                <a16:creationId xmlns:a16="http://schemas.microsoft.com/office/drawing/2014/main" id="{8751992E-00B5-4525-A7FE-A14858214732}"/>
              </a:ext>
            </a:extLst>
          </p:cNvPr>
          <p:cNvCxnSpPr>
            <a:cxnSpLocks/>
          </p:cNvCxnSpPr>
          <p:nvPr/>
        </p:nvCxnSpPr>
        <p:spPr>
          <a:xfrm>
            <a:off x="762001" y="2153045"/>
            <a:ext cx="7381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5" descr="D:\work\events\2012-10-oracle-openworld\session-on-redaction\draft-5\pci-logo.gif">
            <a:extLst>
              <a:ext uri="{FF2B5EF4-FFF2-40B4-BE49-F238E27FC236}">
                <a16:creationId xmlns:a16="http://schemas.microsoft.com/office/drawing/2014/main" id="{017370B4-074F-4C5B-971A-922C47036D30}"/>
              </a:ext>
            </a:extLst>
          </p:cNvPr>
          <p:cNvPicPr>
            <a:picLocks noChangeAspect="1" noChangeArrowheads="1"/>
          </p:cNvPicPr>
          <p:nvPr/>
        </p:nvPicPr>
        <p:blipFill>
          <a:blip r:embed="rId4" cstate="print"/>
          <a:srcRect/>
          <a:stretch>
            <a:fillRect/>
          </a:stretch>
        </p:blipFill>
        <p:spPr bwMode="auto">
          <a:xfrm>
            <a:off x="6716714" y="1667565"/>
            <a:ext cx="1436689" cy="483334"/>
          </a:xfrm>
          <a:prstGeom prst="rect">
            <a:avLst/>
          </a:prstGeom>
          <a:noFill/>
          <a:ln w="9525">
            <a:noFill/>
            <a:miter lim="800000"/>
            <a:headEnd/>
            <a:tailEnd/>
          </a:ln>
        </p:spPr>
      </p:pic>
      <p:pic>
        <p:nvPicPr>
          <p:cNvPr id="18" name="Picture Placeholder 8" descr="Customer logo can be included here">
            <a:extLst>
              <a:ext uri="{FF2B5EF4-FFF2-40B4-BE49-F238E27FC236}">
                <a16:creationId xmlns:a16="http://schemas.microsoft.com/office/drawing/2014/main" id="{D3C8BEC0-8684-497E-B8FC-96C2B82195C8}"/>
              </a:ext>
            </a:extLst>
          </p:cNvPr>
          <p:cNvPicPr>
            <a:picLocks noChangeAspect="1"/>
          </p:cNvPicPr>
          <p:nvPr/>
        </p:nvPicPr>
        <p:blipFill>
          <a:blip r:embed="rId5" cstate="print"/>
          <a:srcRect/>
          <a:stretch>
            <a:fillRect/>
          </a:stretch>
        </p:blipFill>
        <p:spPr bwMode="auto">
          <a:xfrm>
            <a:off x="9612314" y="2907086"/>
            <a:ext cx="609600" cy="403668"/>
          </a:xfrm>
          <a:prstGeom prst="rect">
            <a:avLst/>
          </a:prstGeom>
          <a:noFill/>
          <a:ln w="9525">
            <a:noFill/>
            <a:miter lim="800000"/>
            <a:headEnd/>
            <a:tailEnd/>
          </a:ln>
        </p:spPr>
      </p:pic>
      <p:sp>
        <p:nvSpPr>
          <p:cNvPr id="19" name="Rectangle 18">
            <a:extLst>
              <a:ext uri="{FF2B5EF4-FFF2-40B4-BE49-F238E27FC236}">
                <a16:creationId xmlns:a16="http://schemas.microsoft.com/office/drawing/2014/main" id="{7615E316-7F35-4BA1-81B7-6101786F1B2B}"/>
              </a:ext>
            </a:extLst>
          </p:cNvPr>
          <p:cNvSpPr/>
          <p:nvPr/>
        </p:nvSpPr>
        <p:spPr>
          <a:xfrm>
            <a:off x="9312829" y="5883965"/>
            <a:ext cx="1840314" cy="461665"/>
          </a:xfrm>
          <a:prstGeom prst="rect">
            <a:avLst/>
          </a:prstGeom>
        </p:spPr>
        <p:txBody>
          <a:bodyPr wrap="square">
            <a:spAutoFit/>
          </a:bodyPr>
          <a:lstStyle/>
          <a:p>
            <a:pPr marL="838053" indent="-838053" fontAlgn="auto">
              <a:spcBef>
                <a:spcPts val="0"/>
              </a:spcBef>
              <a:spcAft>
                <a:spcPts val="0"/>
              </a:spcAft>
              <a:tabLst>
                <a:tab pos="838053" algn="l"/>
              </a:tabLst>
              <a:defRPr/>
            </a:pPr>
            <a:r>
              <a:rPr lang="en-US" sz="2400" dirty="0">
                <a:solidFill>
                  <a:srgbClr val="AE562C"/>
                </a:solidFill>
              </a:rPr>
              <a:t> </a:t>
            </a:r>
            <a:r>
              <a:rPr lang="en-US" sz="2000" b="1" dirty="0">
                <a:solidFill>
                  <a:srgbClr val="AE562C"/>
                </a:solidFill>
              </a:rPr>
              <a:t>… and more</a:t>
            </a:r>
          </a:p>
        </p:txBody>
      </p:sp>
      <p:pic>
        <p:nvPicPr>
          <p:cNvPr id="20" name="Picture 19">
            <a:extLst>
              <a:ext uri="{FF2B5EF4-FFF2-40B4-BE49-F238E27FC236}">
                <a16:creationId xmlns:a16="http://schemas.microsoft.com/office/drawing/2014/main" id="{8D03ACC7-641E-44D6-9A72-7923A5F030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06461" y="4511653"/>
            <a:ext cx="621195" cy="617109"/>
          </a:xfrm>
          <a:prstGeom prst="rect">
            <a:avLst/>
          </a:prstGeom>
        </p:spPr>
      </p:pic>
      <p:sp>
        <p:nvSpPr>
          <p:cNvPr id="4" name="Footer Placeholder 3">
            <a:extLst>
              <a:ext uri="{FF2B5EF4-FFF2-40B4-BE49-F238E27FC236}">
                <a16:creationId xmlns:a16="http://schemas.microsoft.com/office/drawing/2014/main" id="{3B930187-7138-33E2-0333-21A7646331B3}"/>
              </a:ext>
            </a:extLst>
          </p:cNvPr>
          <p:cNvSpPr>
            <a:spLocks noGrp="1"/>
          </p:cNvSpPr>
          <p:nvPr>
            <p:ph type="ftr" sz="quarter" idx="13"/>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135271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4" grpId="0"/>
      <p:bldP spid="15"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FC529-34D2-ED41-A090-33CBFC213974}"/>
              </a:ext>
            </a:extLst>
          </p:cNvPr>
          <p:cNvSpPr>
            <a:spLocks noGrp="1"/>
          </p:cNvSpPr>
          <p:nvPr>
            <p:ph type="title"/>
          </p:nvPr>
        </p:nvSpPr>
        <p:spPr/>
        <p:txBody>
          <a:bodyPr/>
          <a:lstStyle/>
          <a:p>
            <a:r>
              <a:rPr lang="en-US" dirty="0"/>
              <a:t>Data Masking Concepts</a:t>
            </a:r>
            <a:endParaRPr lang="en-US" sz="2000" dirty="0"/>
          </a:p>
        </p:txBody>
      </p:sp>
      <p:sp>
        <p:nvSpPr>
          <p:cNvPr id="4" name="Text Placeholder 3">
            <a:extLst>
              <a:ext uri="{FF2B5EF4-FFF2-40B4-BE49-F238E27FC236}">
                <a16:creationId xmlns:a16="http://schemas.microsoft.com/office/drawing/2014/main" id="{B5D0ABBD-96C3-44A3-A25D-54B265935F0C}"/>
              </a:ext>
            </a:extLst>
          </p:cNvPr>
          <p:cNvSpPr>
            <a:spLocks noGrp="1"/>
          </p:cNvSpPr>
          <p:nvPr>
            <p:ph type="body" sz="quarter" idx="11"/>
          </p:nvPr>
        </p:nvSpPr>
        <p:spPr/>
        <p:txBody>
          <a:bodyPr/>
          <a:lstStyle/>
          <a:p>
            <a:r>
              <a:rPr lang="en-US" sz="1800" dirty="0">
                <a:latin typeface="+mn-lt"/>
                <a:cs typeface="Oracle Sans Tab Light" panose="020B0403020204020204"/>
              </a:rPr>
              <a:t>Dynamic or Static Data Masking</a:t>
            </a:r>
            <a:endParaRPr lang="fr-FR" sz="1800" dirty="0">
              <a:latin typeface="+mn-lt"/>
              <a:cs typeface="Oracle Sans Tab Light" panose="020B0403020204020204"/>
            </a:endParaRPr>
          </a:p>
        </p:txBody>
      </p:sp>
      <p:sp>
        <p:nvSpPr>
          <p:cNvPr id="11" name="Content Placeholder 10">
            <a:extLst>
              <a:ext uri="{FF2B5EF4-FFF2-40B4-BE49-F238E27FC236}">
                <a16:creationId xmlns:a16="http://schemas.microsoft.com/office/drawing/2014/main" id="{077082D7-D578-B5FC-7F4A-50B9BCBEBAF0}"/>
              </a:ext>
            </a:extLst>
          </p:cNvPr>
          <p:cNvSpPr>
            <a:spLocks noGrp="1"/>
          </p:cNvSpPr>
          <p:nvPr>
            <p:ph sz="quarter" idx="14"/>
          </p:nvPr>
        </p:nvSpPr>
        <p:spPr/>
        <p:txBody>
          <a:bodyPr/>
          <a:lstStyle/>
          <a:p>
            <a:pPr algn="ctr">
              <a:defRPr/>
            </a:pPr>
            <a:r>
              <a:rPr lang="en-US" sz="2000" b="1" dirty="0">
                <a:solidFill>
                  <a:srgbClr val="C74634"/>
                </a:solidFill>
              </a:rPr>
              <a:t>Dynamic Data Masking</a:t>
            </a:r>
          </a:p>
          <a:p>
            <a:pPr algn="ctr">
              <a:defRPr/>
            </a:pPr>
            <a:endParaRPr lang="en-US" b="1" dirty="0">
              <a:latin typeface="Oracle Sans" panose="020B0503020204020204" pitchFamily="34" charset="0"/>
              <a:cs typeface="Oracle Sans" panose="020B0503020204020204" pitchFamily="34" charset="0"/>
            </a:endParaRPr>
          </a:p>
          <a:p>
            <a:pPr marR="0" lvl="0" algn="ctr" defTabSz="914400" rtl="0" eaLnBrk="1" fontAlgn="auto" latinLnBrk="0" hangingPunct="1">
              <a:lnSpc>
                <a:spcPct val="100000"/>
              </a:lnSpc>
              <a:spcBef>
                <a:spcPts val="0"/>
              </a:spcBef>
              <a:spcAft>
                <a:spcPts val="0"/>
              </a:spcAft>
              <a:buClrTx/>
              <a:buSzTx/>
              <a:tabLst/>
              <a:defRPr/>
            </a:pPr>
            <a:r>
              <a:rPr lang="en-US" dirty="0"/>
              <a:t>Masks sensitive data</a:t>
            </a:r>
            <a:br>
              <a:rPr lang="en-US" dirty="0"/>
            </a:br>
            <a:r>
              <a:rPr lang="en-US" b="1" dirty="0"/>
              <a:t>on the fly</a:t>
            </a:r>
            <a:r>
              <a:rPr lang="en-US" dirty="0"/>
              <a:t> based on </a:t>
            </a:r>
            <a:r>
              <a:rPr lang="en-US" b="1" dirty="0"/>
              <a:t>access rules</a:t>
            </a:r>
            <a:r>
              <a:rPr lang="en-US" dirty="0"/>
              <a:t>,</a:t>
            </a:r>
            <a:br>
              <a:rPr lang="en-US" dirty="0"/>
            </a:br>
            <a:r>
              <a:rPr lang="en-US" b="1" dirty="0"/>
              <a:t>leaving the data</a:t>
            </a:r>
            <a:r>
              <a:rPr lang="en-US" dirty="0"/>
              <a:t> in the database as is </a:t>
            </a:r>
          </a:p>
        </p:txBody>
      </p:sp>
      <p:sp>
        <p:nvSpPr>
          <p:cNvPr id="12" name="Content Placeholder 11">
            <a:extLst>
              <a:ext uri="{FF2B5EF4-FFF2-40B4-BE49-F238E27FC236}">
                <a16:creationId xmlns:a16="http://schemas.microsoft.com/office/drawing/2014/main" id="{685EA9AD-7151-3C44-B943-DCD7BCFFC2FC}"/>
              </a:ext>
            </a:extLst>
          </p:cNvPr>
          <p:cNvSpPr>
            <a:spLocks noGrp="1"/>
          </p:cNvSpPr>
          <p:nvPr>
            <p:ph sz="quarter" idx="15"/>
          </p:nvPr>
        </p:nvSpPr>
        <p:spPr/>
        <p:txBody>
          <a:bodyPr/>
          <a:lstStyle/>
          <a:p>
            <a:pPr algn="ctr">
              <a:defRPr/>
            </a:pPr>
            <a:r>
              <a:rPr lang="en-US" sz="2000" b="1" dirty="0">
                <a:solidFill>
                  <a:srgbClr val="C74634"/>
                </a:solidFill>
              </a:rPr>
              <a:t>Static Data Masking</a:t>
            </a:r>
          </a:p>
          <a:p>
            <a:pPr algn="ctr">
              <a:defRPr/>
            </a:pPr>
            <a:endParaRPr lang="en-US" b="1" dirty="0">
              <a:latin typeface="Oracle Sans" panose="020B0503020204020204" pitchFamily="34" charset="0"/>
              <a:cs typeface="Oracle Sans" panose="020B0503020204020204" pitchFamily="34" charset="0"/>
            </a:endParaRPr>
          </a:p>
          <a:p>
            <a:pPr marR="0" lvl="0" algn="ctr" defTabSz="914400" rtl="0" eaLnBrk="1" fontAlgn="auto" latinLnBrk="0" hangingPunct="1">
              <a:lnSpc>
                <a:spcPct val="100000"/>
              </a:lnSpc>
              <a:spcBef>
                <a:spcPts val="0"/>
              </a:spcBef>
              <a:spcAft>
                <a:spcPts val="0"/>
              </a:spcAft>
              <a:buClrTx/>
              <a:buSzTx/>
              <a:tabLst/>
              <a:defRPr/>
            </a:pPr>
            <a:r>
              <a:rPr lang="en-US" dirty="0"/>
              <a:t>Masks sensitive data</a:t>
            </a:r>
            <a:br>
              <a:rPr lang="en-US" dirty="0"/>
            </a:br>
            <a:r>
              <a:rPr lang="en-US" b="1" dirty="0"/>
              <a:t>by permanently</a:t>
            </a:r>
            <a:r>
              <a:rPr lang="en-US" dirty="0"/>
              <a:t> replacing it</a:t>
            </a:r>
            <a:br>
              <a:rPr lang="en-US" dirty="0"/>
            </a:br>
            <a:r>
              <a:rPr lang="en-US" dirty="0"/>
              <a:t>with fictitious but </a:t>
            </a:r>
            <a:r>
              <a:rPr lang="en-US" b="1" dirty="0"/>
              <a:t>realistic data</a:t>
            </a:r>
          </a:p>
        </p:txBody>
      </p:sp>
      <p:sp>
        <p:nvSpPr>
          <p:cNvPr id="3" name="Footer Placeholder 2">
            <a:extLst>
              <a:ext uri="{FF2B5EF4-FFF2-40B4-BE49-F238E27FC236}">
                <a16:creationId xmlns:a16="http://schemas.microsoft.com/office/drawing/2014/main" id="{CCBD6513-1D34-3A4C-8FE2-3B333BDCDE29}"/>
              </a:ext>
            </a:extLst>
          </p:cNvPr>
          <p:cNvSpPr>
            <a:spLocks noGrp="1"/>
          </p:cNvSpPr>
          <p:nvPr>
            <p:ph type="ftr" sz="quarter" idx="17"/>
          </p:nvPr>
        </p:nvSpPr>
        <p:spPr/>
        <p:txBody>
          <a:bodyPr/>
          <a:lstStyle/>
          <a:p>
            <a:r>
              <a:rPr lang="en-US"/>
              <a:t>Copyright © 2023, Oracle and/or its affiliates </a:t>
            </a:r>
            <a:endParaRPr lang="en-US" dirty="0"/>
          </a:p>
        </p:txBody>
      </p:sp>
      <p:pic>
        <p:nvPicPr>
          <p:cNvPr id="6" name="Picture 5" descr="A picture containing diagram&#10;&#10;Description automatically generated">
            <a:extLst>
              <a:ext uri="{FF2B5EF4-FFF2-40B4-BE49-F238E27FC236}">
                <a16:creationId xmlns:a16="http://schemas.microsoft.com/office/drawing/2014/main" id="{7ED191D1-737F-46FB-ED79-54156E030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037" y="3429000"/>
            <a:ext cx="2785516" cy="1611654"/>
          </a:xfrm>
          <a:prstGeom prst="rect">
            <a:avLst/>
          </a:prstGeom>
        </p:spPr>
      </p:pic>
      <p:pic>
        <p:nvPicPr>
          <p:cNvPr id="7" name="Picture 6">
            <a:extLst>
              <a:ext uri="{FF2B5EF4-FFF2-40B4-BE49-F238E27FC236}">
                <a16:creationId xmlns:a16="http://schemas.microsoft.com/office/drawing/2014/main" id="{24116090-AA90-A589-BA70-E0452CDD0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8807" y="2776859"/>
            <a:ext cx="2898880" cy="2898880"/>
          </a:xfrm>
          <a:prstGeom prst="rect">
            <a:avLst/>
          </a:prstGeom>
        </p:spPr>
      </p:pic>
    </p:spTree>
    <p:extLst>
      <p:ext uri="{BB962C8B-B14F-4D97-AF65-F5344CB8AC3E}">
        <p14:creationId xmlns:p14="http://schemas.microsoft.com/office/powerpoint/2010/main" val="384367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FC529-34D2-ED41-A090-33CBFC213974}"/>
              </a:ext>
            </a:extLst>
          </p:cNvPr>
          <p:cNvSpPr>
            <a:spLocks noGrp="1"/>
          </p:cNvSpPr>
          <p:nvPr>
            <p:ph type="title"/>
          </p:nvPr>
        </p:nvSpPr>
        <p:spPr/>
        <p:txBody>
          <a:bodyPr/>
          <a:lstStyle/>
          <a:p>
            <a:r>
              <a:rPr lang="en-US" dirty="0"/>
              <a:t>Data Masking Concepts</a:t>
            </a:r>
            <a:endParaRPr lang="en-US" sz="2000" dirty="0"/>
          </a:p>
        </p:txBody>
      </p:sp>
      <p:sp>
        <p:nvSpPr>
          <p:cNvPr id="4" name="Text Placeholder 3">
            <a:extLst>
              <a:ext uri="{FF2B5EF4-FFF2-40B4-BE49-F238E27FC236}">
                <a16:creationId xmlns:a16="http://schemas.microsoft.com/office/drawing/2014/main" id="{B5D0ABBD-96C3-44A3-A25D-54B265935F0C}"/>
              </a:ext>
            </a:extLst>
          </p:cNvPr>
          <p:cNvSpPr>
            <a:spLocks noGrp="1"/>
          </p:cNvSpPr>
          <p:nvPr>
            <p:ph type="body" sz="quarter" idx="11"/>
          </p:nvPr>
        </p:nvSpPr>
        <p:spPr/>
        <p:txBody>
          <a:bodyPr/>
          <a:lstStyle/>
          <a:p>
            <a:r>
              <a:rPr lang="en-US" sz="1800" dirty="0">
                <a:latin typeface="+mn-lt"/>
                <a:cs typeface="Oracle Sans Tab Light" panose="020B0403020204020204"/>
              </a:rPr>
              <a:t>Dynamic or Static Data Masking</a:t>
            </a:r>
            <a:endParaRPr lang="fr-FR" sz="1800" dirty="0">
              <a:latin typeface="+mn-lt"/>
              <a:cs typeface="Oracle Sans Tab Light" panose="020B0403020204020204"/>
            </a:endParaRPr>
          </a:p>
        </p:txBody>
      </p:sp>
      <p:sp>
        <p:nvSpPr>
          <p:cNvPr id="3" name="Footer Placeholder 2">
            <a:extLst>
              <a:ext uri="{FF2B5EF4-FFF2-40B4-BE49-F238E27FC236}">
                <a16:creationId xmlns:a16="http://schemas.microsoft.com/office/drawing/2014/main" id="{CCBD6513-1D34-3A4C-8FE2-3B333BDCDE29}"/>
              </a:ext>
            </a:extLst>
          </p:cNvPr>
          <p:cNvSpPr>
            <a:spLocks noGrp="1"/>
          </p:cNvSpPr>
          <p:nvPr>
            <p:ph type="ftr" sz="quarter" idx="13"/>
          </p:nvPr>
        </p:nvSpPr>
        <p:spPr/>
        <p:txBody>
          <a:bodyPr/>
          <a:lstStyle/>
          <a:p>
            <a:r>
              <a:rPr lang="en-US"/>
              <a:t>Copyright © 2023, Oracle and/or its affiliates </a:t>
            </a:r>
            <a:endParaRPr lang="en-US" dirty="0"/>
          </a:p>
        </p:txBody>
      </p:sp>
      <p:graphicFrame>
        <p:nvGraphicFramePr>
          <p:cNvPr id="6" name="Table 5">
            <a:extLst>
              <a:ext uri="{FF2B5EF4-FFF2-40B4-BE49-F238E27FC236}">
                <a16:creationId xmlns:a16="http://schemas.microsoft.com/office/drawing/2014/main" id="{C20BD133-17F8-F54D-AF89-B6E3781B72BB}"/>
              </a:ext>
            </a:extLst>
          </p:cNvPr>
          <p:cNvGraphicFramePr>
            <a:graphicFrameLocks noGrp="1"/>
          </p:cNvGraphicFramePr>
          <p:nvPr>
            <p:extLst>
              <p:ext uri="{D42A27DB-BD31-4B8C-83A1-F6EECF244321}">
                <p14:modId xmlns:p14="http://schemas.microsoft.com/office/powerpoint/2010/main" val="2067502668"/>
              </p:ext>
            </p:extLst>
          </p:nvPr>
        </p:nvGraphicFramePr>
        <p:xfrm>
          <a:off x="862687" y="2780942"/>
          <a:ext cx="10653232" cy="2956560"/>
        </p:xfrm>
        <a:graphic>
          <a:graphicData uri="http://schemas.openxmlformats.org/drawingml/2006/table">
            <a:tbl>
              <a:tblPr firstRow="1" bandRow="1">
                <a:tableStyleId>{FABFCF23-3B69-468F-B69F-88F6DE6A72F2}</a:tableStyleId>
              </a:tblPr>
              <a:tblGrid>
                <a:gridCol w="2304361">
                  <a:extLst>
                    <a:ext uri="{9D8B030D-6E8A-4147-A177-3AD203B41FA5}">
                      <a16:colId xmlns:a16="http://schemas.microsoft.com/office/drawing/2014/main" val="619599126"/>
                    </a:ext>
                  </a:extLst>
                </a:gridCol>
                <a:gridCol w="4253948">
                  <a:extLst>
                    <a:ext uri="{9D8B030D-6E8A-4147-A177-3AD203B41FA5}">
                      <a16:colId xmlns:a16="http://schemas.microsoft.com/office/drawing/2014/main" val="1684063121"/>
                    </a:ext>
                  </a:extLst>
                </a:gridCol>
                <a:gridCol w="4094923">
                  <a:extLst>
                    <a:ext uri="{9D8B030D-6E8A-4147-A177-3AD203B41FA5}">
                      <a16:colId xmlns:a16="http://schemas.microsoft.com/office/drawing/2014/main" val="3629974261"/>
                    </a:ext>
                  </a:extLst>
                </a:gridCol>
              </a:tblGrid>
              <a:tr h="0">
                <a:tc>
                  <a:txBody>
                    <a:bodyPr/>
                    <a:lstStyle/>
                    <a:p>
                      <a:endParaRPr lang="en-US" sz="1300" dirty="0"/>
                    </a:p>
                  </a:txBody>
                  <a:tcPr/>
                </a:tc>
                <a:tc>
                  <a:txBody>
                    <a:bodyPr/>
                    <a:lstStyle/>
                    <a:p>
                      <a:pPr algn="ctr"/>
                      <a:r>
                        <a:rPr lang="en-US" sz="1600" b="1" dirty="0"/>
                        <a:t>Dynamic Data Masking</a:t>
                      </a:r>
                      <a:endParaRPr lang="en-US" sz="1600" b="1" dirty="0">
                        <a:latin typeface="Oracle Sans" panose="020B0503020204020204" pitchFamily="34" charset="0"/>
                        <a:cs typeface="Oracle Sans" panose="020B0503020204020204" pitchFamily="34" charset="0"/>
                      </a:endParaRPr>
                    </a:p>
                  </a:txBody>
                  <a:tcPr/>
                </a:tc>
                <a:tc>
                  <a:txBody>
                    <a:bodyPr/>
                    <a:lstStyle/>
                    <a:p>
                      <a:pPr algn="ctr"/>
                      <a:r>
                        <a:rPr lang="en-US" sz="1600" b="1" dirty="0"/>
                        <a:t>Static Data Masking</a:t>
                      </a:r>
                      <a:endParaRPr lang="en-US" sz="1600" b="1" dirty="0">
                        <a:latin typeface="Oracle Sans" panose="020B0503020204020204" pitchFamily="34" charset="0"/>
                        <a:cs typeface="Oracle Sans" panose="020B0503020204020204" pitchFamily="34" charset="0"/>
                      </a:endParaRPr>
                    </a:p>
                  </a:txBody>
                  <a:tcPr/>
                </a:tc>
                <a:extLst>
                  <a:ext uri="{0D108BD9-81ED-4DB2-BD59-A6C34878D82A}">
                    <a16:rowId xmlns:a16="http://schemas.microsoft.com/office/drawing/2014/main" val="1995800973"/>
                  </a:ext>
                </a:extLst>
              </a:tr>
              <a:tr h="1656080">
                <a:tc>
                  <a:txBody>
                    <a:bodyPr/>
                    <a:lstStyle/>
                    <a:p>
                      <a:r>
                        <a:rPr lang="en-US" sz="1600" b="1" dirty="0"/>
                        <a:t>Benefits</a:t>
                      </a:r>
                    </a:p>
                  </a:txBody>
                  <a:tcPr/>
                </a:tc>
                <a:tc>
                  <a:txBody>
                    <a:bodyPr/>
                    <a:lstStyle/>
                    <a:p>
                      <a:pPr marL="285750" indent="-285750">
                        <a:buFont typeface="Arial" panose="020B0604020202020204" pitchFamily="34" charset="0"/>
                        <a:buChar char="•"/>
                      </a:pPr>
                      <a:r>
                        <a:rPr lang="en-US" sz="1600" dirty="0"/>
                        <a:t>Helps enforce need-to-know principle and minimize unnecessary exposure of sensitive data to application users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Application end users see the masking data only (but users with direct access to data can still see the original sensitive data)</a:t>
                      </a:r>
                    </a:p>
                  </a:txBody>
                  <a:tcPr/>
                </a:tc>
                <a:tc>
                  <a:txBody>
                    <a:bodyPr/>
                    <a:lstStyle/>
                    <a:p>
                      <a:pPr marL="285750" indent="-285750">
                        <a:buFont typeface="Arial" panose="020B0604020202020204" pitchFamily="34" charset="0"/>
                        <a:buChar char="•"/>
                      </a:pPr>
                      <a:r>
                        <a:rPr lang="en-US" sz="1600" dirty="0"/>
                        <a:t>Enables sharing of data for non-production use such as development and analytics without putting sensitive data at risk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No one, including DBAs, can see the sensitive data in masked copies as it has been replaced permanently</a:t>
                      </a:r>
                      <a:endParaRPr lang="en-US" sz="1600" dirty="0">
                        <a:latin typeface="Oracle Sans" panose="020B0503020204020204" pitchFamily="34" charset="0"/>
                        <a:cs typeface="Oracle Sans" panose="020B0503020204020204" pitchFamily="34" charset="0"/>
                      </a:endParaRPr>
                    </a:p>
                  </a:txBody>
                  <a:tcPr/>
                </a:tc>
                <a:extLst>
                  <a:ext uri="{0D108BD9-81ED-4DB2-BD59-A6C34878D82A}">
                    <a16:rowId xmlns:a16="http://schemas.microsoft.com/office/drawing/2014/main" val="467635626"/>
                  </a:ext>
                </a:extLst>
              </a:tr>
              <a:tr h="538480">
                <a:tc>
                  <a:txBody>
                    <a:bodyPr/>
                    <a:lstStyle/>
                    <a:p>
                      <a:r>
                        <a:rPr lang="en-US" sz="1600" b="1" dirty="0"/>
                        <a:t>Oracle technologies</a:t>
                      </a:r>
                      <a:endParaRPr lang="en-US" sz="1600" b="1" dirty="0">
                        <a:latin typeface="Oracle Sans" panose="020B0503020204020204" pitchFamily="34" charset="0"/>
                        <a:cs typeface="Oracle Sans" panose="020B0503020204020204" pitchFamily="34"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Oracle Data Redaction</a:t>
                      </a:r>
                      <a:endParaRPr lang="en-US" sz="1600" dirty="0">
                        <a:latin typeface="Oracle Sans" panose="020B0503020204020204" pitchFamily="34" charset="0"/>
                        <a:cs typeface="Oracle Sans" panose="020B0503020204020204" pitchFamily="34" charset="0"/>
                      </a:endParaRPr>
                    </a:p>
                    <a:p>
                      <a:pPr marL="285750" indent="-285750">
                        <a:buFont typeface="Arial" panose="020B0604020202020204" pitchFamily="34" charset="0"/>
                        <a:buChar char="•"/>
                      </a:pPr>
                      <a:endParaRPr lang="en-US" sz="1600" dirty="0">
                        <a:latin typeface="Oracle Sans" panose="020B0503020204020204" pitchFamily="34" charset="0"/>
                        <a:cs typeface="Oracle Sans" panose="020B0503020204020204" pitchFamily="34" charset="0"/>
                      </a:endParaRPr>
                    </a:p>
                  </a:txBody>
                  <a:tcPr/>
                </a:tc>
                <a:tc>
                  <a:txBody>
                    <a:bodyPr/>
                    <a:lstStyle/>
                    <a:p>
                      <a:pPr marL="285750" indent="-285750">
                        <a:buFont typeface="Arial" panose="020B0604020202020204" pitchFamily="34" charset="0"/>
                        <a:buChar char="•"/>
                      </a:pPr>
                      <a:r>
                        <a:rPr lang="en-US" sz="1600" dirty="0"/>
                        <a:t>Oracle Data Masking and </a:t>
                      </a:r>
                      <a:r>
                        <a:rPr lang="en-US" sz="1600" dirty="0" err="1"/>
                        <a:t>Subsetting</a:t>
                      </a:r>
                      <a:endParaRPr lang="en-US" sz="1600" dirty="0"/>
                    </a:p>
                    <a:p>
                      <a:pPr marL="285750" indent="-285750">
                        <a:buFont typeface="Arial" panose="020B0604020202020204" pitchFamily="34" charset="0"/>
                        <a:buChar char="•"/>
                      </a:pPr>
                      <a:r>
                        <a:rPr lang="en-US" sz="1600" dirty="0"/>
                        <a:t>Oracle Data Safe</a:t>
                      </a:r>
                      <a:endParaRPr lang="en-US" sz="1600" dirty="0">
                        <a:latin typeface="Oracle Sans" panose="020B0503020204020204" pitchFamily="34" charset="0"/>
                        <a:cs typeface="Oracle Sans" panose="020B0503020204020204" pitchFamily="34" charset="0"/>
                      </a:endParaRPr>
                    </a:p>
                  </a:txBody>
                  <a:tcPr/>
                </a:tc>
                <a:extLst>
                  <a:ext uri="{0D108BD9-81ED-4DB2-BD59-A6C34878D82A}">
                    <a16:rowId xmlns:a16="http://schemas.microsoft.com/office/drawing/2014/main" val="3348110853"/>
                  </a:ext>
                </a:extLst>
              </a:tr>
            </a:tbl>
          </a:graphicData>
        </a:graphic>
      </p:graphicFrame>
      <p:pic>
        <p:nvPicPr>
          <p:cNvPr id="7" name="Picture 6" descr="A picture containing diagram&#10;&#10;Description automatically generated">
            <a:extLst>
              <a:ext uri="{FF2B5EF4-FFF2-40B4-BE49-F238E27FC236}">
                <a16:creationId xmlns:a16="http://schemas.microsoft.com/office/drawing/2014/main" id="{F2EA351B-2DAB-B5B2-E33F-6104EE76D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238" y="1683501"/>
            <a:ext cx="1507065" cy="871963"/>
          </a:xfrm>
          <a:prstGeom prst="rect">
            <a:avLst/>
          </a:prstGeom>
        </p:spPr>
      </p:pic>
      <p:pic>
        <p:nvPicPr>
          <p:cNvPr id="8" name="Picture 7">
            <a:extLst>
              <a:ext uri="{FF2B5EF4-FFF2-40B4-BE49-F238E27FC236}">
                <a16:creationId xmlns:a16="http://schemas.microsoft.com/office/drawing/2014/main" id="{C1FED39E-DC91-6125-87A3-C0D73FF85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6916" y="1287353"/>
            <a:ext cx="1614225" cy="1614225"/>
          </a:xfrm>
          <a:prstGeom prst="rect">
            <a:avLst/>
          </a:prstGeom>
        </p:spPr>
      </p:pic>
    </p:spTree>
    <p:extLst>
      <p:ext uri="{BB962C8B-B14F-4D97-AF65-F5344CB8AC3E}">
        <p14:creationId xmlns:p14="http://schemas.microsoft.com/office/powerpoint/2010/main" val="331362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DB6056-985F-4BBA-91CF-CB4ABE9E2C92}"/>
              </a:ext>
            </a:extLst>
          </p:cNvPr>
          <p:cNvSpPr>
            <a:spLocks noGrp="1"/>
          </p:cNvSpPr>
          <p:nvPr>
            <p:ph sz="quarter" idx="14"/>
          </p:nvPr>
        </p:nvSpPr>
        <p:spPr/>
        <p:txBody>
          <a:bodyPr/>
          <a:lstStyle/>
          <a:p>
            <a:r>
              <a:rPr lang="en-US" dirty="0"/>
              <a:t>DMS - CEO</a:t>
            </a:r>
          </a:p>
          <a:p>
            <a:endParaRPr lang="en-US" dirty="0"/>
          </a:p>
          <a:p>
            <a:r>
              <a:rPr lang="en-US" dirty="0"/>
              <a:t>One slide, high level, focus on benefits</a:t>
            </a:r>
          </a:p>
        </p:txBody>
      </p:sp>
      <p:sp>
        <p:nvSpPr>
          <p:cNvPr id="7" name="Content Placeholder 6">
            <a:extLst>
              <a:ext uri="{FF2B5EF4-FFF2-40B4-BE49-F238E27FC236}">
                <a16:creationId xmlns:a16="http://schemas.microsoft.com/office/drawing/2014/main" id="{D58C9766-8093-4AA0-A65A-87828631F525}"/>
              </a:ext>
            </a:extLst>
          </p:cNvPr>
          <p:cNvSpPr>
            <a:spLocks noGrp="1"/>
          </p:cNvSpPr>
          <p:nvPr>
            <p:ph sz="quarter" idx="16"/>
          </p:nvPr>
        </p:nvSpPr>
        <p:spPr/>
        <p:txBody>
          <a:bodyPr/>
          <a:lstStyle/>
          <a:p>
            <a:r>
              <a:rPr lang="en-US" dirty="0"/>
              <a:t>DMS - Short</a:t>
            </a:r>
          </a:p>
          <a:p>
            <a:endParaRPr lang="en-US" dirty="0"/>
          </a:p>
          <a:p>
            <a:r>
              <a:rPr lang="en-US" dirty="0"/>
              <a:t>Brief introduction to the benefits and use cases</a:t>
            </a:r>
          </a:p>
        </p:txBody>
      </p:sp>
      <p:sp>
        <p:nvSpPr>
          <p:cNvPr id="6" name="Content Placeholder 5">
            <a:extLst>
              <a:ext uri="{FF2B5EF4-FFF2-40B4-BE49-F238E27FC236}">
                <a16:creationId xmlns:a16="http://schemas.microsoft.com/office/drawing/2014/main" id="{9646E803-7C35-4FF0-A468-F24FD6BAACB4}"/>
              </a:ext>
            </a:extLst>
          </p:cNvPr>
          <p:cNvSpPr>
            <a:spLocks noGrp="1"/>
          </p:cNvSpPr>
          <p:nvPr>
            <p:ph sz="quarter" idx="15"/>
          </p:nvPr>
        </p:nvSpPr>
        <p:spPr/>
        <p:txBody>
          <a:bodyPr/>
          <a:lstStyle/>
          <a:p>
            <a:r>
              <a:rPr lang="en-US" dirty="0"/>
              <a:t>DMS - Full</a:t>
            </a:r>
          </a:p>
          <a:p>
            <a:endParaRPr lang="en-US" dirty="0"/>
          </a:p>
          <a:p>
            <a:r>
              <a:rPr lang="en-US" dirty="0"/>
              <a:t>Describes the features and functionalities of Data Masking and Subsetting</a:t>
            </a:r>
          </a:p>
        </p:txBody>
      </p:sp>
      <p:sp>
        <p:nvSpPr>
          <p:cNvPr id="4" name="Title 3">
            <a:extLst>
              <a:ext uri="{FF2B5EF4-FFF2-40B4-BE49-F238E27FC236}">
                <a16:creationId xmlns:a16="http://schemas.microsoft.com/office/drawing/2014/main" id="{8AD0EE79-0D5D-4747-BE83-54BA8D2F5031}"/>
              </a:ext>
            </a:extLst>
          </p:cNvPr>
          <p:cNvSpPr>
            <a:spLocks noGrp="1"/>
          </p:cNvSpPr>
          <p:nvPr>
            <p:ph type="title"/>
          </p:nvPr>
        </p:nvSpPr>
        <p:spPr/>
        <p:txBody>
          <a:bodyPr/>
          <a:lstStyle/>
          <a:p>
            <a:r>
              <a:rPr lang="en-US" dirty="0"/>
              <a:t>Three ways to tell the story</a:t>
            </a:r>
          </a:p>
        </p:txBody>
      </p:sp>
      <p:sp>
        <p:nvSpPr>
          <p:cNvPr id="2" name="Footer Placeholder 1">
            <a:extLst>
              <a:ext uri="{FF2B5EF4-FFF2-40B4-BE49-F238E27FC236}">
                <a16:creationId xmlns:a16="http://schemas.microsoft.com/office/drawing/2014/main" id="{9C0922AE-C733-4DD6-9B79-B56BA4026D01}"/>
              </a:ext>
            </a:extLst>
          </p:cNvPr>
          <p:cNvSpPr>
            <a:spLocks noGrp="1"/>
          </p:cNvSpPr>
          <p:nvPr>
            <p:ph type="ftr" sz="quarter" idx="18"/>
          </p:nvPr>
        </p:nvSpPr>
        <p:spPr/>
        <p:txBody>
          <a:bodyPr/>
          <a:lstStyle/>
          <a:p>
            <a:r>
              <a:rPr lang="en-US"/>
              <a:t>Copyright © 2023, Oracle and/or its affiliates </a:t>
            </a:r>
            <a:endParaRPr lang="en-US" dirty="0"/>
          </a:p>
        </p:txBody>
      </p:sp>
      <p:sp>
        <p:nvSpPr>
          <p:cNvPr id="8" name="Rectangle 7">
            <a:extLst>
              <a:ext uri="{FF2B5EF4-FFF2-40B4-BE49-F238E27FC236}">
                <a16:creationId xmlns:a16="http://schemas.microsoft.com/office/drawing/2014/main" id="{F1F9390A-1B2E-454F-B912-52D2D600495F}"/>
              </a:ext>
            </a:extLst>
          </p:cNvPr>
          <p:cNvSpPr/>
          <p:nvPr/>
        </p:nvSpPr>
        <p:spPr>
          <a:xfrm>
            <a:off x="1127759" y="4252511"/>
            <a:ext cx="10295366" cy="11347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Choose one of the three methods to tell the Oracle Data Masking and </a:t>
            </a:r>
            <a:r>
              <a:rPr lang="en-US" dirty="0" err="1"/>
              <a:t>Subsetting</a:t>
            </a:r>
            <a:r>
              <a:rPr lang="en-US" dirty="0"/>
              <a:t> story</a:t>
            </a:r>
          </a:p>
        </p:txBody>
      </p:sp>
    </p:spTree>
    <p:extLst>
      <p:ext uri="{BB962C8B-B14F-4D97-AF65-F5344CB8AC3E}">
        <p14:creationId xmlns:p14="http://schemas.microsoft.com/office/powerpoint/2010/main" val="2999309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FC529-34D2-ED41-A090-33CBFC213974}"/>
              </a:ext>
            </a:extLst>
          </p:cNvPr>
          <p:cNvSpPr>
            <a:spLocks noGrp="1"/>
          </p:cNvSpPr>
          <p:nvPr>
            <p:ph type="title"/>
          </p:nvPr>
        </p:nvSpPr>
        <p:spPr/>
        <p:txBody>
          <a:bodyPr/>
          <a:lstStyle/>
          <a:p>
            <a:r>
              <a:rPr lang="en-US" dirty="0"/>
              <a:t>Static Data Masking solutions</a:t>
            </a:r>
            <a:endParaRPr lang="en-US" sz="2000" dirty="0"/>
          </a:p>
        </p:txBody>
      </p:sp>
      <p:sp>
        <p:nvSpPr>
          <p:cNvPr id="4" name="Text Placeholder 3">
            <a:extLst>
              <a:ext uri="{FF2B5EF4-FFF2-40B4-BE49-F238E27FC236}">
                <a16:creationId xmlns:a16="http://schemas.microsoft.com/office/drawing/2014/main" id="{382FE0B0-EE52-4F8E-9D7C-B3A31F208052}"/>
              </a:ext>
            </a:extLst>
          </p:cNvPr>
          <p:cNvSpPr>
            <a:spLocks noGrp="1"/>
          </p:cNvSpPr>
          <p:nvPr>
            <p:ph type="body" sz="quarter" idx="11"/>
          </p:nvPr>
        </p:nvSpPr>
        <p:spPr>
          <a:noFill/>
        </p:spPr>
        <p:txBody>
          <a:bodyPr vert="horz" lIns="0" tIns="0" rIns="0" bIns="0" rtlCol="0">
            <a:noAutofit/>
          </a:bodyPr>
          <a:lstStyle/>
          <a:p>
            <a:r>
              <a:rPr lang="en-US" sz="1800" dirty="0">
                <a:latin typeface="+mn-lt"/>
                <a:cs typeface="Oracle Sans Tab Light" panose="020B0403020204020204"/>
              </a:rPr>
              <a:t>Why do I need data masking when I already encrypt my data?</a:t>
            </a:r>
            <a:endParaRPr lang="fr-FR" sz="1800" dirty="0">
              <a:latin typeface="+mn-lt"/>
              <a:cs typeface="Oracle Sans Tab Light" panose="020B0403020204020204"/>
            </a:endParaRPr>
          </a:p>
        </p:txBody>
      </p:sp>
      <p:sp>
        <p:nvSpPr>
          <p:cNvPr id="3" name="Footer Placeholder 2">
            <a:extLst>
              <a:ext uri="{FF2B5EF4-FFF2-40B4-BE49-F238E27FC236}">
                <a16:creationId xmlns:a16="http://schemas.microsoft.com/office/drawing/2014/main" id="{CCBD6513-1D34-3A4C-8FE2-3B333BDCDE29}"/>
              </a:ext>
            </a:extLst>
          </p:cNvPr>
          <p:cNvSpPr>
            <a:spLocks noGrp="1"/>
          </p:cNvSpPr>
          <p:nvPr>
            <p:ph type="ftr" sz="quarter" idx="13"/>
          </p:nvPr>
        </p:nvSpPr>
        <p:spPr/>
        <p:txBody>
          <a:bodyPr/>
          <a:lstStyle/>
          <a:p>
            <a:r>
              <a:rPr lang="en-US"/>
              <a:t>Copyright © 2023, Oracle and/or its affiliates </a:t>
            </a:r>
            <a:endParaRPr lang="en-US" dirty="0"/>
          </a:p>
        </p:txBody>
      </p:sp>
      <p:graphicFrame>
        <p:nvGraphicFramePr>
          <p:cNvPr id="6" name="Table 5">
            <a:extLst>
              <a:ext uri="{FF2B5EF4-FFF2-40B4-BE49-F238E27FC236}">
                <a16:creationId xmlns:a16="http://schemas.microsoft.com/office/drawing/2014/main" id="{C9C1A427-BE48-9A4C-B03E-341D733A6787}"/>
              </a:ext>
            </a:extLst>
          </p:cNvPr>
          <p:cNvGraphicFramePr>
            <a:graphicFrameLocks noGrp="1"/>
          </p:cNvGraphicFramePr>
          <p:nvPr>
            <p:extLst>
              <p:ext uri="{D42A27DB-BD31-4B8C-83A1-F6EECF244321}">
                <p14:modId xmlns:p14="http://schemas.microsoft.com/office/powerpoint/2010/main" val="4176169602"/>
              </p:ext>
            </p:extLst>
          </p:nvPr>
        </p:nvGraphicFramePr>
        <p:xfrm>
          <a:off x="786694" y="2659187"/>
          <a:ext cx="10653229" cy="3688080"/>
        </p:xfrm>
        <a:graphic>
          <a:graphicData uri="http://schemas.openxmlformats.org/drawingml/2006/table">
            <a:tbl>
              <a:tblPr firstRow="1" bandRow="1">
                <a:tableStyleId>{FABFCF23-3B69-468F-B69F-88F6DE6A72F2}</a:tableStyleId>
              </a:tblPr>
              <a:tblGrid>
                <a:gridCol w="2304360">
                  <a:extLst>
                    <a:ext uri="{9D8B030D-6E8A-4147-A177-3AD203B41FA5}">
                      <a16:colId xmlns:a16="http://schemas.microsoft.com/office/drawing/2014/main" val="619599126"/>
                    </a:ext>
                  </a:extLst>
                </a:gridCol>
                <a:gridCol w="4253948">
                  <a:extLst>
                    <a:ext uri="{9D8B030D-6E8A-4147-A177-3AD203B41FA5}">
                      <a16:colId xmlns:a16="http://schemas.microsoft.com/office/drawing/2014/main" val="1684063121"/>
                    </a:ext>
                  </a:extLst>
                </a:gridCol>
                <a:gridCol w="4094921">
                  <a:extLst>
                    <a:ext uri="{9D8B030D-6E8A-4147-A177-3AD203B41FA5}">
                      <a16:colId xmlns:a16="http://schemas.microsoft.com/office/drawing/2014/main" val="3629974261"/>
                    </a:ext>
                  </a:extLst>
                </a:gridCol>
              </a:tblGrid>
              <a:tr h="335280">
                <a:tc>
                  <a:txBody>
                    <a:bodyPr/>
                    <a:lstStyle/>
                    <a:p>
                      <a:endParaRPr lang="en-US" sz="1600" dirty="0"/>
                    </a:p>
                  </a:txBody>
                  <a:tcPr/>
                </a:tc>
                <a:tc>
                  <a:txBody>
                    <a:bodyPr/>
                    <a:lstStyle/>
                    <a:p>
                      <a:pPr algn="ctr"/>
                      <a:r>
                        <a:rPr lang="en-US" sz="2000" b="1" dirty="0"/>
                        <a:t>Static Data Masking</a:t>
                      </a:r>
                      <a:endParaRPr lang="en-US" sz="2000" b="1" dirty="0">
                        <a:latin typeface="Oracle Sans" panose="020B0503020204020204" pitchFamily="34" charset="0"/>
                        <a:cs typeface="Oracle Sans" panose="020B0503020204020204" pitchFamily="34" charset="0"/>
                      </a:endParaRPr>
                    </a:p>
                  </a:txBody>
                  <a:tcPr/>
                </a:tc>
                <a:tc>
                  <a:txBody>
                    <a:bodyPr/>
                    <a:lstStyle/>
                    <a:p>
                      <a:pPr algn="ctr"/>
                      <a:r>
                        <a:rPr lang="en-US" sz="2000" b="1" dirty="0"/>
                        <a:t>Encryption</a:t>
                      </a:r>
                      <a:endParaRPr lang="en-US" sz="2000" b="1" dirty="0">
                        <a:latin typeface="Oracle Sans" panose="020B0503020204020204" pitchFamily="34" charset="0"/>
                        <a:cs typeface="Oracle Sans" panose="020B0503020204020204" pitchFamily="34" charset="0"/>
                      </a:endParaRPr>
                    </a:p>
                  </a:txBody>
                  <a:tcPr/>
                </a:tc>
                <a:extLst>
                  <a:ext uri="{0D108BD9-81ED-4DB2-BD59-A6C34878D82A}">
                    <a16:rowId xmlns:a16="http://schemas.microsoft.com/office/drawing/2014/main" val="1995800973"/>
                  </a:ext>
                </a:extLst>
              </a:tr>
              <a:tr h="762000">
                <a:tc>
                  <a:txBody>
                    <a:bodyPr/>
                    <a:lstStyle/>
                    <a:p>
                      <a:r>
                        <a:rPr lang="en-US" sz="1800" b="1" dirty="0"/>
                        <a:t>Concept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Masks sensitive data by permanently replacing it with fictitious but realistic data</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Encrypts/hides the plaintext using an encryption algorithm rendering it unintelligible for unauthorized people</a:t>
                      </a:r>
                    </a:p>
                  </a:txBody>
                  <a:tcPr/>
                </a:tc>
                <a:extLst>
                  <a:ext uri="{0D108BD9-81ED-4DB2-BD59-A6C34878D82A}">
                    <a16:rowId xmlns:a16="http://schemas.microsoft.com/office/drawing/2014/main" val="2270608296"/>
                  </a:ext>
                </a:extLst>
              </a:tr>
              <a:tr h="762000">
                <a:tc>
                  <a:txBody>
                    <a:bodyPr/>
                    <a:lstStyle/>
                    <a:p>
                      <a:r>
                        <a:rPr lang="en-US" sz="1800" b="1" dirty="0"/>
                        <a:t>Accessing data</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Original data can’t be retrieved or accessed (unless using a reversible masking technique)</a:t>
                      </a:r>
                      <a:endParaRPr lang="en-US" sz="1800" dirty="0">
                        <a:latin typeface="Oracle Sans" panose="020B0503020204020204" pitchFamily="34" charset="0"/>
                        <a:cs typeface="Oracle Sans" panose="020B0503020204020204" pitchFamily="34" charset="0"/>
                      </a:endParaRPr>
                    </a:p>
                  </a:txBody>
                  <a:tcPr/>
                </a:tc>
                <a:tc>
                  <a:txBody>
                    <a:bodyPr/>
                    <a:lstStyle/>
                    <a:p>
                      <a:pPr marL="285750" indent="-285750">
                        <a:buFont typeface="Arial" panose="020B0604020202020204" pitchFamily="34" charset="0"/>
                        <a:buChar char="•"/>
                      </a:pPr>
                      <a:r>
                        <a:rPr lang="en-US" sz="1800" dirty="0"/>
                        <a:t>Original data can be retrieved with appropriate access or encryption key</a:t>
                      </a:r>
                    </a:p>
                  </a:txBody>
                  <a:tcPr/>
                </a:tc>
                <a:extLst>
                  <a:ext uri="{0D108BD9-81ED-4DB2-BD59-A6C34878D82A}">
                    <a16:rowId xmlns:a16="http://schemas.microsoft.com/office/drawing/2014/main" val="467635626"/>
                  </a:ext>
                </a:extLst>
              </a:tr>
              <a:tr h="985520">
                <a:tc>
                  <a:txBody>
                    <a:bodyPr/>
                    <a:lstStyle/>
                    <a:p>
                      <a:r>
                        <a:rPr lang="en-US" sz="1800" b="1" dirty="0"/>
                        <a:t>Benefits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Non-production users can access the data for development and analytics, but can’t see the sensitive data</a:t>
                      </a:r>
                      <a:endParaRPr lang="en-US" sz="1800" dirty="0">
                        <a:latin typeface="Oracle Sans" panose="020B0503020204020204" pitchFamily="34" charset="0"/>
                        <a:cs typeface="Oracle Sans" panose="020B0503020204020204" pitchFamily="34" charset="0"/>
                      </a:endParaRPr>
                    </a:p>
                  </a:txBody>
                  <a:tcPr/>
                </a:tc>
                <a:tc>
                  <a:txBody>
                    <a:bodyPr/>
                    <a:lstStyle/>
                    <a:p>
                      <a:pPr marL="285750" indent="-285750">
                        <a:buFont typeface="Arial" panose="020B0604020202020204" pitchFamily="34" charset="0"/>
                        <a:buChar char="•"/>
                      </a:pPr>
                      <a:r>
                        <a:rPr lang="en-US" sz="1800" dirty="0"/>
                        <a:t>Unauthorized people can’t access the data (but authorized users can see the sensitive data even in non-production environments)</a:t>
                      </a:r>
                    </a:p>
                  </a:txBody>
                  <a:tcPr/>
                </a:tc>
                <a:extLst>
                  <a:ext uri="{0D108BD9-81ED-4DB2-BD59-A6C34878D82A}">
                    <a16:rowId xmlns:a16="http://schemas.microsoft.com/office/drawing/2014/main" val="2539775522"/>
                  </a:ext>
                </a:extLst>
              </a:tr>
            </a:tbl>
          </a:graphicData>
        </a:graphic>
      </p:graphicFrame>
      <p:pic>
        <p:nvPicPr>
          <p:cNvPr id="7" name="Picture 6" descr="A screenshot of a computer&#10;&#10;Description automatically generated with medium confidence">
            <a:extLst>
              <a:ext uri="{FF2B5EF4-FFF2-40B4-BE49-F238E27FC236}">
                <a16:creationId xmlns:a16="http://schemas.microsoft.com/office/drawing/2014/main" id="{B7889F34-52D9-59CE-4631-AA6FA4674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8565" y="1428447"/>
            <a:ext cx="1056773" cy="1041170"/>
          </a:xfrm>
          <a:prstGeom prst="rect">
            <a:avLst/>
          </a:prstGeom>
        </p:spPr>
      </p:pic>
      <p:pic>
        <p:nvPicPr>
          <p:cNvPr id="8" name="Picture 7">
            <a:extLst>
              <a:ext uri="{FF2B5EF4-FFF2-40B4-BE49-F238E27FC236}">
                <a16:creationId xmlns:a16="http://schemas.microsoft.com/office/drawing/2014/main" id="{4166F3F6-A119-557F-A86B-FB4803770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5204" y="1199869"/>
            <a:ext cx="1614225" cy="1614225"/>
          </a:xfrm>
          <a:prstGeom prst="rect">
            <a:avLst/>
          </a:prstGeom>
        </p:spPr>
      </p:pic>
    </p:spTree>
    <p:extLst>
      <p:ext uri="{BB962C8B-B14F-4D97-AF65-F5344CB8AC3E}">
        <p14:creationId xmlns:p14="http://schemas.microsoft.com/office/powerpoint/2010/main" val="66551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186AE22-A4C3-43A5-8277-5C004B81BF12}"/>
              </a:ext>
            </a:extLst>
          </p:cNvPr>
          <p:cNvSpPr>
            <a:spLocks noGrp="1"/>
          </p:cNvSpPr>
          <p:nvPr>
            <p:ph type="body" sz="quarter" idx="33"/>
          </p:nvPr>
        </p:nvSpPr>
        <p:spPr/>
        <p:txBody>
          <a:bodyPr/>
          <a:lstStyle/>
          <a:p>
            <a:r>
              <a:rPr lang="en-US" dirty="0"/>
              <a:t>What is it exactly?</a:t>
            </a:r>
          </a:p>
        </p:txBody>
      </p:sp>
      <p:sp>
        <p:nvSpPr>
          <p:cNvPr id="4" name="Footer Placeholder 3">
            <a:extLst>
              <a:ext uri="{FF2B5EF4-FFF2-40B4-BE49-F238E27FC236}">
                <a16:creationId xmlns:a16="http://schemas.microsoft.com/office/drawing/2014/main" id="{9300CA2D-4A85-E5C9-9CCB-37FA9F52724B}"/>
              </a:ext>
            </a:extLst>
          </p:cNvPr>
          <p:cNvSpPr>
            <a:spLocks noGrp="1"/>
          </p:cNvSpPr>
          <p:nvPr>
            <p:ph type="ftr" sz="quarter" idx="11"/>
          </p:nvPr>
        </p:nvSpPr>
        <p:spPr/>
        <p:txBody>
          <a:bodyPr/>
          <a:lstStyle/>
          <a:p>
            <a:r>
              <a:rPr lang="en-US"/>
              <a:t>Copyright © 2023, Oracle and/or its affiliates </a:t>
            </a:r>
            <a:endParaRPr lang="en-US" dirty="0"/>
          </a:p>
        </p:txBody>
      </p:sp>
      <p:sp>
        <p:nvSpPr>
          <p:cNvPr id="8" name="Title 7">
            <a:extLst>
              <a:ext uri="{FF2B5EF4-FFF2-40B4-BE49-F238E27FC236}">
                <a16:creationId xmlns:a16="http://schemas.microsoft.com/office/drawing/2014/main" id="{6926F978-43A7-4592-B461-C74EF43612DF}"/>
              </a:ext>
            </a:extLst>
          </p:cNvPr>
          <p:cNvSpPr>
            <a:spLocks noGrp="1"/>
          </p:cNvSpPr>
          <p:nvPr>
            <p:ph type="title"/>
          </p:nvPr>
        </p:nvSpPr>
        <p:spPr/>
        <p:txBody>
          <a:bodyPr/>
          <a:lstStyle/>
          <a:p>
            <a:r>
              <a:rPr lang="en-US" dirty="0"/>
              <a:t>Oracle Data Masking</a:t>
            </a:r>
          </a:p>
        </p:txBody>
      </p:sp>
    </p:spTree>
    <p:extLst>
      <p:ext uri="{BB962C8B-B14F-4D97-AF65-F5344CB8AC3E}">
        <p14:creationId xmlns:p14="http://schemas.microsoft.com/office/powerpoint/2010/main" val="176562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B47C38F-65C2-2F42-53C9-5F8263BC75C7}"/>
              </a:ext>
            </a:extLst>
          </p:cNvPr>
          <p:cNvSpPr>
            <a:spLocks noGrp="1"/>
          </p:cNvSpPr>
          <p:nvPr>
            <p:ph type="ftr" sz="quarter" idx="16"/>
          </p:nvPr>
        </p:nvSpPr>
        <p:spPr/>
        <p:txBody>
          <a:bodyPr/>
          <a:lstStyle/>
          <a:p>
            <a:r>
              <a:rPr lang="en-US"/>
              <a:t>Copyright © 2023, Oracle and/or its affiliates </a:t>
            </a:r>
            <a:endParaRPr lang="en-US" dirty="0"/>
          </a:p>
        </p:txBody>
      </p:sp>
      <p:pic>
        <p:nvPicPr>
          <p:cNvPr id="4" name="Picture 3" descr="Graphical user interface&#10;&#10;Description automatically generated with low confidence">
            <a:extLst>
              <a:ext uri="{FF2B5EF4-FFF2-40B4-BE49-F238E27FC236}">
                <a16:creationId xmlns:a16="http://schemas.microsoft.com/office/drawing/2014/main" id="{F4010BD5-FB6E-46C4-A344-AE3D00FFF22E}"/>
              </a:ext>
            </a:extLst>
          </p:cNvPr>
          <p:cNvPicPr>
            <a:picLocks noChangeAspect="1"/>
          </p:cNvPicPr>
          <p:nvPr/>
        </p:nvPicPr>
        <p:blipFill>
          <a:blip r:embed="rId3"/>
          <a:stretch>
            <a:fillRect/>
          </a:stretch>
        </p:blipFill>
        <p:spPr>
          <a:xfrm>
            <a:off x="762000" y="1564076"/>
            <a:ext cx="10413715" cy="4640440"/>
          </a:xfrm>
          <a:prstGeom prst="rect">
            <a:avLst/>
          </a:prstGeom>
        </p:spPr>
      </p:pic>
      <p:sp>
        <p:nvSpPr>
          <p:cNvPr id="14" name="Title 12">
            <a:extLst>
              <a:ext uri="{FF2B5EF4-FFF2-40B4-BE49-F238E27FC236}">
                <a16:creationId xmlns:a16="http://schemas.microsoft.com/office/drawing/2014/main" id="{5C707B9F-1A36-8CB7-170E-833680D68A2D}"/>
              </a:ext>
            </a:extLst>
          </p:cNvPr>
          <p:cNvSpPr>
            <a:spLocks noGrp="1"/>
          </p:cNvSpPr>
          <p:nvPr>
            <p:ph type="title"/>
          </p:nvPr>
        </p:nvSpPr>
        <p:spPr>
          <a:xfrm>
            <a:off x="768875" y="182403"/>
            <a:ext cx="10671048" cy="822960"/>
          </a:xfrm>
        </p:spPr>
        <p:txBody>
          <a:bodyPr/>
          <a:lstStyle/>
          <a:p>
            <a:r>
              <a:rPr lang="en-US" dirty="0"/>
              <a:t>Refreshing data in </a:t>
            </a:r>
            <a:r>
              <a:rPr lang="en-US" dirty="0">
                <a:solidFill>
                  <a:srgbClr val="C00000"/>
                </a:solidFill>
              </a:rPr>
              <a:t>non-Prod</a:t>
            </a:r>
            <a:r>
              <a:rPr lang="en-US" dirty="0"/>
              <a:t> database</a:t>
            </a:r>
            <a:endParaRPr lang="fr-FR" dirty="0"/>
          </a:p>
        </p:txBody>
      </p:sp>
      <p:sp>
        <p:nvSpPr>
          <p:cNvPr id="15" name="Text Placeholder 9">
            <a:extLst>
              <a:ext uri="{FF2B5EF4-FFF2-40B4-BE49-F238E27FC236}">
                <a16:creationId xmlns:a16="http://schemas.microsoft.com/office/drawing/2014/main" id="{12FD2482-49A5-7C89-D6BE-BDEEBF875347}"/>
              </a:ext>
            </a:extLst>
          </p:cNvPr>
          <p:cNvSpPr>
            <a:spLocks noGrp="1"/>
          </p:cNvSpPr>
          <p:nvPr>
            <p:ph type="body" sz="quarter" idx="11"/>
          </p:nvPr>
        </p:nvSpPr>
        <p:spPr>
          <a:xfrm>
            <a:off x="766763" y="1014709"/>
            <a:ext cx="10671048" cy="330540"/>
          </a:xfrm>
        </p:spPr>
        <p:txBody>
          <a:bodyPr/>
          <a:lstStyle/>
          <a:p>
            <a:r>
              <a:rPr lang="en-US" sz="1800" dirty="0">
                <a:latin typeface="+mn-lt"/>
                <a:cs typeface="Oracle Sans Tab Light" panose="020B0403020204020204"/>
              </a:rPr>
              <a:t>Sensitive data is duplicated</a:t>
            </a:r>
          </a:p>
        </p:txBody>
      </p:sp>
    </p:spTree>
    <p:extLst>
      <p:ext uri="{BB962C8B-B14F-4D97-AF65-F5344CB8AC3E}">
        <p14:creationId xmlns:p14="http://schemas.microsoft.com/office/powerpoint/2010/main" val="2981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B47C38F-65C2-2F42-53C9-5F8263BC75C7}"/>
              </a:ext>
            </a:extLst>
          </p:cNvPr>
          <p:cNvSpPr>
            <a:spLocks noGrp="1"/>
          </p:cNvSpPr>
          <p:nvPr>
            <p:ph type="ftr" sz="quarter" idx="16"/>
          </p:nvPr>
        </p:nvSpPr>
        <p:spPr/>
        <p:txBody>
          <a:bodyPr/>
          <a:lstStyle/>
          <a:p>
            <a:r>
              <a:rPr lang="en-US"/>
              <a:t>Copyright © 2023, Oracle and/or its affiliates </a:t>
            </a:r>
            <a:endParaRPr lang="en-US" dirty="0"/>
          </a:p>
        </p:txBody>
      </p:sp>
      <p:sp>
        <p:nvSpPr>
          <p:cNvPr id="14" name="Title 12">
            <a:extLst>
              <a:ext uri="{FF2B5EF4-FFF2-40B4-BE49-F238E27FC236}">
                <a16:creationId xmlns:a16="http://schemas.microsoft.com/office/drawing/2014/main" id="{5C707B9F-1A36-8CB7-170E-833680D68A2D}"/>
              </a:ext>
            </a:extLst>
          </p:cNvPr>
          <p:cNvSpPr>
            <a:spLocks noGrp="1"/>
          </p:cNvSpPr>
          <p:nvPr>
            <p:ph type="title"/>
          </p:nvPr>
        </p:nvSpPr>
        <p:spPr>
          <a:xfrm>
            <a:off x="768875" y="182403"/>
            <a:ext cx="10671048" cy="822960"/>
          </a:xfrm>
        </p:spPr>
        <p:txBody>
          <a:bodyPr/>
          <a:lstStyle/>
          <a:p>
            <a:r>
              <a:rPr lang="en-US" dirty="0"/>
              <a:t>Data Masking and </a:t>
            </a:r>
            <a:r>
              <a:rPr lang="en-US" dirty="0" err="1"/>
              <a:t>Subsetting</a:t>
            </a:r>
            <a:endParaRPr lang="fr-FR" dirty="0"/>
          </a:p>
        </p:txBody>
      </p:sp>
      <p:sp>
        <p:nvSpPr>
          <p:cNvPr id="15" name="Text Placeholder 9">
            <a:extLst>
              <a:ext uri="{FF2B5EF4-FFF2-40B4-BE49-F238E27FC236}">
                <a16:creationId xmlns:a16="http://schemas.microsoft.com/office/drawing/2014/main" id="{12FD2482-49A5-7C89-D6BE-BDEEBF875347}"/>
              </a:ext>
            </a:extLst>
          </p:cNvPr>
          <p:cNvSpPr>
            <a:spLocks noGrp="1"/>
          </p:cNvSpPr>
          <p:nvPr>
            <p:ph type="body" sz="quarter" idx="11"/>
          </p:nvPr>
        </p:nvSpPr>
        <p:spPr>
          <a:xfrm>
            <a:off x="766763" y="1014709"/>
            <a:ext cx="10671048" cy="330540"/>
          </a:xfrm>
        </p:spPr>
        <p:txBody>
          <a:bodyPr/>
          <a:lstStyle/>
          <a:p>
            <a:r>
              <a:rPr lang="en-US" sz="1800" dirty="0">
                <a:latin typeface="+mn-lt"/>
                <a:cs typeface="Oracle Sans Tab Light" panose="020B0403020204020204"/>
              </a:rPr>
              <a:t>Protect and reduce the sensitive data</a:t>
            </a:r>
          </a:p>
        </p:txBody>
      </p:sp>
      <p:pic>
        <p:nvPicPr>
          <p:cNvPr id="4" name="Picture 3">
            <a:extLst>
              <a:ext uri="{FF2B5EF4-FFF2-40B4-BE49-F238E27FC236}">
                <a16:creationId xmlns:a16="http://schemas.microsoft.com/office/drawing/2014/main" id="{CC1B8451-021D-A1C9-9819-72455273A648}"/>
              </a:ext>
            </a:extLst>
          </p:cNvPr>
          <p:cNvPicPr>
            <a:picLocks noChangeAspect="1"/>
          </p:cNvPicPr>
          <p:nvPr/>
        </p:nvPicPr>
        <p:blipFill>
          <a:blip r:embed="rId3"/>
          <a:stretch>
            <a:fillRect/>
          </a:stretch>
        </p:blipFill>
        <p:spPr>
          <a:xfrm>
            <a:off x="758543" y="1548504"/>
            <a:ext cx="10393366" cy="4135937"/>
          </a:xfrm>
          <a:prstGeom prst="rect">
            <a:avLst/>
          </a:prstGeom>
        </p:spPr>
      </p:pic>
    </p:spTree>
    <p:extLst>
      <p:ext uri="{BB962C8B-B14F-4D97-AF65-F5344CB8AC3E}">
        <p14:creationId xmlns:p14="http://schemas.microsoft.com/office/powerpoint/2010/main" val="19567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D89CEF-DD84-374D-B6FA-5C265BBC264A}"/>
              </a:ext>
            </a:extLst>
          </p:cNvPr>
          <p:cNvSpPr>
            <a:spLocks noGrp="1"/>
          </p:cNvSpPr>
          <p:nvPr>
            <p:ph type="title"/>
          </p:nvPr>
        </p:nvSpPr>
        <p:spPr/>
        <p:txBody>
          <a:bodyPr/>
          <a:lstStyle/>
          <a:p>
            <a:r>
              <a:rPr lang="en-US" dirty="0"/>
              <a:t>Oracle Data Masking and </a:t>
            </a:r>
            <a:r>
              <a:rPr lang="en-US" dirty="0" err="1"/>
              <a:t>Subsetting</a:t>
            </a:r>
            <a:endParaRPr lang="en-US" dirty="0"/>
          </a:p>
        </p:txBody>
      </p:sp>
      <p:sp>
        <p:nvSpPr>
          <p:cNvPr id="5" name="Text Placeholder 4">
            <a:extLst>
              <a:ext uri="{FF2B5EF4-FFF2-40B4-BE49-F238E27FC236}">
                <a16:creationId xmlns:a16="http://schemas.microsoft.com/office/drawing/2014/main" id="{97D0F77F-1622-5146-BBAB-5AE23D5B1F25}"/>
              </a:ext>
            </a:extLst>
          </p:cNvPr>
          <p:cNvSpPr>
            <a:spLocks noGrp="1"/>
          </p:cNvSpPr>
          <p:nvPr>
            <p:ph type="body" sz="quarter" idx="11"/>
          </p:nvPr>
        </p:nvSpPr>
        <p:spPr>
          <a:noFill/>
        </p:spPr>
        <p:txBody>
          <a:bodyPr vert="horz" lIns="0" tIns="0" rIns="0" bIns="0" rtlCol="0">
            <a:noAutofit/>
          </a:bodyPr>
          <a:lstStyle/>
          <a:p>
            <a:r>
              <a:rPr lang="en-US" sz="1800" dirty="0">
                <a:latin typeface="+mn-lt"/>
                <a:cs typeface="Oracle Sans Tab Light" panose="020B0403020204020204"/>
              </a:rPr>
              <a:t>Minimize Risk, Maximize Value</a:t>
            </a:r>
          </a:p>
        </p:txBody>
      </p:sp>
      <p:sp>
        <p:nvSpPr>
          <p:cNvPr id="3" name="Footer Placeholder 2">
            <a:extLst>
              <a:ext uri="{FF2B5EF4-FFF2-40B4-BE49-F238E27FC236}">
                <a16:creationId xmlns:a16="http://schemas.microsoft.com/office/drawing/2014/main" id="{691E0549-8B58-1048-911F-614FB9DDB28E}"/>
              </a:ext>
            </a:extLst>
          </p:cNvPr>
          <p:cNvSpPr>
            <a:spLocks noGrp="1"/>
          </p:cNvSpPr>
          <p:nvPr>
            <p:ph type="ftr" sz="quarter" idx="13"/>
          </p:nvPr>
        </p:nvSpPr>
        <p:spPr/>
        <p:txBody>
          <a:bodyPr/>
          <a:lstStyle/>
          <a:p>
            <a:r>
              <a:rPr lang="en-US"/>
              <a:t>Copyright © 2023, Oracle and/or its affiliates </a:t>
            </a:r>
            <a:endParaRPr lang="en-US" dirty="0"/>
          </a:p>
        </p:txBody>
      </p:sp>
      <p:sp>
        <p:nvSpPr>
          <p:cNvPr id="8" name="Rectangle 14">
            <a:extLst>
              <a:ext uri="{FF2B5EF4-FFF2-40B4-BE49-F238E27FC236}">
                <a16:creationId xmlns:a16="http://schemas.microsoft.com/office/drawing/2014/main" id="{B7863631-C51F-8A4C-8643-9F23582E573A}"/>
              </a:ext>
            </a:extLst>
          </p:cNvPr>
          <p:cNvSpPr>
            <a:spLocks noChangeArrowheads="1"/>
          </p:cNvSpPr>
          <p:nvPr/>
        </p:nvSpPr>
        <p:spPr bwMode="gray">
          <a:xfrm>
            <a:off x="7999414" y="2180014"/>
            <a:ext cx="3738700" cy="449263"/>
          </a:xfrm>
          <a:prstGeom prst="rect">
            <a:avLst/>
          </a:prstGeom>
          <a:solidFill>
            <a:sysClr val="window" lastClr="FFFFFF">
              <a:lumMod val="50000"/>
            </a:sysClr>
          </a:solidFill>
          <a:ln w="19050">
            <a:noFill/>
            <a:miter lim="800000"/>
            <a:headEnd/>
            <a:tailEnd/>
          </a:ln>
        </p:spPr>
        <p:txBody>
          <a:bodyPr wrap="none" anchor="ctr"/>
          <a:lstStyle/>
          <a:p>
            <a:pPr>
              <a:defRPr/>
            </a:pPr>
            <a:r>
              <a:rPr lang="en-US" sz="1600" b="1" kern="0" dirty="0">
                <a:solidFill>
                  <a:sysClr val="window" lastClr="FFFFFF"/>
                </a:solidFill>
                <a:effectLst>
                  <a:outerShdw blurRad="38100" dist="38100" dir="2700000" algn="tl">
                    <a:srgbClr val="000000">
                      <a:alpha val="43137"/>
                    </a:srgbClr>
                  </a:outerShdw>
                </a:effectLst>
                <a:latin typeface="Oracle Sans" panose="020B0503020204020204" pitchFamily="34" charset="0"/>
                <a:cs typeface="Oracle Sans" panose="020B0503020204020204" pitchFamily="34" charset="0"/>
              </a:rPr>
              <a:t>Discover sensitive data</a:t>
            </a:r>
          </a:p>
        </p:txBody>
      </p:sp>
      <p:sp>
        <p:nvSpPr>
          <p:cNvPr id="9" name="Rectangle 14">
            <a:extLst>
              <a:ext uri="{FF2B5EF4-FFF2-40B4-BE49-F238E27FC236}">
                <a16:creationId xmlns:a16="http://schemas.microsoft.com/office/drawing/2014/main" id="{A2C5C871-5ACB-624E-AF26-87E4562A7D6B}"/>
              </a:ext>
            </a:extLst>
          </p:cNvPr>
          <p:cNvSpPr>
            <a:spLocks noChangeArrowheads="1"/>
          </p:cNvSpPr>
          <p:nvPr/>
        </p:nvSpPr>
        <p:spPr bwMode="gray">
          <a:xfrm>
            <a:off x="7978839" y="3264363"/>
            <a:ext cx="3759275" cy="449263"/>
          </a:xfrm>
          <a:prstGeom prst="rect">
            <a:avLst/>
          </a:prstGeom>
          <a:solidFill>
            <a:sysClr val="window" lastClr="FFFFFF">
              <a:lumMod val="50000"/>
            </a:sysClr>
          </a:solidFill>
          <a:ln w="19050">
            <a:noFill/>
            <a:miter lim="800000"/>
            <a:headEnd/>
            <a:tailEnd/>
          </a:ln>
        </p:spPr>
        <p:txBody>
          <a:bodyPr wrap="none" anchor="ctr"/>
          <a:lstStyle/>
          <a:p>
            <a:pPr>
              <a:defRPr/>
            </a:pPr>
            <a:r>
              <a:rPr lang="en-US" sz="1600" b="1" kern="0" dirty="0">
                <a:solidFill>
                  <a:sysClr val="window" lastClr="FFFFFF"/>
                </a:solidFill>
                <a:effectLst>
                  <a:outerShdw blurRad="38100" dist="38100" dir="2700000" algn="tl">
                    <a:srgbClr val="000000">
                      <a:alpha val="43137"/>
                    </a:srgbClr>
                  </a:outerShdw>
                </a:effectLst>
                <a:latin typeface="Oracle Sans" panose="020B0503020204020204" pitchFamily="34" charset="0"/>
                <a:cs typeface="Oracle Sans" panose="020B0503020204020204" pitchFamily="34" charset="0"/>
              </a:rPr>
              <a:t>Subset based on goal/condition</a:t>
            </a:r>
          </a:p>
        </p:txBody>
      </p:sp>
      <p:sp>
        <p:nvSpPr>
          <p:cNvPr id="10" name="Rectangle 14">
            <a:extLst>
              <a:ext uri="{FF2B5EF4-FFF2-40B4-BE49-F238E27FC236}">
                <a16:creationId xmlns:a16="http://schemas.microsoft.com/office/drawing/2014/main" id="{68A918A0-0C35-244C-91BF-48893923EB5D}"/>
              </a:ext>
            </a:extLst>
          </p:cNvPr>
          <p:cNvSpPr>
            <a:spLocks noChangeArrowheads="1"/>
          </p:cNvSpPr>
          <p:nvPr/>
        </p:nvSpPr>
        <p:spPr bwMode="gray">
          <a:xfrm>
            <a:off x="7990713" y="3789126"/>
            <a:ext cx="3747400" cy="449263"/>
          </a:xfrm>
          <a:prstGeom prst="rect">
            <a:avLst/>
          </a:prstGeom>
          <a:solidFill>
            <a:srgbClr val="A3A3A3"/>
          </a:solidFill>
          <a:ln w="19050">
            <a:noFill/>
            <a:miter lim="800000"/>
            <a:headEnd/>
            <a:tailEnd/>
          </a:ln>
        </p:spPr>
        <p:txBody>
          <a:bodyPr wrap="none" anchor="ctr"/>
          <a:lstStyle/>
          <a:p>
            <a:pPr defTabSz="914338">
              <a:defRPr/>
            </a:pPr>
            <a:r>
              <a:rPr lang="en-US" sz="1600" b="1" kern="0" dirty="0">
                <a:solidFill>
                  <a:sysClr val="window" lastClr="FFFFFF"/>
                </a:solidFill>
                <a:effectLst>
                  <a:outerShdw blurRad="38100" dist="38100" dir="2700000" algn="tl">
                    <a:srgbClr val="000000">
                      <a:alpha val="43137"/>
                    </a:srgbClr>
                  </a:outerShdw>
                </a:effectLst>
                <a:latin typeface="Oracle Sans" panose="020B0503020204020204" pitchFamily="34" charset="0"/>
                <a:cs typeface="Oracle Sans" panose="020B0503020204020204" pitchFamily="34" charset="0"/>
              </a:rPr>
              <a:t>Execute in-database or during export</a:t>
            </a:r>
          </a:p>
        </p:txBody>
      </p:sp>
      <p:sp>
        <p:nvSpPr>
          <p:cNvPr id="11" name="Rectangle 14">
            <a:extLst>
              <a:ext uri="{FF2B5EF4-FFF2-40B4-BE49-F238E27FC236}">
                <a16:creationId xmlns:a16="http://schemas.microsoft.com/office/drawing/2014/main" id="{19288BFB-DF6D-9F4E-B40E-C8E37D3A0AE1}"/>
              </a:ext>
            </a:extLst>
          </p:cNvPr>
          <p:cNvSpPr>
            <a:spLocks noChangeArrowheads="1"/>
          </p:cNvSpPr>
          <p:nvPr/>
        </p:nvSpPr>
        <p:spPr bwMode="gray">
          <a:xfrm>
            <a:off x="8002588" y="4321551"/>
            <a:ext cx="3735525" cy="449263"/>
          </a:xfrm>
          <a:prstGeom prst="rect">
            <a:avLst/>
          </a:prstGeom>
          <a:solidFill>
            <a:sysClr val="window" lastClr="FFFFFF">
              <a:lumMod val="50000"/>
            </a:sysClr>
          </a:solidFill>
          <a:ln w="19050">
            <a:noFill/>
            <a:miter lim="800000"/>
            <a:headEnd/>
            <a:tailEnd/>
          </a:ln>
        </p:spPr>
        <p:txBody>
          <a:bodyPr wrap="none" anchor="ctr"/>
          <a:lstStyle/>
          <a:p>
            <a:pPr defTabSz="914338">
              <a:defRPr/>
            </a:pPr>
            <a:r>
              <a:rPr lang="en-US" sz="1600" b="1" kern="0" dirty="0">
                <a:solidFill>
                  <a:sysClr val="window" lastClr="FFFFFF"/>
                </a:solidFill>
                <a:effectLst>
                  <a:outerShdw blurRad="38100" dist="38100" dir="2700000" algn="tl">
                    <a:srgbClr val="000000">
                      <a:alpha val="43137"/>
                    </a:srgbClr>
                  </a:outerShdw>
                </a:effectLst>
                <a:latin typeface="Oracle Sans" panose="020B0503020204020204" pitchFamily="34" charset="0"/>
                <a:cs typeface="Oracle Sans" panose="020B0503020204020204" pitchFamily="34" charset="0"/>
              </a:rPr>
              <a:t>Mask in workload captures &amp; clones</a:t>
            </a:r>
          </a:p>
        </p:txBody>
      </p:sp>
      <p:sp>
        <p:nvSpPr>
          <p:cNvPr id="12" name="Rectangle 14">
            <a:extLst>
              <a:ext uri="{FF2B5EF4-FFF2-40B4-BE49-F238E27FC236}">
                <a16:creationId xmlns:a16="http://schemas.microsoft.com/office/drawing/2014/main" id="{B8D70690-C035-3049-AFAE-2D767A7DF571}"/>
              </a:ext>
            </a:extLst>
          </p:cNvPr>
          <p:cNvSpPr>
            <a:spLocks noChangeArrowheads="1"/>
          </p:cNvSpPr>
          <p:nvPr/>
        </p:nvSpPr>
        <p:spPr bwMode="gray">
          <a:xfrm>
            <a:off x="7990713" y="2707498"/>
            <a:ext cx="3747400" cy="449263"/>
          </a:xfrm>
          <a:prstGeom prst="rect">
            <a:avLst/>
          </a:prstGeom>
          <a:solidFill>
            <a:srgbClr val="A3A3A3"/>
          </a:solidFill>
          <a:ln w="19050">
            <a:noFill/>
            <a:miter lim="800000"/>
            <a:headEnd/>
            <a:tailEnd/>
          </a:ln>
        </p:spPr>
        <p:txBody>
          <a:bodyPr wrap="none" anchor="ctr"/>
          <a:lstStyle/>
          <a:p>
            <a:pPr defTabSz="914338">
              <a:defRPr/>
            </a:pPr>
            <a:r>
              <a:rPr lang="en-US" sz="1600" b="1" kern="0" dirty="0">
                <a:solidFill>
                  <a:sysClr val="window" lastClr="FFFFFF"/>
                </a:solidFill>
                <a:effectLst>
                  <a:outerShdw blurRad="38100" dist="38100" dir="2700000" algn="tl">
                    <a:srgbClr val="000000">
                      <a:alpha val="43137"/>
                    </a:srgbClr>
                  </a:outerShdw>
                </a:effectLst>
                <a:latin typeface="Oracle Sans" panose="020B0503020204020204" pitchFamily="34" charset="0"/>
                <a:cs typeface="Oracle Sans" panose="020B0503020204020204" pitchFamily="34" charset="0"/>
              </a:rPr>
              <a:t>Mask data using format library</a:t>
            </a:r>
          </a:p>
        </p:txBody>
      </p:sp>
      <p:sp>
        <p:nvSpPr>
          <p:cNvPr id="13" name="Isosceles Triangle 44">
            <a:extLst>
              <a:ext uri="{FF2B5EF4-FFF2-40B4-BE49-F238E27FC236}">
                <a16:creationId xmlns:a16="http://schemas.microsoft.com/office/drawing/2014/main" id="{727A72EF-DD77-0148-A762-1D05C78A85D4}"/>
              </a:ext>
            </a:extLst>
          </p:cNvPr>
          <p:cNvSpPr/>
          <p:nvPr/>
        </p:nvSpPr>
        <p:spPr>
          <a:xfrm flipV="1">
            <a:off x="6551613" y="3543676"/>
            <a:ext cx="1426204" cy="1226603"/>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827341"/>
              <a:gd name="connsiteY0" fmla="*/ 0 h 1052513"/>
              <a:gd name="connsiteX1" fmla="*/ 296989 w 827341"/>
              <a:gd name="connsiteY1" fmla="*/ 138113 h 1052513"/>
              <a:gd name="connsiteX2" fmla="*/ 827341 w 827341"/>
              <a:gd name="connsiteY2" fmla="*/ 1052513 h 1052513"/>
              <a:gd name="connsiteX3" fmla="*/ 0 w 827341"/>
              <a:gd name="connsiteY3" fmla="*/ 0 h 1052513"/>
              <a:gd name="connsiteX0" fmla="*/ 0 w 1082801"/>
              <a:gd name="connsiteY0" fmla="*/ 795337 h 1847850"/>
              <a:gd name="connsiteX1" fmla="*/ 1082801 w 1082801"/>
              <a:gd name="connsiteY1" fmla="*/ 0 h 1847850"/>
              <a:gd name="connsiteX2" fmla="*/ 827341 w 1082801"/>
              <a:gd name="connsiteY2" fmla="*/ 1847850 h 1847850"/>
              <a:gd name="connsiteX3" fmla="*/ 0 w 1082801"/>
              <a:gd name="connsiteY3" fmla="*/ 795337 h 1847850"/>
              <a:gd name="connsiteX0" fmla="*/ 0 w 1098803"/>
              <a:gd name="connsiteY0" fmla="*/ 795337 h 795337"/>
              <a:gd name="connsiteX1" fmla="*/ 1082801 w 1098803"/>
              <a:gd name="connsiteY1" fmla="*/ 0 h 795337"/>
              <a:gd name="connsiteX2" fmla="*/ 1098803 w 1098803"/>
              <a:gd name="connsiteY2" fmla="*/ 280987 h 795337"/>
              <a:gd name="connsiteX3" fmla="*/ 0 w 1098803"/>
              <a:gd name="connsiteY3" fmla="*/ 795337 h 795337"/>
              <a:gd name="connsiteX0" fmla="*/ 0 w 1123283"/>
              <a:gd name="connsiteY0" fmla="*/ 819149 h 819149"/>
              <a:gd name="connsiteX1" fmla="*/ 1123283 w 1123283"/>
              <a:gd name="connsiteY1" fmla="*/ 0 h 819149"/>
              <a:gd name="connsiteX2" fmla="*/ 1098803 w 1123283"/>
              <a:gd name="connsiteY2" fmla="*/ 304799 h 819149"/>
              <a:gd name="connsiteX3" fmla="*/ 0 w 1123283"/>
              <a:gd name="connsiteY3" fmla="*/ 819149 h 819149"/>
              <a:gd name="connsiteX0" fmla="*/ 0 w 1123283"/>
              <a:gd name="connsiteY0" fmla="*/ 819149 h 819149"/>
              <a:gd name="connsiteX1" fmla="*/ 1123283 w 1123283"/>
              <a:gd name="connsiteY1" fmla="*/ 0 h 819149"/>
              <a:gd name="connsiteX2" fmla="*/ 1120234 w 1123283"/>
              <a:gd name="connsiteY2" fmla="*/ 366711 h 819149"/>
              <a:gd name="connsiteX3" fmla="*/ 0 w 1123283"/>
              <a:gd name="connsiteY3" fmla="*/ 819149 h 819149"/>
              <a:gd name="connsiteX0" fmla="*/ 0 w 1132808"/>
              <a:gd name="connsiteY0" fmla="*/ 923924 h 923924"/>
              <a:gd name="connsiteX1" fmla="*/ 1132808 w 1132808"/>
              <a:gd name="connsiteY1" fmla="*/ 0 h 923924"/>
              <a:gd name="connsiteX2" fmla="*/ 1120234 w 1132808"/>
              <a:gd name="connsiteY2" fmla="*/ 471486 h 923924"/>
              <a:gd name="connsiteX3" fmla="*/ 0 w 1132808"/>
              <a:gd name="connsiteY3" fmla="*/ 923924 h 923924"/>
              <a:gd name="connsiteX0" fmla="*/ 0 w 1132808"/>
              <a:gd name="connsiteY0" fmla="*/ 923924 h 923924"/>
              <a:gd name="connsiteX1" fmla="*/ 1132808 w 1132808"/>
              <a:gd name="connsiteY1" fmla="*/ 0 h 923924"/>
              <a:gd name="connsiteX2" fmla="*/ 1124996 w 1132808"/>
              <a:gd name="connsiteY2" fmla="*/ 345280 h 923924"/>
              <a:gd name="connsiteX3" fmla="*/ 0 w 1132808"/>
              <a:gd name="connsiteY3" fmla="*/ 923924 h 923924"/>
            </a:gdLst>
            <a:ahLst/>
            <a:cxnLst>
              <a:cxn ang="0">
                <a:pos x="connsiteX0" y="connsiteY0"/>
              </a:cxn>
              <a:cxn ang="0">
                <a:pos x="connsiteX1" y="connsiteY1"/>
              </a:cxn>
              <a:cxn ang="0">
                <a:pos x="connsiteX2" y="connsiteY2"/>
              </a:cxn>
              <a:cxn ang="0">
                <a:pos x="connsiteX3" y="connsiteY3"/>
              </a:cxn>
            </a:cxnLst>
            <a:rect l="l" t="t" r="r" b="b"/>
            <a:pathLst>
              <a:path w="1132808" h="923924">
                <a:moveTo>
                  <a:pt x="0" y="923924"/>
                </a:moveTo>
                <a:cubicBezTo>
                  <a:pt x="374428" y="650874"/>
                  <a:pt x="758380" y="273050"/>
                  <a:pt x="1132808" y="0"/>
                </a:cubicBezTo>
                <a:cubicBezTo>
                  <a:pt x="1131792" y="122237"/>
                  <a:pt x="1126012" y="223043"/>
                  <a:pt x="1124996" y="345280"/>
                </a:cubicBezTo>
                <a:lnTo>
                  <a:pt x="0" y="923924"/>
                </a:lnTo>
                <a:close/>
              </a:path>
            </a:pathLst>
          </a:custGeom>
          <a:gradFill>
            <a:gsLst>
              <a:gs pos="61000">
                <a:sysClr val="window" lastClr="FFFFFF">
                  <a:alpha val="0"/>
                </a:sysClr>
              </a:gs>
              <a:gs pos="100000">
                <a:sysClr val="window" lastClr="FFFFFF">
                  <a:lumMod val="50000"/>
                </a:sysClr>
              </a:gs>
            </a:gsLst>
            <a:lin ang="0" scaled="1"/>
          </a:gradFill>
          <a:ln w="25400" cap="flat" cmpd="sng" algn="ctr">
            <a:noFill/>
            <a:prstDash val="solid"/>
          </a:ln>
          <a:effectLst/>
        </p:spPr>
        <p:txBody>
          <a:bodyPr anchor="ctr"/>
          <a:lstStyle/>
          <a:p>
            <a:pPr algn="ctr">
              <a:defRPr/>
            </a:pPr>
            <a:endParaRPr lang="en-US" sz="1500" b="1" kern="0" dirty="0">
              <a:solidFill>
                <a:sysClr val="window" lastClr="FFFFFF"/>
              </a:solidFill>
              <a:latin typeface="Arial"/>
            </a:endParaRPr>
          </a:p>
        </p:txBody>
      </p:sp>
      <p:sp>
        <p:nvSpPr>
          <p:cNvPr id="14" name="Isosceles Triangle 45">
            <a:extLst>
              <a:ext uri="{FF2B5EF4-FFF2-40B4-BE49-F238E27FC236}">
                <a16:creationId xmlns:a16="http://schemas.microsoft.com/office/drawing/2014/main" id="{F247CB39-884B-EE47-98DD-C8B3A4983F11}"/>
              </a:ext>
            </a:extLst>
          </p:cNvPr>
          <p:cNvSpPr/>
          <p:nvPr/>
        </p:nvSpPr>
        <p:spPr>
          <a:xfrm flipV="1">
            <a:off x="6551612" y="3544545"/>
            <a:ext cx="1420208" cy="692335"/>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829723"/>
              <a:gd name="connsiteY0" fmla="*/ 0 h 1069181"/>
              <a:gd name="connsiteX1" fmla="*/ 299371 w 829723"/>
              <a:gd name="connsiteY1" fmla="*/ 154781 h 1069181"/>
              <a:gd name="connsiteX2" fmla="*/ 829723 w 829723"/>
              <a:gd name="connsiteY2" fmla="*/ 1069181 h 1069181"/>
              <a:gd name="connsiteX3" fmla="*/ 0 w 829723"/>
              <a:gd name="connsiteY3" fmla="*/ 0 h 1069181"/>
              <a:gd name="connsiteX0" fmla="*/ 0 w 1128046"/>
              <a:gd name="connsiteY0" fmla="*/ 361950 h 1431131"/>
              <a:gd name="connsiteX1" fmla="*/ 1128046 w 1128046"/>
              <a:gd name="connsiteY1" fmla="*/ 0 h 1431131"/>
              <a:gd name="connsiteX2" fmla="*/ 829723 w 1128046"/>
              <a:gd name="connsiteY2" fmla="*/ 1431131 h 1431131"/>
              <a:gd name="connsiteX3" fmla="*/ 0 w 1128046"/>
              <a:gd name="connsiteY3" fmla="*/ 361950 h 1431131"/>
              <a:gd name="connsiteX0" fmla="*/ 0 w 1128046"/>
              <a:gd name="connsiteY0" fmla="*/ 361950 h 361950"/>
              <a:gd name="connsiteX1" fmla="*/ 1128046 w 1128046"/>
              <a:gd name="connsiteY1" fmla="*/ 0 h 361950"/>
              <a:gd name="connsiteX2" fmla="*/ 1103567 w 1128046"/>
              <a:gd name="connsiteY2" fmla="*/ 333375 h 361950"/>
              <a:gd name="connsiteX3" fmla="*/ 0 w 1128046"/>
              <a:gd name="connsiteY3" fmla="*/ 361950 h 361950"/>
              <a:gd name="connsiteX0" fmla="*/ 0 w 1128046"/>
              <a:gd name="connsiteY0" fmla="*/ 366712 h 366712"/>
              <a:gd name="connsiteX1" fmla="*/ 1128046 w 1128046"/>
              <a:gd name="connsiteY1" fmla="*/ 0 h 366712"/>
              <a:gd name="connsiteX2" fmla="*/ 1103567 w 1128046"/>
              <a:gd name="connsiteY2" fmla="*/ 338137 h 366712"/>
              <a:gd name="connsiteX3" fmla="*/ 0 w 1128046"/>
              <a:gd name="connsiteY3" fmla="*/ 366712 h 366712"/>
              <a:gd name="connsiteX0" fmla="*/ 0 w 1128046"/>
              <a:gd name="connsiteY0" fmla="*/ 366712 h 369093"/>
              <a:gd name="connsiteX1" fmla="*/ 1128046 w 1128046"/>
              <a:gd name="connsiteY1" fmla="*/ 0 h 369093"/>
              <a:gd name="connsiteX2" fmla="*/ 1127380 w 1128046"/>
              <a:gd name="connsiteY2" fmla="*/ 369093 h 369093"/>
              <a:gd name="connsiteX3" fmla="*/ 0 w 1128046"/>
              <a:gd name="connsiteY3" fmla="*/ 366712 h 369093"/>
              <a:gd name="connsiteX0" fmla="*/ 0 w 1128046"/>
              <a:gd name="connsiteY0" fmla="*/ 521493 h 523874"/>
              <a:gd name="connsiteX1" fmla="*/ 1128046 w 1128046"/>
              <a:gd name="connsiteY1" fmla="*/ 0 h 523874"/>
              <a:gd name="connsiteX2" fmla="*/ 1127380 w 1128046"/>
              <a:gd name="connsiteY2" fmla="*/ 523874 h 523874"/>
              <a:gd name="connsiteX3" fmla="*/ 0 w 1128046"/>
              <a:gd name="connsiteY3" fmla="*/ 521493 h 523874"/>
              <a:gd name="connsiteX0" fmla="*/ 0 w 1128046"/>
              <a:gd name="connsiteY0" fmla="*/ 521493 h 521493"/>
              <a:gd name="connsiteX1" fmla="*/ 1128046 w 1128046"/>
              <a:gd name="connsiteY1" fmla="*/ 0 h 521493"/>
              <a:gd name="connsiteX2" fmla="*/ 1127380 w 1128046"/>
              <a:gd name="connsiteY2" fmla="*/ 340518 h 521493"/>
              <a:gd name="connsiteX3" fmla="*/ 0 w 1128046"/>
              <a:gd name="connsiteY3" fmla="*/ 521493 h 521493"/>
            </a:gdLst>
            <a:ahLst/>
            <a:cxnLst>
              <a:cxn ang="0">
                <a:pos x="connsiteX0" y="connsiteY0"/>
              </a:cxn>
              <a:cxn ang="0">
                <a:pos x="connsiteX1" y="connsiteY1"/>
              </a:cxn>
              <a:cxn ang="0">
                <a:pos x="connsiteX2" y="connsiteY2"/>
              </a:cxn>
              <a:cxn ang="0">
                <a:pos x="connsiteX3" y="connsiteY3"/>
              </a:cxn>
            </a:cxnLst>
            <a:rect l="l" t="t" r="r" b="b"/>
            <a:pathLst>
              <a:path w="1128046" h="521493">
                <a:moveTo>
                  <a:pt x="0" y="521493"/>
                </a:moveTo>
                <a:lnTo>
                  <a:pt x="1128046" y="0"/>
                </a:lnTo>
                <a:lnTo>
                  <a:pt x="1127380" y="340518"/>
                </a:lnTo>
                <a:lnTo>
                  <a:pt x="0" y="521493"/>
                </a:lnTo>
                <a:close/>
              </a:path>
            </a:pathLst>
          </a:custGeom>
          <a:gradFill>
            <a:gsLst>
              <a:gs pos="61000">
                <a:sysClr val="window" lastClr="FFFFFF">
                  <a:alpha val="0"/>
                </a:sysClr>
              </a:gs>
              <a:gs pos="100000">
                <a:srgbClr val="A3A3A3"/>
              </a:gs>
            </a:gsLst>
            <a:lin ang="0" scaled="1"/>
          </a:gradFill>
          <a:ln w="25400" cap="flat" cmpd="sng" algn="ctr">
            <a:noFill/>
            <a:prstDash val="solid"/>
          </a:ln>
          <a:effectLst/>
        </p:spPr>
        <p:txBody>
          <a:bodyPr anchor="ctr"/>
          <a:lstStyle/>
          <a:p>
            <a:pPr algn="ctr">
              <a:defRPr/>
            </a:pPr>
            <a:endParaRPr lang="en-US" sz="1500" b="1" kern="0" dirty="0">
              <a:solidFill>
                <a:sysClr val="window" lastClr="FFFFFF"/>
              </a:solidFill>
              <a:latin typeface="Arial"/>
            </a:endParaRPr>
          </a:p>
        </p:txBody>
      </p:sp>
      <p:sp>
        <p:nvSpPr>
          <p:cNvPr id="15" name="Isosceles Triangle 46">
            <a:extLst>
              <a:ext uri="{FF2B5EF4-FFF2-40B4-BE49-F238E27FC236}">
                <a16:creationId xmlns:a16="http://schemas.microsoft.com/office/drawing/2014/main" id="{38597369-3DAF-7643-8F8D-0EFDB57C1178}"/>
              </a:ext>
            </a:extLst>
          </p:cNvPr>
          <p:cNvSpPr/>
          <p:nvPr/>
        </p:nvSpPr>
        <p:spPr>
          <a:xfrm>
            <a:off x="6551613" y="3267075"/>
            <a:ext cx="1410393" cy="436403"/>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084516"/>
              <a:gd name="connsiteY0" fmla="*/ 21431 h 914400"/>
              <a:gd name="connsiteX1" fmla="*/ 554164 w 1084516"/>
              <a:gd name="connsiteY1" fmla="*/ 0 h 914400"/>
              <a:gd name="connsiteX2" fmla="*/ 1084516 w 1084516"/>
              <a:gd name="connsiteY2" fmla="*/ 914400 h 914400"/>
              <a:gd name="connsiteX3" fmla="*/ 0 w 1084516"/>
              <a:gd name="connsiteY3" fmla="*/ 21431 h 914400"/>
              <a:gd name="connsiteX0" fmla="*/ 0 w 1123283"/>
              <a:gd name="connsiteY0" fmla="*/ 0 h 892969"/>
              <a:gd name="connsiteX1" fmla="*/ 1123283 w 1123283"/>
              <a:gd name="connsiteY1" fmla="*/ 64294 h 892969"/>
              <a:gd name="connsiteX2" fmla="*/ 1084516 w 1123283"/>
              <a:gd name="connsiteY2" fmla="*/ 892969 h 892969"/>
              <a:gd name="connsiteX3" fmla="*/ 0 w 1123283"/>
              <a:gd name="connsiteY3" fmla="*/ 0 h 892969"/>
              <a:gd name="connsiteX0" fmla="*/ 0 w 1123283"/>
              <a:gd name="connsiteY0" fmla="*/ 0 h 428625"/>
              <a:gd name="connsiteX1" fmla="*/ 1123283 w 1123283"/>
              <a:gd name="connsiteY1" fmla="*/ 64294 h 428625"/>
              <a:gd name="connsiteX2" fmla="*/ 1117853 w 1123283"/>
              <a:gd name="connsiteY2" fmla="*/ 428625 h 428625"/>
              <a:gd name="connsiteX3" fmla="*/ 0 w 1123283"/>
              <a:gd name="connsiteY3" fmla="*/ 0 h 428625"/>
              <a:gd name="connsiteX0" fmla="*/ 0 w 1117853"/>
              <a:gd name="connsiteY0" fmla="*/ 0 h 428625"/>
              <a:gd name="connsiteX1" fmla="*/ 1116140 w 1117853"/>
              <a:gd name="connsiteY1" fmla="*/ 71438 h 428625"/>
              <a:gd name="connsiteX2" fmla="*/ 1117853 w 1117853"/>
              <a:gd name="connsiteY2" fmla="*/ 428625 h 428625"/>
              <a:gd name="connsiteX3" fmla="*/ 0 w 1117853"/>
              <a:gd name="connsiteY3" fmla="*/ 0 h 428625"/>
              <a:gd name="connsiteX0" fmla="*/ 0 w 1117853"/>
              <a:gd name="connsiteY0" fmla="*/ 0 h 431006"/>
              <a:gd name="connsiteX1" fmla="*/ 1116140 w 1117853"/>
              <a:gd name="connsiteY1" fmla="*/ 71438 h 431006"/>
              <a:gd name="connsiteX2" fmla="*/ 1117853 w 1117853"/>
              <a:gd name="connsiteY2" fmla="*/ 431006 h 431006"/>
              <a:gd name="connsiteX3" fmla="*/ 0 w 1117853"/>
              <a:gd name="connsiteY3" fmla="*/ 0 h 431006"/>
              <a:gd name="connsiteX0" fmla="*/ 0 w 1118521"/>
              <a:gd name="connsiteY0" fmla="*/ 121443 h 552449"/>
              <a:gd name="connsiteX1" fmla="*/ 1118521 w 1118521"/>
              <a:gd name="connsiteY1" fmla="*/ 0 h 552449"/>
              <a:gd name="connsiteX2" fmla="*/ 1117853 w 1118521"/>
              <a:gd name="connsiteY2" fmla="*/ 552449 h 552449"/>
              <a:gd name="connsiteX3" fmla="*/ 0 w 1118521"/>
              <a:gd name="connsiteY3" fmla="*/ 121443 h 552449"/>
              <a:gd name="connsiteX0" fmla="*/ 0 w 1129762"/>
              <a:gd name="connsiteY0" fmla="*/ 121443 h 328611"/>
              <a:gd name="connsiteX1" fmla="*/ 1118521 w 1129762"/>
              <a:gd name="connsiteY1" fmla="*/ 0 h 328611"/>
              <a:gd name="connsiteX2" fmla="*/ 1129759 w 1129762"/>
              <a:gd name="connsiteY2" fmla="*/ 328611 h 328611"/>
              <a:gd name="connsiteX3" fmla="*/ 0 w 1129762"/>
              <a:gd name="connsiteY3" fmla="*/ 121443 h 328611"/>
              <a:gd name="connsiteX0" fmla="*/ 0 w 1129766"/>
              <a:gd name="connsiteY0" fmla="*/ 128587 h 335755"/>
              <a:gd name="connsiteX1" fmla="*/ 1125665 w 1129766"/>
              <a:gd name="connsiteY1" fmla="*/ 0 h 335755"/>
              <a:gd name="connsiteX2" fmla="*/ 1129759 w 1129766"/>
              <a:gd name="connsiteY2" fmla="*/ 335755 h 335755"/>
              <a:gd name="connsiteX3" fmla="*/ 0 w 1129766"/>
              <a:gd name="connsiteY3" fmla="*/ 128587 h 335755"/>
              <a:gd name="connsiteX0" fmla="*/ 0 w 1125665"/>
              <a:gd name="connsiteY0" fmla="*/ 128587 h 340518"/>
              <a:gd name="connsiteX1" fmla="*/ 1125665 w 1125665"/>
              <a:gd name="connsiteY1" fmla="*/ 0 h 340518"/>
              <a:gd name="connsiteX2" fmla="*/ 1120234 w 1125665"/>
              <a:gd name="connsiteY2" fmla="*/ 340518 h 340518"/>
              <a:gd name="connsiteX3" fmla="*/ 0 w 1125665"/>
              <a:gd name="connsiteY3" fmla="*/ 128587 h 340518"/>
              <a:gd name="connsiteX0" fmla="*/ 0 w 1120250"/>
              <a:gd name="connsiteY0" fmla="*/ 128587 h 340518"/>
              <a:gd name="connsiteX1" fmla="*/ 1118521 w 1120250"/>
              <a:gd name="connsiteY1" fmla="*/ 0 h 340518"/>
              <a:gd name="connsiteX2" fmla="*/ 1120234 w 1120250"/>
              <a:gd name="connsiteY2" fmla="*/ 340518 h 340518"/>
              <a:gd name="connsiteX3" fmla="*/ 0 w 1120250"/>
              <a:gd name="connsiteY3" fmla="*/ 128587 h 340518"/>
            </a:gdLst>
            <a:ahLst/>
            <a:cxnLst>
              <a:cxn ang="0">
                <a:pos x="connsiteX0" y="connsiteY0"/>
              </a:cxn>
              <a:cxn ang="0">
                <a:pos x="connsiteX1" y="connsiteY1"/>
              </a:cxn>
              <a:cxn ang="0">
                <a:pos x="connsiteX2" y="connsiteY2"/>
              </a:cxn>
              <a:cxn ang="0">
                <a:pos x="connsiteX3" y="connsiteY3"/>
              </a:cxn>
            </a:cxnLst>
            <a:rect l="l" t="t" r="r" b="b"/>
            <a:pathLst>
              <a:path w="1120250" h="340518">
                <a:moveTo>
                  <a:pt x="0" y="128587"/>
                </a:moveTo>
                <a:lnTo>
                  <a:pt x="1118521" y="0"/>
                </a:lnTo>
                <a:cubicBezTo>
                  <a:pt x="1118298" y="184150"/>
                  <a:pt x="1120457" y="156368"/>
                  <a:pt x="1120234" y="340518"/>
                </a:cubicBezTo>
                <a:lnTo>
                  <a:pt x="0" y="128587"/>
                </a:lnTo>
                <a:close/>
              </a:path>
            </a:pathLst>
          </a:custGeom>
          <a:gradFill>
            <a:gsLst>
              <a:gs pos="61000">
                <a:sysClr val="window" lastClr="FFFFFF">
                  <a:alpha val="0"/>
                </a:sysClr>
              </a:gs>
              <a:gs pos="100000">
                <a:sysClr val="window" lastClr="FFFFFF">
                  <a:lumMod val="50000"/>
                </a:sysClr>
              </a:gs>
            </a:gsLst>
            <a:lin ang="0" scaled="1"/>
          </a:gradFill>
          <a:ln w="25400" cap="flat" cmpd="sng" algn="ctr">
            <a:noFill/>
            <a:prstDash val="solid"/>
          </a:ln>
          <a:effectLst/>
        </p:spPr>
        <p:txBody>
          <a:bodyPr anchor="ctr"/>
          <a:lstStyle/>
          <a:p>
            <a:pPr algn="ctr">
              <a:defRPr/>
            </a:pPr>
            <a:endParaRPr lang="en-US" sz="1500" b="1" kern="0" dirty="0">
              <a:solidFill>
                <a:sysClr val="window" lastClr="FFFFFF"/>
              </a:solidFill>
              <a:latin typeface="Arial"/>
            </a:endParaRPr>
          </a:p>
        </p:txBody>
      </p:sp>
      <p:sp>
        <p:nvSpPr>
          <p:cNvPr id="16" name="Isosceles Triangle 45">
            <a:extLst>
              <a:ext uri="{FF2B5EF4-FFF2-40B4-BE49-F238E27FC236}">
                <a16:creationId xmlns:a16="http://schemas.microsoft.com/office/drawing/2014/main" id="{0A889A14-DD42-0544-BBFA-200E807A53E0}"/>
              </a:ext>
            </a:extLst>
          </p:cNvPr>
          <p:cNvSpPr/>
          <p:nvPr/>
        </p:nvSpPr>
        <p:spPr>
          <a:xfrm>
            <a:off x="6551612" y="2706345"/>
            <a:ext cx="1420208" cy="692335"/>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829723"/>
              <a:gd name="connsiteY0" fmla="*/ 0 h 1069181"/>
              <a:gd name="connsiteX1" fmla="*/ 299371 w 829723"/>
              <a:gd name="connsiteY1" fmla="*/ 154781 h 1069181"/>
              <a:gd name="connsiteX2" fmla="*/ 829723 w 829723"/>
              <a:gd name="connsiteY2" fmla="*/ 1069181 h 1069181"/>
              <a:gd name="connsiteX3" fmla="*/ 0 w 829723"/>
              <a:gd name="connsiteY3" fmla="*/ 0 h 1069181"/>
              <a:gd name="connsiteX0" fmla="*/ 0 w 1128046"/>
              <a:gd name="connsiteY0" fmla="*/ 361950 h 1431131"/>
              <a:gd name="connsiteX1" fmla="*/ 1128046 w 1128046"/>
              <a:gd name="connsiteY1" fmla="*/ 0 h 1431131"/>
              <a:gd name="connsiteX2" fmla="*/ 829723 w 1128046"/>
              <a:gd name="connsiteY2" fmla="*/ 1431131 h 1431131"/>
              <a:gd name="connsiteX3" fmla="*/ 0 w 1128046"/>
              <a:gd name="connsiteY3" fmla="*/ 361950 h 1431131"/>
              <a:gd name="connsiteX0" fmla="*/ 0 w 1128046"/>
              <a:gd name="connsiteY0" fmla="*/ 361950 h 361950"/>
              <a:gd name="connsiteX1" fmla="*/ 1128046 w 1128046"/>
              <a:gd name="connsiteY1" fmla="*/ 0 h 361950"/>
              <a:gd name="connsiteX2" fmla="*/ 1103567 w 1128046"/>
              <a:gd name="connsiteY2" fmla="*/ 333375 h 361950"/>
              <a:gd name="connsiteX3" fmla="*/ 0 w 1128046"/>
              <a:gd name="connsiteY3" fmla="*/ 361950 h 361950"/>
              <a:gd name="connsiteX0" fmla="*/ 0 w 1128046"/>
              <a:gd name="connsiteY0" fmla="*/ 366712 h 366712"/>
              <a:gd name="connsiteX1" fmla="*/ 1128046 w 1128046"/>
              <a:gd name="connsiteY1" fmla="*/ 0 h 366712"/>
              <a:gd name="connsiteX2" fmla="*/ 1103567 w 1128046"/>
              <a:gd name="connsiteY2" fmla="*/ 338137 h 366712"/>
              <a:gd name="connsiteX3" fmla="*/ 0 w 1128046"/>
              <a:gd name="connsiteY3" fmla="*/ 366712 h 366712"/>
              <a:gd name="connsiteX0" fmla="*/ 0 w 1128046"/>
              <a:gd name="connsiteY0" fmla="*/ 366712 h 369093"/>
              <a:gd name="connsiteX1" fmla="*/ 1128046 w 1128046"/>
              <a:gd name="connsiteY1" fmla="*/ 0 h 369093"/>
              <a:gd name="connsiteX2" fmla="*/ 1127380 w 1128046"/>
              <a:gd name="connsiteY2" fmla="*/ 369093 h 369093"/>
              <a:gd name="connsiteX3" fmla="*/ 0 w 1128046"/>
              <a:gd name="connsiteY3" fmla="*/ 366712 h 369093"/>
              <a:gd name="connsiteX0" fmla="*/ 0 w 1128046"/>
              <a:gd name="connsiteY0" fmla="*/ 521493 h 523874"/>
              <a:gd name="connsiteX1" fmla="*/ 1128046 w 1128046"/>
              <a:gd name="connsiteY1" fmla="*/ 0 h 523874"/>
              <a:gd name="connsiteX2" fmla="*/ 1127380 w 1128046"/>
              <a:gd name="connsiteY2" fmla="*/ 523874 h 523874"/>
              <a:gd name="connsiteX3" fmla="*/ 0 w 1128046"/>
              <a:gd name="connsiteY3" fmla="*/ 521493 h 523874"/>
              <a:gd name="connsiteX0" fmla="*/ 0 w 1128046"/>
              <a:gd name="connsiteY0" fmla="*/ 521493 h 521493"/>
              <a:gd name="connsiteX1" fmla="*/ 1128046 w 1128046"/>
              <a:gd name="connsiteY1" fmla="*/ 0 h 521493"/>
              <a:gd name="connsiteX2" fmla="*/ 1127380 w 1128046"/>
              <a:gd name="connsiteY2" fmla="*/ 340518 h 521493"/>
              <a:gd name="connsiteX3" fmla="*/ 0 w 1128046"/>
              <a:gd name="connsiteY3" fmla="*/ 521493 h 521493"/>
            </a:gdLst>
            <a:ahLst/>
            <a:cxnLst>
              <a:cxn ang="0">
                <a:pos x="connsiteX0" y="connsiteY0"/>
              </a:cxn>
              <a:cxn ang="0">
                <a:pos x="connsiteX1" y="connsiteY1"/>
              </a:cxn>
              <a:cxn ang="0">
                <a:pos x="connsiteX2" y="connsiteY2"/>
              </a:cxn>
              <a:cxn ang="0">
                <a:pos x="connsiteX3" y="connsiteY3"/>
              </a:cxn>
            </a:cxnLst>
            <a:rect l="l" t="t" r="r" b="b"/>
            <a:pathLst>
              <a:path w="1128046" h="521493">
                <a:moveTo>
                  <a:pt x="0" y="521493"/>
                </a:moveTo>
                <a:lnTo>
                  <a:pt x="1128046" y="0"/>
                </a:lnTo>
                <a:lnTo>
                  <a:pt x="1127380" y="340518"/>
                </a:lnTo>
                <a:lnTo>
                  <a:pt x="0" y="521493"/>
                </a:lnTo>
                <a:close/>
              </a:path>
            </a:pathLst>
          </a:custGeom>
          <a:gradFill>
            <a:gsLst>
              <a:gs pos="61000">
                <a:sysClr val="window" lastClr="FFFFFF">
                  <a:alpha val="0"/>
                </a:sysClr>
              </a:gs>
              <a:gs pos="100000">
                <a:srgbClr val="A3A3A3"/>
              </a:gs>
            </a:gsLst>
            <a:lin ang="0" scaled="1"/>
          </a:gradFill>
          <a:ln w="25400" cap="flat" cmpd="sng" algn="ctr">
            <a:noFill/>
            <a:prstDash val="solid"/>
          </a:ln>
          <a:effectLst/>
        </p:spPr>
        <p:txBody>
          <a:bodyPr anchor="ctr"/>
          <a:lstStyle/>
          <a:p>
            <a:pPr algn="ctr">
              <a:defRPr/>
            </a:pPr>
            <a:endParaRPr lang="en-US" sz="1500" b="1" kern="0" dirty="0">
              <a:solidFill>
                <a:sysClr val="window" lastClr="FFFFFF"/>
              </a:solidFill>
              <a:latin typeface="Arial"/>
            </a:endParaRPr>
          </a:p>
        </p:txBody>
      </p:sp>
      <p:sp>
        <p:nvSpPr>
          <p:cNvPr id="17" name="Isosceles Triangle 44">
            <a:extLst>
              <a:ext uri="{FF2B5EF4-FFF2-40B4-BE49-F238E27FC236}">
                <a16:creationId xmlns:a16="http://schemas.microsoft.com/office/drawing/2014/main" id="{05B5408A-C1A9-1245-B6EC-1A5532089AA1}"/>
              </a:ext>
            </a:extLst>
          </p:cNvPr>
          <p:cNvSpPr/>
          <p:nvPr/>
        </p:nvSpPr>
        <p:spPr>
          <a:xfrm>
            <a:off x="6551613" y="2172076"/>
            <a:ext cx="1426204" cy="1226603"/>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827341"/>
              <a:gd name="connsiteY0" fmla="*/ 0 h 1052513"/>
              <a:gd name="connsiteX1" fmla="*/ 296989 w 827341"/>
              <a:gd name="connsiteY1" fmla="*/ 138113 h 1052513"/>
              <a:gd name="connsiteX2" fmla="*/ 827341 w 827341"/>
              <a:gd name="connsiteY2" fmla="*/ 1052513 h 1052513"/>
              <a:gd name="connsiteX3" fmla="*/ 0 w 827341"/>
              <a:gd name="connsiteY3" fmla="*/ 0 h 1052513"/>
              <a:gd name="connsiteX0" fmla="*/ 0 w 1082801"/>
              <a:gd name="connsiteY0" fmla="*/ 795337 h 1847850"/>
              <a:gd name="connsiteX1" fmla="*/ 1082801 w 1082801"/>
              <a:gd name="connsiteY1" fmla="*/ 0 h 1847850"/>
              <a:gd name="connsiteX2" fmla="*/ 827341 w 1082801"/>
              <a:gd name="connsiteY2" fmla="*/ 1847850 h 1847850"/>
              <a:gd name="connsiteX3" fmla="*/ 0 w 1082801"/>
              <a:gd name="connsiteY3" fmla="*/ 795337 h 1847850"/>
              <a:gd name="connsiteX0" fmla="*/ 0 w 1098803"/>
              <a:gd name="connsiteY0" fmla="*/ 795337 h 795337"/>
              <a:gd name="connsiteX1" fmla="*/ 1082801 w 1098803"/>
              <a:gd name="connsiteY1" fmla="*/ 0 h 795337"/>
              <a:gd name="connsiteX2" fmla="*/ 1098803 w 1098803"/>
              <a:gd name="connsiteY2" fmla="*/ 280987 h 795337"/>
              <a:gd name="connsiteX3" fmla="*/ 0 w 1098803"/>
              <a:gd name="connsiteY3" fmla="*/ 795337 h 795337"/>
              <a:gd name="connsiteX0" fmla="*/ 0 w 1123283"/>
              <a:gd name="connsiteY0" fmla="*/ 819149 h 819149"/>
              <a:gd name="connsiteX1" fmla="*/ 1123283 w 1123283"/>
              <a:gd name="connsiteY1" fmla="*/ 0 h 819149"/>
              <a:gd name="connsiteX2" fmla="*/ 1098803 w 1123283"/>
              <a:gd name="connsiteY2" fmla="*/ 304799 h 819149"/>
              <a:gd name="connsiteX3" fmla="*/ 0 w 1123283"/>
              <a:gd name="connsiteY3" fmla="*/ 819149 h 819149"/>
              <a:gd name="connsiteX0" fmla="*/ 0 w 1123283"/>
              <a:gd name="connsiteY0" fmla="*/ 819149 h 819149"/>
              <a:gd name="connsiteX1" fmla="*/ 1123283 w 1123283"/>
              <a:gd name="connsiteY1" fmla="*/ 0 h 819149"/>
              <a:gd name="connsiteX2" fmla="*/ 1120234 w 1123283"/>
              <a:gd name="connsiteY2" fmla="*/ 366711 h 819149"/>
              <a:gd name="connsiteX3" fmla="*/ 0 w 1123283"/>
              <a:gd name="connsiteY3" fmla="*/ 819149 h 819149"/>
              <a:gd name="connsiteX0" fmla="*/ 0 w 1132808"/>
              <a:gd name="connsiteY0" fmla="*/ 923924 h 923924"/>
              <a:gd name="connsiteX1" fmla="*/ 1132808 w 1132808"/>
              <a:gd name="connsiteY1" fmla="*/ 0 h 923924"/>
              <a:gd name="connsiteX2" fmla="*/ 1120234 w 1132808"/>
              <a:gd name="connsiteY2" fmla="*/ 471486 h 923924"/>
              <a:gd name="connsiteX3" fmla="*/ 0 w 1132808"/>
              <a:gd name="connsiteY3" fmla="*/ 923924 h 923924"/>
              <a:gd name="connsiteX0" fmla="*/ 0 w 1132808"/>
              <a:gd name="connsiteY0" fmla="*/ 923924 h 923924"/>
              <a:gd name="connsiteX1" fmla="*/ 1132808 w 1132808"/>
              <a:gd name="connsiteY1" fmla="*/ 0 h 923924"/>
              <a:gd name="connsiteX2" fmla="*/ 1124996 w 1132808"/>
              <a:gd name="connsiteY2" fmla="*/ 345280 h 923924"/>
              <a:gd name="connsiteX3" fmla="*/ 0 w 1132808"/>
              <a:gd name="connsiteY3" fmla="*/ 923924 h 923924"/>
            </a:gdLst>
            <a:ahLst/>
            <a:cxnLst>
              <a:cxn ang="0">
                <a:pos x="connsiteX0" y="connsiteY0"/>
              </a:cxn>
              <a:cxn ang="0">
                <a:pos x="connsiteX1" y="connsiteY1"/>
              </a:cxn>
              <a:cxn ang="0">
                <a:pos x="connsiteX2" y="connsiteY2"/>
              </a:cxn>
              <a:cxn ang="0">
                <a:pos x="connsiteX3" y="connsiteY3"/>
              </a:cxn>
            </a:cxnLst>
            <a:rect l="l" t="t" r="r" b="b"/>
            <a:pathLst>
              <a:path w="1132808" h="923924">
                <a:moveTo>
                  <a:pt x="0" y="923924"/>
                </a:moveTo>
                <a:cubicBezTo>
                  <a:pt x="374428" y="650874"/>
                  <a:pt x="758380" y="273050"/>
                  <a:pt x="1132808" y="0"/>
                </a:cubicBezTo>
                <a:cubicBezTo>
                  <a:pt x="1131792" y="122237"/>
                  <a:pt x="1126012" y="223043"/>
                  <a:pt x="1124996" y="345280"/>
                </a:cubicBezTo>
                <a:lnTo>
                  <a:pt x="0" y="923924"/>
                </a:lnTo>
                <a:close/>
              </a:path>
            </a:pathLst>
          </a:custGeom>
          <a:gradFill>
            <a:gsLst>
              <a:gs pos="61000">
                <a:sysClr val="window" lastClr="FFFFFF">
                  <a:alpha val="0"/>
                </a:sysClr>
              </a:gs>
              <a:gs pos="100000">
                <a:sysClr val="window" lastClr="FFFFFF">
                  <a:lumMod val="50000"/>
                </a:sysClr>
              </a:gs>
            </a:gsLst>
            <a:lin ang="0" scaled="1"/>
          </a:gradFill>
          <a:ln w="25400" cap="flat" cmpd="sng" algn="ctr">
            <a:noFill/>
            <a:prstDash val="solid"/>
          </a:ln>
          <a:effectLst/>
        </p:spPr>
        <p:txBody>
          <a:bodyPr anchor="ctr"/>
          <a:lstStyle/>
          <a:p>
            <a:pPr algn="ctr">
              <a:defRPr/>
            </a:pPr>
            <a:endParaRPr lang="en-US" sz="1500" b="1" kern="0" dirty="0">
              <a:solidFill>
                <a:sysClr val="window" lastClr="FFFFFF"/>
              </a:solidFill>
              <a:latin typeface="Arial"/>
            </a:endParaRPr>
          </a:p>
        </p:txBody>
      </p:sp>
      <p:sp>
        <p:nvSpPr>
          <p:cNvPr id="18" name="Rectangle 14">
            <a:extLst>
              <a:ext uri="{FF2B5EF4-FFF2-40B4-BE49-F238E27FC236}">
                <a16:creationId xmlns:a16="http://schemas.microsoft.com/office/drawing/2014/main" id="{111E9EB4-0A9D-504D-956B-30B68A7A3ED8}"/>
              </a:ext>
            </a:extLst>
          </p:cNvPr>
          <p:cNvSpPr>
            <a:spLocks noChangeArrowheads="1"/>
          </p:cNvSpPr>
          <p:nvPr/>
        </p:nvSpPr>
        <p:spPr bwMode="gray">
          <a:xfrm>
            <a:off x="7990713" y="4866826"/>
            <a:ext cx="3747400" cy="449263"/>
          </a:xfrm>
          <a:prstGeom prst="rect">
            <a:avLst/>
          </a:prstGeom>
          <a:solidFill>
            <a:srgbClr val="A3A3A3"/>
          </a:solidFill>
          <a:ln w="19050">
            <a:noFill/>
            <a:miter lim="800000"/>
            <a:headEnd/>
            <a:tailEnd/>
          </a:ln>
        </p:spPr>
        <p:txBody>
          <a:bodyPr wrap="none" anchor="ctr"/>
          <a:lstStyle/>
          <a:p>
            <a:pPr defTabSz="914338">
              <a:defRPr/>
            </a:pPr>
            <a:r>
              <a:rPr lang="en-US" sz="1600" b="1" kern="0">
                <a:solidFill>
                  <a:sysClr val="window" lastClr="FFFFFF"/>
                </a:solidFill>
                <a:effectLst>
                  <a:outerShdw blurRad="38100" dist="38100" dir="2700000" algn="tl">
                    <a:srgbClr val="000000">
                      <a:alpha val="43137"/>
                    </a:srgbClr>
                  </a:outerShdw>
                </a:effectLst>
                <a:latin typeface="Oracle Sans" panose="020B0503020204020204" pitchFamily="34" charset="0"/>
                <a:cs typeface="Oracle Sans" panose="020B0503020204020204" pitchFamily="34" charset="0"/>
              </a:rPr>
              <a:t>Support non-Oracle and cloud DBs</a:t>
            </a:r>
            <a:endParaRPr lang="en-US" sz="1600" b="1" kern="0" dirty="0">
              <a:solidFill>
                <a:sysClr val="window" lastClr="FFFFFF"/>
              </a:solidFill>
              <a:effectLst>
                <a:outerShdw blurRad="38100" dist="38100" dir="2700000" algn="tl">
                  <a:srgbClr val="000000">
                    <a:alpha val="43137"/>
                  </a:srgbClr>
                </a:outerShdw>
              </a:effectLst>
              <a:latin typeface="Oracle Sans" panose="020B0503020204020204" pitchFamily="34" charset="0"/>
              <a:cs typeface="Oracle Sans" panose="020B0503020204020204" pitchFamily="34" charset="0"/>
            </a:endParaRPr>
          </a:p>
        </p:txBody>
      </p:sp>
      <p:sp>
        <p:nvSpPr>
          <p:cNvPr id="19" name="Isosceles Triangle 44">
            <a:extLst>
              <a:ext uri="{FF2B5EF4-FFF2-40B4-BE49-F238E27FC236}">
                <a16:creationId xmlns:a16="http://schemas.microsoft.com/office/drawing/2014/main" id="{B77EB227-7B42-1444-8AD0-76249D9FD8D0}"/>
              </a:ext>
            </a:extLst>
          </p:cNvPr>
          <p:cNvSpPr/>
          <p:nvPr/>
        </p:nvSpPr>
        <p:spPr>
          <a:xfrm flipV="1">
            <a:off x="6675438" y="3810375"/>
            <a:ext cx="1292855" cy="1502828"/>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827341"/>
              <a:gd name="connsiteY0" fmla="*/ 0 h 1052513"/>
              <a:gd name="connsiteX1" fmla="*/ 296989 w 827341"/>
              <a:gd name="connsiteY1" fmla="*/ 138113 h 1052513"/>
              <a:gd name="connsiteX2" fmla="*/ 827341 w 827341"/>
              <a:gd name="connsiteY2" fmla="*/ 1052513 h 1052513"/>
              <a:gd name="connsiteX3" fmla="*/ 0 w 827341"/>
              <a:gd name="connsiteY3" fmla="*/ 0 h 1052513"/>
              <a:gd name="connsiteX0" fmla="*/ 0 w 1082801"/>
              <a:gd name="connsiteY0" fmla="*/ 795337 h 1847850"/>
              <a:gd name="connsiteX1" fmla="*/ 1082801 w 1082801"/>
              <a:gd name="connsiteY1" fmla="*/ 0 h 1847850"/>
              <a:gd name="connsiteX2" fmla="*/ 827341 w 1082801"/>
              <a:gd name="connsiteY2" fmla="*/ 1847850 h 1847850"/>
              <a:gd name="connsiteX3" fmla="*/ 0 w 1082801"/>
              <a:gd name="connsiteY3" fmla="*/ 795337 h 1847850"/>
              <a:gd name="connsiteX0" fmla="*/ 0 w 1098803"/>
              <a:gd name="connsiteY0" fmla="*/ 795337 h 795337"/>
              <a:gd name="connsiteX1" fmla="*/ 1082801 w 1098803"/>
              <a:gd name="connsiteY1" fmla="*/ 0 h 795337"/>
              <a:gd name="connsiteX2" fmla="*/ 1098803 w 1098803"/>
              <a:gd name="connsiteY2" fmla="*/ 280987 h 795337"/>
              <a:gd name="connsiteX3" fmla="*/ 0 w 1098803"/>
              <a:gd name="connsiteY3" fmla="*/ 795337 h 795337"/>
              <a:gd name="connsiteX0" fmla="*/ 0 w 1123283"/>
              <a:gd name="connsiteY0" fmla="*/ 819149 h 819149"/>
              <a:gd name="connsiteX1" fmla="*/ 1123283 w 1123283"/>
              <a:gd name="connsiteY1" fmla="*/ 0 h 819149"/>
              <a:gd name="connsiteX2" fmla="*/ 1098803 w 1123283"/>
              <a:gd name="connsiteY2" fmla="*/ 304799 h 819149"/>
              <a:gd name="connsiteX3" fmla="*/ 0 w 1123283"/>
              <a:gd name="connsiteY3" fmla="*/ 819149 h 819149"/>
              <a:gd name="connsiteX0" fmla="*/ 0 w 1123283"/>
              <a:gd name="connsiteY0" fmla="*/ 819149 h 819149"/>
              <a:gd name="connsiteX1" fmla="*/ 1123283 w 1123283"/>
              <a:gd name="connsiteY1" fmla="*/ 0 h 819149"/>
              <a:gd name="connsiteX2" fmla="*/ 1120234 w 1123283"/>
              <a:gd name="connsiteY2" fmla="*/ 366711 h 819149"/>
              <a:gd name="connsiteX3" fmla="*/ 0 w 1123283"/>
              <a:gd name="connsiteY3" fmla="*/ 819149 h 819149"/>
              <a:gd name="connsiteX0" fmla="*/ 0 w 1132808"/>
              <a:gd name="connsiteY0" fmla="*/ 923924 h 923924"/>
              <a:gd name="connsiteX1" fmla="*/ 1132808 w 1132808"/>
              <a:gd name="connsiteY1" fmla="*/ 0 h 923924"/>
              <a:gd name="connsiteX2" fmla="*/ 1120234 w 1132808"/>
              <a:gd name="connsiteY2" fmla="*/ 471486 h 923924"/>
              <a:gd name="connsiteX3" fmla="*/ 0 w 1132808"/>
              <a:gd name="connsiteY3" fmla="*/ 923924 h 923924"/>
              <a:gd name="connsiteX0" fmla="*/ 0 w 1132808"/>
              <a:gd name="connsiteY0" fmla="*/ 923924 h 923924"/>
              <a:gd name="connsiteX1" fmla="*/ 1132808 w 1132808"/>
              <a:gd name="connsiteY1" fmla="*/ 0 h 923924"/>
              <a:gd name="connsiteX2" fmla="*/ 1124996 w 1132808"/>
              <a:gd name="connsiteY2" fmla="*/ 345280 h 923924"/>
              <a:gd name="connsiteX3" fmla="*/ 0 w 1132808"/>
              <a:gd name="connsiteY3" fmla="*/ 923924 h 923924"/>
              <a:gd name="connsiteX0" fmla="*/ 0 w 1042022"/>
              <a:gd name="connsiteY0" fmla="*/ 923924 h 923924"/>
              <a:gd name="connsiteX1" fmla="*/ 1042022 w 1042022"/>
              <a:gd name="connsiteY1" fmla="*/ 0 h 923924"/>
              <a:gd name="connsiteX2" fmla="*/ 1034210 w 1042022"/>
              <a:gd name="connsiteY2" fmla="*/ 345280 h 923924"/>
              <a:gd name="connsiteX3" fmla="*/ 0 w 1042022"/>
              <a:gd name="connsiteY3" fmla="*/ 923924 h 923924"/>
              <a:gd name="connsiteX0" fmla="*/ 0 w 973932"/>
              <a:gd name="connsiteY0" fmla="*/ 995670 h 995670"/>
              <a:gd name="connsiteX1" fmla="*/ 973932 w 973932"/>
              <a:gd name="connsiteY1" fmla="*/ 0 h 995670"/>
              <a:gd name="connsiteX2" fmla="*/ 966120 w 973932"/>
              <a:gd name="connsiteY2" fmla="*/ 345280 h 995670"/>
              <a:gd name="connsiteX3" fmla="*/ 0 w 973932"/>
              <a:gd name="connsiteY3" fmla="*/ 995670 h 995670"/>
              <a:gd name="connsiteX0" fmla="*/ 0 w 1049587"/>
              <a:gd name="connsiteY0" fmla="*/ 1081765 h 1081765"/>
              <a:gd name="connsiteX1" fmla="*/ 1049587 w 1049587"/>
              <a:gd name="connsiteY1" fmla="*/ 0 h 1081765"/>
              <a:gd name="connsiteX2" fmla="*/ 1041775 w 1049587"/>
              <a:gd name="connsiteY2" fmla="*/ 345280 h 1081765"/>
              <a:gd name="connsiteX3" fmla="*/ 0 w 1049587"/>
              <a:gd name="connsiteY3" fmla="*/ 1081765 h 1081765"/>
              <a:gd name="connsiteX0" fmla="*/ 0 w 1026890"/>
              <a:gd name="connsiteY0" fmla="*/ 1131987 h 1131987"/>
              <a:gd name="connsiteX1" fmla="*/ 1026890 w 1026890"/>
              <a:gd name="connsiteY1" fmla="*/ 0 h 1131987"/>
              <a:gd name="connsiteX2" fmla="*/ 1019078 w 1026890"/>
              <a:gd name="connsiteY2" fmla="*/ 345280 h 1131987"/>
              <a:gd name="connsiteX3" fmla="*/ 0 w 1026890"/>
              <a:gd name="connsiteY3" fmla="*/ 1131987 h 1131987"/>
            </a:gdLst>
            <a:ahLst/>
            <a:cxnLst>
              <a:cxn ang="0">
                <a:pos x="connsiteX0" y="connsiteY0"/>
              </a:cxn>
              <a:cxn ang="0">
                <a:pos x="connsiteX1" y="connsiteY1"/>
              </a:cxn>
              <a:cxn ang="0">
                <a:pos x="connsiteX2" y="connsiteY2"/>
              </a:cxn>
              <a:cxn ang="0">
                <a:pos x="connsiteX3" y="connsiteY3"/>
              </a:cxn>
            </a:cxnLst>
            <a:rect l="l" t="t" r="r" b="b"/>
            <a:pathLst>
              <a:path w="1026890" h="1131987">
                <a:moveTo>
                  <a:pt x="0" y="1131987"/>
                </a:moveTo>
                <a:cubicBezTo>
                  <a:pt x="374428" y="858937"/>
                  <a:pt x="652462" y="273050"/>
                  <a:pt x="1026890" y="0"/>
                </a:cubicBezTo>
                <a:cubicBezTo>
                  <a:pt x="1025874" y="122237"/>
                  <a:pt x="1020094" y="223043"/>
                  <a:pt x="1019078" y="345280"/>
                </a:cubicBezTo>
                <a:lnTo>
                  <a:pt x="0" y="1131987"/>
                </a:lnTo>
                <a:close/>
              </a:path>
            </a:pathLst>
          </a:custGeom>
          <a:gradFill>
            <a:gsLst>
              <a:gs pos="61000">
                <a:sysClr val="window" lastClr="FFFFFF">
                  <a:alpha val="0"/>
                </a:sysClr>
              </a:gs>
              <a:gs pos="100000">
                <a:srgbClr val="A3A3A3"/>
              </a:gs>
            </a:gsLst>
            <a:lin ang="0" scaled="1"/>
          </a:gradFill>
          <a:ln w="25400" cap="flat" cmpd="sng" algn="ctr">
            <a:noFill/>
            <a:prstDash val="solid"/>
          </a:ln>
          <a:effectLst/>
        </p:spPr>
        <p:txBody>
          <a:bodyPr anchor="ctr"/>
          <a:lstStyle/>
          <a:p>
            <a:pPr algn="ctr">
              <a:defRPr/>
            </a:pPr>
            <a:endParaRPr lang="en-US" sz="1500" b="1" kern="0" dirty="0">
              <a:solidFill>
                <a:sysClr val="window" lastClr="FFFFFF"/>
              </a:solidFill>
              <a:latin typeface="Arial"/>
            </a:endParaRPr>
          </a:p>
        </p:txBody>
      </p:sp>
      <p:sp>
        <p:nvSpPr>
          <p:cNvPr id="20" name="Rectangle 14">
            <a:extLst>
              <a:ext uri="{FF2B5EF4-FFF2-40B4-BE49-F238E27FC236}">
                <a16:creationId xmlns:a16="http://schemas.microsoft.com/office/drawing/2014/main" id="{E67B4682-283F-3043-8B10-7BDF54BEDC6C}"/>
              </a:ext>
            </a:extLst>
          </p:cNvPr>
          <p:cNvSpPr>
            <a:spLocks noChangeArrowheads="1"/>
          </p:cNvSpPr>
          <p:nvPr/>
        </p:nvSpPr>
        <p:spPr bwMode="gray">
          <a:xfrm>
            <a:off x="7988739" y="5411102"/>
            <a:ext cx="3749375" cy="449263"/>
          </a:xfrm>
          <a:prstGeom prst="rect">
            <a:avLst/>
          </a:prstGeom>
          <a:solidFill>
            <a:sysClr val="window" lastClr="FFFFFF">
              <a:lumMod val="50000"/>
            </a:sysClr>
          </a:solidFill>
          <a:ln w="19050">
            <a:noFill/>
            <a:miter lim="800000"/>
            <a:headEnd/>
            <a:tailEnd/>
          </a:ln>
        </p:spPr>
        <p:txBody>
          <a:bodyPr wrap="none" anchor="ctr"/>
          <a:lstStyle/>
          <a:p>
            <a:pPr defTabSz="914338">
              <a:defRPr/>
            </a:pPr>
            <a:r>
              <a:rPr lang="en-US" sz="1600" b="1" kern="0" dirty="0">
                <a:solidFill>
                  <a:sysClr val="window" lastClr="FFFFFF"/>
                </a:solidFill>
                <a:effectLst>
                  <a:outerShdw blurRad="38100" dist="38100" dir="2700000" algn="tl">
                    <a:srgbClr val="000000">
                      <a:alpha val="43137"/>
                    </a:srgbClr>
                  </a:outerShdw>
                </a:effectLst>
              </a:rPr>
              <a:t>Pre-installed in Enterprise Manager</a:t>
            </a:r>
          </a:p>
        </p:txBody>
      </p:sp>
      <p:sp>
        <p:nvSpPr>
          <p:cNvPr id="21" name="Isosceles Triangle 44">
            <a:extLst>
              <a:ext uri="{FF2B5EF4-FFF2-40B4-BE49-F238E27FC236}">
                <a16:creationId xmlns:a16="http://schemas.microsoft.com/office/drawing/2014/main" id="{5E72C79B-E894-DC4E-BC8C-5FBCB077CDEA}"/>
              </a:ext>
            </a:extLst>
          </p:cNvPr>
          <p:cNvSpPr/>
          <p:nvPr/>
        </p:nvSpPr>
        <p:spPr>
          <a:xfrm flipV="1">
            <a:off x="6560643" y="3963470"/>
            <a:ext cx="1405671" cy="1905895"/>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827341"/>
              <a:gd name="connsiteY0" fmla="*/ 0 h 1052513"/>
              <a:gd name="connsiteX1" fmla="*/ 296989 w 827341"/>
              <a:gd name="connsiteY1" fmla="*/ 138113 h 1052513"/>
              <a:gd name="connsiteX2" fmla="*/ 827341 w 827341"/>
              <a:gd name="connsiteY2" fmla="*/ 1052513 h 1052513"/>
              <a:gd name="connsiteX3" fmla="*/ 0 w 827341"/>
              <a:gd name="connsiteY3" fmla="*/ 0 h 1052513"/>
              <a:gd name="connsiteX0" fmla="*/ 0 w 1082801"/>
              <a:gd name="connsiteY0" fmla="*/ 795337 h 1847850"/>
              <a:gd name="connsiteX1" fmla="*/ 1082801 w 1082801"/>
              <a:gd name="connsiteY1" fmla="*/ 0 h 1847850"/>
              <a:gd name="connsiteX2" fmla="*/ 827341 w 1082801"/>
              <a:gd name="connsiteY2" fmla="*/ 1847850 h 1847850"/>
              <a:gd name="connsiteX3" fmla="*/ 0 w 1082801"/>
              <a:gd name="connsiteY3" fmla="*/ 795337 h 1847850"/>
              <a:gd name="connsiteX0" fmla="*/ 0 w 1098803"/>
              <a:gd name="connsiteY0" fmla="*/ 795337 h 795337"/>
              <a:gd name="connsiteX1" fmla="*/ 1082801 w 1098803"/>
              <a:gd name="connsiteY1" fmla="*/ 0 h 795337"/>
              <a:gd name="connsiteX2" fmla="*/ 1098803 w 1098803"/>
              <a:gd name="connsiteY2" fmla="*/ 280987 h 795337"/>
              <a:gd name="connsiteX3" fmla="*/ 0 w 1098803"/>
              <a:gd name="connsiteY3" fmla="*/ 795337 h 795337"/>
              <a:gd name="connsiteX0" fmla="*/ 0 w 1123283"/>
              <a:gd name="connsiteY0" fmla="*/ 819149 h 819149"/>
              <a:gd name="connsiteX1" fmla="*/ 1123283 w 1123283"/>
              <a:gd name="connsiteY1" fmla="*/ 0 h 819149"/>
              <a:gd name="connsiteX2" fmla="*/ 1098803 w 1123283"/>
              <a:gd name="connsiteY2" fmla="*/ 304799 h 819149"/>
              <a:gd name="connsiteX3" fmla="*/ 0 w 1123283"/>
              <a:gd name="connsiteY3" fmla="*/ 819149 h 819149"/>
              <a:gd name="connsiteX0" fmla="*/ 0 w 1123283"/>
              <a:gd name="connsiteY0" fmla="*/ 819149 h 819149"/>
              <a:gd name="connsiteX1" fmla="*/ 1123283 w 1123283"/>
              <a:gd name="connsiteY1" fmla="*/ 0 h 819149"/>
              <a:gd name="connsiteX2" fmla="*/ 1120234 w 1123283"/>
              <a:gd name="connsiteY2" fmla="*/ 366711 h 819149"/>
              <a:gd name="connsiteX3" fmla="*/ 0 w 1123283"/>
              <a:gd name="connsiteY3" fmla="*/ 819149 h 819149"/>
              <a:gd name="connsiteX0" fmla="*/ 0 w 1132808"/>
              <a:gd name="connsiteY0" fmla="*/ 923924 h 923924"/>
              <a:gd name="connsiteX1" fmla="*/ 1132808 w 1132808"/>
              <a:gd name="connsiteY1" fmla="*/ 0 h 923924"/>
              <a:gd name="connsiteX2" fmla="*/ 1120234 w 1132808"/>
              <a:gd name="connsiteY2" fmla="*/ 471486 h 923924"/>
              <a:gd name="connsiteX3" fmla="*/ 0 w 1132808"/>
              <a:gd name="connsiteY3" fmla="*/ 923924 h 923924"/>
              <a:gd name="connsiteX0" fmla="*/ 0 w 1132808"/>
              <a:gd name="connsiteY0" fmla="*/ 923924 h 923924"/>
              <a:gd name="connsiteX1" fmla="*/ 1132808 w 1132808"/>
              <a:gd name="connsiteY1" fmla="*/ 0 h 923924"/>
              <a:gd name="connsiteX2" fmla="*/ 1124996 w 1132808"/>
              <a:gd name="connsiteY2" fmla="*/ 345280 h 923924"/>
              <a:gd name="connsiteX3" fmla="*/ 0 w 1132808"/>
              <a:gd name="connsiteY3" fmla="*/ 923924 h 923924"/>
              <a:gd name="connsiteX0" fmla="*/ 0 w 1042022"/>
              <a:gd name="connsiteY0" fmla="*/ 923924 h 923924"/>
              <a:gd name="connsiteX1" fmla="*/ 1042022 w 1042022"/>
              <a:gd name="connsiteY1" fmla="*/ 0 h 923924"/>
              <a:gd name="connsiteX2" fmla="*/ 1034210 w 1042022"/>
              <a:gd name="connsiteY2" fmla="*/ 345280 h 923924"/>
              <a:gd name="connsiteX3" fmla="*/ 0 w 1042022"/>
              <a:gd name="connsiteY3" fmla="*/ 923924 h 923924"/>
              <a:gd name="connsiteX0" fmla="*/ 0 w 973932"/>
              <a:gd name="connsiteY0" fmla="*/ 995670 h 995670"/>
              <a:gd name="connsiteX1" fmla="*/ 973932 w 973932"/>
              <a:gd name="connsiteY1" fmla="*/ 0 h 995670"/>
              <a:gd name="connsiteX2" fmla="*/ 966120 w 973932"/>
              <a:gd name="connsiteY2" fmla="*/ 345280 h 995670"/>
              <a:gd name="connsiteX3" fmla="*/ 0 w 973932"/>
              <a:gd name="connsiteY3" fmla="*/ 995670 h 995670"/>
              <a:gd name="connsiteX0" fmla="*/ 0 w 1049587"/>
              <a:gd name="connsiteY0" fmla="*/ 1081765 h 1081765"/>
              <a:gd name="connsiteX1" fmla="*/ 1049587 w 1049587"/>
              <a:gd name="connsiteY1" fmla="*/ 0 h 1081765"/>
              <a:gd name="connsiteX2" fmla="*/ 1041775 w 1049587"/>
              <a:gd name="connsiteY2" fmla="*/ 345280 h 1081765"/>
              <a:gd name="connsiteX3" fmla="*/ 0 w 1049587"/>
              <a:gd name="connsiteY3" fmla="*/ 1081765 h 1081765"/>
              <a:gd name="connsiteX0" fmla="*/ 0 w 1026890"/>
              <a:gd name="connsiteY0" fmla="*/ 1131987 h 1131987"/>
              <a:gd name="connsiteX1" fmla="*/ 1026890 w 1026890"/>
              <a:gd name="connsiteY1" fmla="*/ 0 h 1131987"/>
              <a:gd name="connsiteX2" fmla="*/ 1019078 w 1026890"/>
              <a:gd name="connsiteY2" fmla="*/ 345280 h 1131987"/>
              <a:gd name="connsiteX3" fmla="*/ 0 w 1026890"/>
              <a:gd name="connsiteY3" fmla="*/ 1131987 h 1131987"/>
              <a:gd name="connsiteX0" fmla="*/ 0 w 941999"/>
              <a:gd name="connsiteY0" fmla="*/ 1167767 h 1167767"/>
              <a:gd name="connsiteX1" fmla="*/ 941999 w 941999"/>
              <a:gd name="connsiteY1" fmla="*/ 0 h 1167767"/>
              <a:gd name="connsiteX2" fmla="*/ 934187 w 941999"/>
              <a:gd name="connsiteY2" fmla="*/ 345280 h 1167767"/>
              <a:gd name="connsiteX3" fmla="*/ 0 w 941999"/>
              <a:gd name="connsiteY3" fmla="*/ 1167767 h 1167767"/>
              <a:gd name="connsiteX0" fmla="*/ 0 w 1055187"/>
              <a:gd name="connsiteY0" fmla="*/ 1328776 h 1328776"/>
              <a:gd name="connsiteX1" fmla="*/ 1055187 w 1055187"/>
              <a:gd name="connsiteY1" fmla="*/ 0 h 1328776"/>
              <a:gd name="connsiteX2" fmla="*/ 1047375 w 1055187"/>
              <a:gd name="connsiteY2" fmla="*/ 345280 h 1328776"/>
              <a:gd name="connsiteX3" fmla="*/ 0 w 1055187"/>
              <a:gd name="connsiteY3" fmla="*/ 1328776 h 1328776"/>
              <a:gd name="connsiteX0" fmla="*/ 0 w 1026890"/>
              <a:gd name="connsiteY0" fmla="*/ 1373501 h 1373501"/>
              <a:gd name="connsiteX1" fmla="*/ 1026890 w 1026890"/>
              <a:gd name="connsiteY1" fmla="*/ 0 h 1373501"/>
              <a:gd name="connsiteX2" fmla="*/ 1019078 w 1026890"/>
              <a:gd name="connsiteY2" fmla="*/ 345280 h 1373501"/>
              <a:gd name="connsiteX3" fmla="*/ 0 w 1026890"/>
              <a:gd name="connsiteY3" fmla="*/ 1373501 h 1373501"/>
              <a:gd name="connsiteX0" fmla="*/ 89608 w 1116498"/>
              <a:gd name="connsiteY0" fmla="*/ 1373501 h 1435591"/>
              <a:gd name="connsiteX1" fmla="*/ 542737 w 1116498"/>
              <a:gd name="connsiteY1" fmla="*/ 708877 h 1435591"/>
              <a:gd name="connsiteX2" fmla="*/ 1116498 w 1116498"/>
              <a:gd name="connsiteY2" fmla="*/ 0 h 1435591"/>
              <a:gd name="connsiteX3" fmla="*/ 1108686 w 1116498"/>
              <a:gd name="connsiteY3" fmla="*/ 345280 h 1435591"/>
              <a:gd name="connsiteX4" fmla="*/ 89608 w 1116498"/>
              <a:gd name="connsiteY4" fmla="*/ 1373501 h 143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498" h="1435591">
                <a:moveTo>
                  <a:pt x="89608" y="1373501"/>
                </a:moveTo>
                <a:cubicBezTo>
                  <a:pt x="0" y="1435591"/>
                  <a:pt x="371589" y="937794"/>
                  <a:pt x="542737" y="708877"/>
                </a:cubicBezTo>
                <a:cubicBezTo>
                  <a:pt x="713885" y="479960"/>
                  <a:pt x="1026890" y="62090"/>
                  <a:pt x="1116498" y="0"/>
                </a:cubicBezTo>
                <a:cubicBezTo>
                  <a:pt x="1115482" y="122237"/>
                  <a:pt x="1109702" y="223043"/>
                  <a:pt x="1108686" y="345280"/>
                </a:cubicBezTo>
                <a:lnTo>
                  <a:pt x="89608" y="1373501"/>
                </a:lnTo>
                <a:close/>
              </a:path>
            </a:pathLst>
          </a:custGeom>
          <a:gradFill>
            <a:gsLst>
              <a:gs pos="61000">
                <a:sysClr val="window" lastClr="FFFFFF">
                  <a:alpha val="0"/>
                </a:sysClr>
              </a:gs>
              <a:gs pos="100000">
                <a:sysClr val="window" lastClr="FFFFFF">
                  <a:lumMod val="50000"/>
                </a:sysClr>
              </a:gs>
            </a:gsLst>
            <a:lin ang="0" scaled="1"/>
          </a:gradFill>
          <a:ln w="25400" cap="flat" cmpd="sng" algn="ctr">
            <a:noFill/>
            <a:prstDash val="solid"/>
          </a:ln>
          <a:effectLst/>
        </p:spPr>
        <p:txBody>
          <a:bodyPr anchor="ctr"/>
          <a:lstStyle/>
          <a:p>
            <a:pPr algn="ctr">
              <a:defRPr/>
            </a:pPr>
            <a:endParaRPr lang="en-US" sz="1500" b="1" kern="0" dirty="0">
              <a:solidFill>
                <a:sysClr val="window" lastClr="FFFFFF"/>
              </a:solidFill>
              <a:latin typeface="Arial"/>
            </a:endParaRPr>
          </a:p>
        </p:txBody>
      </p:sp>
      <p:sp>
        <p:nvSpPr>
          <p:cNvPr id="22" name="Rounded Rectangle 21">
            <a:extLst>
              <a:ext uri="{FF2B5EF4-FFF2-40B4-BE49-F238E27FC236}">
                <a16:creationId xmlns:a16="http://schemas.microsoft.com/office/drawing/2014/main" id="{0FFBD073-4205-A643-A102-39EA9938FA5F}"/>
              </a:ext>
            </a:extLst>
          </p:cNvPr>
          <p:cNvSpPr/>
          <p:nvPr/>
        </p:nvSpPr>
        <p:spPr>
          <a:xfrm>
            <a:off x="1087655" y="2105526"/>
            <a:ext cx="6362700" cy="3743325"/>
          </a:xfrm>
          <a:prstGeom prst="round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328" dirty="0">
              <a:solidFill>
                <a:srgbClr val="FFFFFF"/>
              </a:solidFill>
            </a:endParaRPr>
          </a:p>
        </p:txBody>
      </p:sp>
      <p:grpSp>
        <p:nvGrpSpPr>
          <p:cNvPr id="23" name="Group 140">
            <a:extLst>
              <a:ext uri="{FF2B5EF4-FFF2-40B4-BE49-F238E27FC236}">
                <a16:creationId xmlns:a16="http://schemas.microsoft.com/office/drawing/2014/main" id="{ADC35427-352D-A541-8B09-0ADEBC142C28}"/>
              </a:ext>
            </a:extLst>
          </p:cNvPr>
          <p:cNvGrpSpPr/>
          <p:nvPr/>
        </p:nvGrpSpPr>
        <p:grpSpPr>
          <a:xfrm>
            <a:off x="1335306" y="2143738"/>
            <a:ext cx="5895975" cy="3508263"/>
            <a:chOff x="5972175" y="2933812"/>
            <a:chExt cx="5895975" cy="3508262"/>
          </a:xfrm>
        </p:grpSpPr>
        <p:sp>
          <p:nvSpPr>
            <p:cNvPr id="24" name="1_Capture_data">
              <a:extLst>
                <a:ext uri="{FF2B5EF4-FFF2-40B4-BE49-F238E27FC236}">
                  <a16:creationId xmlns:a16="http://schemas.microsoft.com/office/drawing/2014/main" id="{5F7C9C07-9F23-614B-82A1-95CCBEC78236}"/>
                </a:ext>
              </a:extLst>
            </p:cNvPr>
            <p:cNvSpPr txBox="1">
              <a:spLocks noChangeArrowheads="1"/>
            </p:cNvSpPr>
            <p:nvPr/>
          </p:nvSpPr>
          <p:spPr bwMode="auto">
            <a:xfrm>
              <a:off x="7819754" y="4361277"/>
              <a:ext cx="2676796" cy="1200329"/>
            </a:xfrm>
            <a:prstGeom prst="rect">
              <a:avLst/>
            </a:prstGeom>
            <a:noFill/>
            <a:ln w="9525">
              <a:noFill/>
              <a:miter lim="800000"/>
              <a:headEnd/>
              <a:tailEnd/>
            </a:ln>
          </p:spPr>
          <p:txBody>
            <a:bodyPr wrap="square">
              <a:spAutoFit/>
            </a:bodyPr>
            <a:lstStyle/>
            <a:p>
              <a:pPr fontAlgn="base">
                <a:spcBef>
                  <a:spcPct val="0"/>
                </a:spcBef>
                <a:spcAft>
                  <a:spcPct val="0"/>
                </a:spcAft>
              </a:pPr>
              <a:r>
                <a:rPr lang="en-US" sz="1200" b="1" dirty="0">
                  <a:solidFill>
                    <a:srgbClr val="BFBFBF"/>
                  </a:solidFill>
                  <a:cs typeface="Times New Roman" pitchFamily="18" charset="0"/>
                </a:rPr>
                <a:t>0100101100101010010010010010010010010010010010001001010100100100100111001001001001001001000010010010111001001010100100101010100110101001010100100000011111111000</a:t>
              </a:r>
            </a:p>
          </p:txBody>
        </p:sp>
        <p:pic>
          <p:nvPicPr>
            <p:cNvPr id="25" name="Picture 80" descr="gn curve zoom">
              <a:extLst>
                <a:ext uri="{FF2B5EF4-FFF2-40B4-BE49-F238E27FC236}">
                  <a16:creationId xmlns:a16="http://schemas.microsoft.com/office/drawing/2014/main" id="{0DF57B8F-F5B4-D242-9851-9D552497E430}"/>
                </a:ext>
              </a:extLst>
            </p:cNvPr>
            <p:cNvPicPr>
              <a:picLocks noChangeAspect="1" noChangeArrowheads="1"/>
            </p:cNvPicPr>
            <p:nvPr/>
          </p:nvPicPr>
          <p:blipFill>
            <a:blip r:embed="rId2" cstate="print"/>
            <a:srcRect/>
            <a:stretch>
              <a:fillRect/>
            </a:stretch>
          </p:blipFill>
          <p:spPr bwMode="gray">
            <a:xfrm flipH="1">
              <a:off x="7980932" y="4036922"/>
              <a:ext cx="1769873" cy="520278"/>
            </a:xfrm>
            <a:prstGeom prst="rect">
              <a:avLst/>
            </a:prstGeom>
            <a:noFill/>
            <a:ln w="9525">
              <a:noFill/>
              <a:miter lim="800000"/>
              <a:headEnd/>
              <a:tailEnd/>
            </a:ln>
          </p:spPr>
        </p:pic>
        <p:pic>
          <p:nvPicPr>
            <p:cNvPr id="26" name="Picture 80" descr="gn curve zoom">
              <a:extLst>
                <a:ext uri="{FF2B5EF4-FFF2-40B4-BE49-F238E27FC236}">
                  <a16:creationId xmlns:a16="http://schemas.microsoft.com/office/drawing/2014/main" id="{D4F1EBFC-5AC2-BC42-96EA-70EF15F5FBC8}"/>
                </a:ext>
              </a:extLst>
            </p:cNvPr>
            <p:cNvPicPr>
              <a:picLocks noChangeAspect="1" noChangeArrowheads="1"/>
            </p:cNvPicPr>
            <p:nvPr/>
          </p:nvPicPr>
          <p:blipFill>
            <a:blip r:embed="rId2" cstate="print"/>
            <a:srcRect/>
            <a:stretch>
              <a:fillRect/>
            </a:stretch>
          </p:blipFill>
          <p:spPr bwMode="gray">
            <a:xfrm rot="10800000">
              <a:off x="7980933" y="5184077"/>
              <a:ext cx="1769873" cy="520278"/>
            </a:xfrm>
            <a:prstGeom prst="rect">
              <a:avLst/>
            </a:prstGeom>
            <a:noFill/>
            <a:ln w="9525">
              <a:noFill/>
              <a:miter lim="800000"/>
              <a:headEnd/>
              <a:tailEnd/>
            </a:ln>
          </p:spPr>
        </p:pic>
        <p:pic>
          <p:nvPicPr>
            <p:cNvPr id="27" name="Picture 26" descr="cdb-schema-red-3.png">
              <a:extLst>
                <a:ext uri="{FF2B5EF4-FFF2-40B4-BE49-F238E27FC236}">
                  <a16:creationId xmlns:a16="http://schemas.microsoft.com/office/drawing/2014/main" id="{E99C04AE-D3AB-B24B-8333-EC3B62EEB3FF}"/>
                </a:ext>
              </a:extLst>
            </p:cNvPr>
            <p:cNvPicPr>
              <a:picLocks noChangeAspect="1"/>
            </p:cNvPicPr>
            <p:nvPr/>
          </p:nvPicPr>
          <p:blipFill>
            <a:blip r:embed="rId3" cstate="print"/>
            <a:stretch>
              <a:fillRect/>
            </a:stretch>
          </p:blipFill>
          <p:spPr>
            <a:xfrm>
              <a:off x="5972175" y="3114675"/>
              <a:ext cx="2495550" cy="3327399"/>
            </a:xfrm>
            <a:prstGeom prst="rect">
              <a:avLst/>
            </a:prstGeom>
          </p:spPr>
        </p:pic>
        <p:pic>
          <p:nvPicPr>
            <p:cNvPr id="28" name="Picture 27" descr="cdb-schema-red-2-512.png">
              <a:extLst>
                <a:ext uri="{FF2B5EF4-FFF2-40B4-BE49-F238E27FC236}">
                  <a16:creationId xmlns:a16="http://schemas.microsoft.com/office/drawing/2014/main" id="{EFB34C3F-1B9E-5D44-8BC8-AB9F1AAB2CA0}"/>
                </a:ext>
              </a:extLst>
            </p:cNvPr>
            <p:cNvPicPr>
              <a:picLocks noChangeAspect="1"/>
            </p:cNvPicPr>
            <p:nvPr/>
          </p:nvPicPr>
          <p:blipFill>
            <a:blip r:embed="rId4" cstate="print"/>
            <a:stretch>
              <a:fillRect/>
            </a:stretch>
          </p:blipFill>
          <p:spPr>
            <a:xfrm>
              <a:off x="9544843" y="3331633"/>
              <a:ext cx="2323307" cy="3097741"/>
            </a:xfrm>
            <a:prstGeom prst="rect">
              <a:avLst/>
            </a:prstGeom>
          </p:spPr>
        </p:pic>
        <p:cxnSp>
          <p:nvCxnSpPr>
            <p:cNvPr id="29" name="Straight Connector 28">
              <a:extLst>
                <a:ext uri="{FF2B5EF4-FFF2-40B4-BE49-F238E27FC236}">
                  <a16:creationId xmlns:a16="http://schemas.microsoft.com/office/drawing/2014/main" id="{3F5C2F8E-3C0C-7846-A8AB-DFC8294F28FF}"/>
                </a:ext>
              </a:extLst>
            </p:cNvPr>
            <p:cNvCxnSpPr/>
            <p:nvPr/>
          </p:nvCxnSpPr>
          <p:spPr>
            <a:xfrm>
              <a:off x="10308692" y="5120723"/>
              <a:ext cx="7534" cy="33469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F95252B-F4B0-8842-970B-E53672C7DD5B}"/>
                </a:ext>
              </a:extLst>
            </p:cNvPr>
            <p:cNvCxnSpPr/>
            <p:nvPr/>
          </p:nvCxnSpPr>
          <p:spPr>
            <a:xfrm flipV="1">
              <a:off x="10744929" y="5138632"/>
              <a:ext cx="311464" cy="1564"/>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5BB783F-1B3C-2C4C-A3D0-CFFED7F5603E}"/>
                </a:ext>
              </a:extLst>
            </p:cNvPr>
            <p:cNvCxnSpPr/>
            <p:nvPr/>
          </p:nvCxnSpPr>
          <p:spPr>
            <a:xfrm>
              <a:off x="11311499" y="5049197"/>
              <a:ext cx="7534" cy="33469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6FA8176F-41D8-E84F-9B55-2B601E02C621}"/>
                </a:ext>
              </a:extLst>
            </p:cNvPr>
            <p:cNvSpPr/>
            <p:nvPr/>
          </p:nvSpPr>
          <p:spPr>
            <a:xfrm>
              <a:off x="9789696" y="4680416"/>
              <a:ext cx="966676" cy="558334"/>
            </a:xfrm>
            <a:prstGeom prst="round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328" dirty="0">
                <a:solidFill>
                  <a:srgbClr val="FFFFFF"/>
                </a:solidFill>
              </a:endParaRPr>
            </a:p>
          </p:txBody>
        </p:sp>
        <p:sp>
          <p:nvSpPr>
            <p:cNvPr id="33" name="Rounded Rectangle 6">
              <a:extLst>
                <a:ext uri="{FF2B5EF4-FFF2-40B4-BE49-F238E27FC236}">
                  <a16:creationId xmlns:a16="http://schemas.microsoft.com/office/drawing/2014/main" id="{D3AC0A7D-2440-3742-A309-93B5AA4EFD76}"/>
                </a:ext>
              </a:extLst>
            </p:cNvPr>
            <p:cNvSpPr/>
            <p:nvPr/>
          </p:nvSpPr>
          <p:spPr>
            <a:xfrm>
              <a:off x="9900907" y="4676775"/>
              <a:ext cx="744255" cy="183474"/>
            </a:xfrm>
            <a:prstGeom prst="round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328" dirty="0">
                <a:solidFill>
                  <a:srgbClr val="FFFFFF"/>
                </a:solidFill>
              </a:endParaRPr>
            </a:p>
          </p:txBody>
        </p:sp>
        <p:sp>
          <p:nvSpPr>
            <p:cNvPr id="34" name="TextBox 33">
              <a:extLst>
                <a:ext uri="{FF2B5EF4-FFF2-40B4-BE49-F238E27FC236}">
                  <a16:creationId xmlns:a16="http://schemas.microsoft.com/office/drawing/2014/main" id="{F0007A5E-28F1-1C4C-9545-7288B2D8578F}"/>
                </a:ext>
              </a:extLst>
            </p:cNvPr>
            <p:cNvSpPr txBox="1"/>
            <p:nvPr/>
          </p:nvSpPr>
          <p:spPr>
            <a:xfrm>
              <a:off x="9858131" y="4672154"/>
              <a:ext cx="881132" cy="904717"/>
            </a:xfrm>
            <a:prstGeom prst="rect">
              <a:avLst/>
            </a:prstGeom>
            <a:noFill/>
          </p:spPr>
          <p:txBody>
            <a:bodyPr wrap="none" lIns="0" tIns="0" rIns="0" bIns="0" rtlCol="0">
              <a:noAutofit/>
            </a:bodyPr>
            <a:lstStyle/>
            <a:p>
              <a:pPr>
                <a:lnSpc>
                  <a:spcPct val="90000"/>
                </a:lnSpc>
              </a:pPr>
              <a:r>
                <a:rPr lang="en-US" sz="1600" b="1" dirty="0">
                  <a:solidFill>
                    <a:srgbClr val="5F5F5F"/>
                  </a:solidFill>
                </a:rPr>
                <a:t>     </a:t>
              </a:r>
              <a:r>
                <a:rPr lang="en-US" sz="1200" dirty="0">
                  <a:solidFill>
                    <a:srgbClr val="FFFFFF"/>
                  </a:solidFill>
                  <a:latin typeface="Oracle Sans" panose="020B0503020204020204" pitchFamily="34" charset="0"/>
                  <a:cs typeface="Oracle Sans" panose="020B0503020204020204" pitchFamily="34" charset="0"/>
                </a:rPr>
                <a:t>SSN</a:t>
              </a:r>
              <a:endParaRPr lang="en-US" sz="1400" dirty="0">
                <a:solidFill>
                  <a:srgbClr val="FFFFFF"/>
                </a:solidFill>
                <a:latin typeface="Oracle Sans" panose="020B0503020204020204" pitchFamily="34" charset="0"/>
                <a:cs typeface="Oracle Sans" panose="020B0503020204020204" pitchFamily="34" charset="0"/>
              </a:endParaRPr>
            </a:p>
            <a:p>
              <a:pPr>
                <a:lnSpc>
                  <a:spcPct val="90000"/>
                </a:lnSpc>
              </a:pPr>
              <a:r>
                <a:rPr lang="en-US" sz="1100" dirty="0">
                  <a:solidFill>
                    <a:srgbClr val="FFFFFF"/>
                  </a:solidFill>
                  <a:latin typeface="Oracle Sans" panose="020B0503020204020204" pitchFamily="34" charset="0"/>
                  <a:cs typeface="Oracle Sans" panose="020B0503020204020204" pitchFamily="34" charset="0"/>
                </a:rPr>
                <a:t>463-62-9832</a:t>
              </a:r>
            </a:p>
            <a:p>
              <a:pPr>
                <a:lnSpc>
                  <a:spcPct val="90000"/>
                </a:lnSpc>
              </a:pPr>
              <a:r>
                <a:rPr lang="en-US" sz="1200" b="1" dirty="0">
                  <a:solidFill>
                    <a:srgbClr val="FFFFFF"/>
                  </a:solidFill>
                </a:rPr>
                <a:t> </a:t>
              </a:r>
            </a:p>
            <a:p>
              <a:pPr>
                <a:lnSpc>
                  <a:spcPct val="90000"/>
                </a:lnSpc>
              </a:pPr>
              <a:r>
                <a:rPr lang="en-US" sz="1200" b="1" dirty="0">
                  <a:solidFill>
                    <a:srgbClr val="FFFFFF"/>
                  </a:solidFill>
                </a:rPr>
                <a:t> </a:t>
              </a:r>
            </a:p>
          </p:txBody>
        </p:sp>
        <p:sp>
          <p:nvSpPr>
            <p:cNvPr id="35" name="Rounded Rectangle 34">
              <a:extLst>
                <a:ext uri="{FF2B5EF4-FFF2-40B4-BE49-F238E27FC236}">
                  <a16:creationId xmlns:a16="http://schemas.microsoft.com/office/drawing/2014/main" id="{71552D78-4CFC-A940-B522-AFB7FC1892CB}"/>
                </a:ext>
              </a:extLst>
            </p:cNvPr>
            <p:cNvSpPr/>
            <p:nvPr/>
          </p:nvSpPr>
          <p:spPr>
            <a:xfrm>
              <a:off x="9979881" y="5394587"/>
              <a:ext cx="1622362" cy="568064"/>
            </a:xfrm>
            <a:prstGeom prst="round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328" dirty="0">
                <a:solidFill>
                  <a:srgbClr val="FFFFFF"/>
                </a:solidFill>
              </a:endParaRPr>
            </a:p>
          </p:txBody>
        </p:sp>
        <p:sp>
          <p:nvSpPr>
            <p:cNvPr id="36" name="Rounded Rectangle 35">
              <a:extLst>
                <a:ext uri="{FF2B5EF4-FFF2-40B4-BE49-F238E27FC236}">
                  <a16:creationId xmlns:a16="http://schemas.microsoft.com/office/drawing/2014/main" id="{E53A81F9-7D9F-4D45-99DB-9DA16C60A1F1}"/>
                </a:ext>
              </a:extLst>
            </p:cNvPr>
            <p:cNvSpPr/>
            <p:nvPr/>
          </p:nvSpPr>
          <p:spPr>
            <a:xfrm>
              <a:off x="10110085" y="5395840"/>
              <a:ext cx="1434616" cy="183474"/>
            </a:xfrm>
            <a:prstGeom prst="round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328" dirty="0">
                <a:solidFill>
                  <a:srgbClr val="FFFFFF"/>
                </a:solidFill>
              </a:endParaRPr>
            </a:p>
          </p:txBody>
        </p:sp>
        <p:sp>
          <p:nvSpPr>
            <p:cNvPr id="37" name="TextBox 36">
              <a:extLst>
                <a:ext uri="{FF2B5EF4-FFF2-40B4-BE49-F238E27FC236}">
                  <a16:creationId xmlns:a16="http://schemas.microsoft.com/office/drawing/2014/main" id="{C53DCC2B-5ADF-A943-954C-6C46DC97F965}"/>
                </a:ext>
              </a:extLst>
            </p:cNvPr>
            <p:cNvSpPr txBox="1"/>
            <p:nvPr/>
          </p:nvSpPr>
          <p:spPr>
            <a:xfrm>
              <a:off x="10086415" y="5385363"/>
              <a:ext cx="881132" cy="904716"/>
            </a:xfrm>
            <a:prstGeom prst="rect">
              <a:avLst/>
            </a:prstGeom>
            <a:noFill/>
          </p:spPr>
          <p:txBody>
            <a:bodyPr wrap="none" lIns="0" tIns="0" rIns="0" bIns="0" rtlCol="0">
              <a:noAutofit/>
            </a:bodyPr>
            <a:lstStyle/>
            <a:p>
              <a:pPr>
                <a:lnSpc>
                  <a:spcPct val="90000"/>
                </a:lnSpc>
              </a:pPr>
              <a:r>
                <a:rPr lang="en-US" sz="1600" b="1" dirty="0">
                  <a:solidFill>
                    <a:srgbClr val="5F5F5F"/>
                  </a:solidFill>
                </a:rPr>
                <a:t>     </a:t>
              </a:r>
              <a:r>
                <a:rPr lang="en-US" sz="1200" dirty="0">
                  <a:solidFill>
                    <a:srgbClr val="FFFFFF"/>
                  </a:solidFill>
                  <a:latin typeface="Oracle Sans" panose="020B0503020204020204" pitchFamily="34" charset="0"/>
                  <a:cs typeface="Oracle Sans" panose="020B0503020204020204" pitchFamily="34" charset="0"/>
                </a:rPr>
                <a:t>Credit Card  </a:t>
              </a:r>
              <a:endParaRPr lang="en-US" sz="1400" dirty="0">
                <a:solidFill>
                  <a:srgbClr val="FFFFFF"/>
                </a:solidFill>
                <a:latin typeface="Oracle Sans" panose="020B0503020204020204" pitchFamily="34" charset="0"/>
                <a:cs typeface="Oracle Sans" panose="020B0503020204020204" pitchFamily="34" charset="0"/>
              </a:endParaRPr>
            </a:p>
            <a:p>
              <a:pPr>
                <a:lnSpc>
                  <a:spcPct val="90000"/>
                </a:lnSpc>
              </a:pPr>
              <a:r>
                <a:rPr lang="en-US" sz="1100" dirty="0">
                  <a:solidFill>
                    <a:srgbClr val="FFFFFF"/>
                  </a:solidFill>
                  <a:latin typeface="Oracle Sans" panose="020B0503020204020204" pitchFamily="34" charset="0"/>
                  <a:cs typeface="Oracle Sans" panose="020B0503020204020204" pitchFamily="34" charset="0"/>
                </a:rPr>
                <a:t>3715-4691-3277-8399</a:t>
              </a:r>
            </a:p>
            <a:p>
              <a:pPr>
                <a:lnSpc>
                  <a:spcPct val="90000"/>
                </a:lnSpc>
              </a:pPr>
              <a:endParaRPr lang="en-US" sz="1200" b="1" dirty="0">
                <a:solidFill>
                  <a:srgbClr val="FFFFFF"/>
                </a:solidFill>
              </a:endParaRPr>
            </a:p>
          </p:txBody>
        </p:sp>
        <p:sp>
          <p:nvSpPr>
            <p:cNvPr id="38" name="Rounded Rectangle 37">
              <a:extLst>
                <a:ext uri="{FF2B5EF4-FFF2-40B4-BE49-F238E27FC236}">
                  <a16:creationId xmlns:a16="http://schemas.microsoft.com/office/drawing/2014/main" id="{602B3F71-F7AD-EE41-AFA8-46C9BF6A3BC7}"/>
                </a:ext>
              </a:extLst>
            </p:cNvPr>
            <p:cNvSpPr/>
            <p:nvPr/>
          </p:nvSpPr>
          <p:spPr>
            <a:xfrm>
              <a:off x="10952883" y="4746654"/>
              <a:ext cx="543792" cy="453996"/>
            </a:xfrm>
            <a:prstGeom prst="roundRect">
              <a:avLst/>
            </a:prstGeom>
            <a:solidFill>
              <a:schemeClr val="accent3">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328" dirty="0">
                <a:solidFill>
                  <a:srgbClr val="FFFFFF"/>
                </a:solidFill>
              </a:endParaRPr>
            </a:p>
          </p:txBody>
        </p:sp>
        <p:cxnSp>
          <p:nvCxnSpPr>
            <p:cNvPr id="39" name="Straight Connector 38">
              <a:extLst>
                <a:ext uri="{FF2B5EF4-FFF2-40B4-BE49-F238E27FC236}">
                  <a16:creationId xmlns:a16="http://schemas.microsoft.com/office/drawing/2014/main" id="{F9CBD1A7-49FE-3141-9C30-125CFC9F35B4}"/>
                </a:ext>
              </a:extLst>
            </p:cNvPr>
            <p:cNvCxnSpPr/>
            <p:nvPr/>
          </p:nvCxnSpPr>
          <p:spPr>
            <a:xfrm>
              <a:off x="6784442" y="4834973"/>
              <a:ext cx="7534" cy="33469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B58A276-2837-A448-9A2B-45609EAF4732}"/>
                </a:ext>
              </a:extLst>
            </p:cNvPr>
            <p:cNvCxnSpPr/>
            <p:nvPr/>
          </p:nvCxnSpPr>
          <p:spPr>
            <a:xfrm flipV="1">
              <a:off x="7220679" y="4567132"/>
              <a:ext cx="311464" cy="1564"/>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85F0E12-B19D-504D-95DE-AB8D93AD581F}"/>
                </a:ext>
              </a:extLst>
            </p:cNvPr>
            <p:cNvCxnSpPr/>
            <p:nvPr/>
          </p:nvCxnSpPr>
          <p:spPr>
            <a:xfrm>
              <a:off x="7787249" y="4763447"/>
              <a:ext cx="7534" cy="33469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nvGrpSpPr>
            <p:cNvPr id="42" name="Group 10">
              <a:extLst>
                <a:ext uri="{FF2B5EF4-FFF2-40B4-BE49-F238E27FC236}">
                  <a16:creationId xmlns:a16="http://schemas.microsoft.com/office/drawing/2014/main" id="{F9E7AB14-2350-1243-B90C-759533637B65}"/>
                </a:ext>
              </a:extLst>
            </p:cNvPr>
            <p:cNvGrpSpPr/>
            <p:nvPr/>
          </p:nvGrpSpPr>
          <p:grpSpPr>
            <a:xfrm>
              <a:off x="6265446" y="4100654"/>
              <a:ext cx="966676" cy="909496"/>
              <a:chOff x="1424763" y="602356"/>
              <a:chExt cx="1201479" cy="1133003"/>
            </a:xfrm>
          </p:grpSpPr>
          <p:sp>
            <p:nvSpPr>
              <p:cNvPr id="59" name="Rounded Rectangle 58">
                <a:extLst>
                  <a:ext uri="{FF2B5EF4-FFF2-40B4-BE49-F238E27FC236}">
                    <a16:creationId xmlns:a16="http://schemas.microsoft.com/office/drawing/2014/main" id="{A3713D15-F571-C64F-86A1-0E4914B70BEA}"/>
                  </a:ext>
                </a:extLst>
              </p:cNvPr>
              <p:cNvSpPr/>
              <p:nvPr/>
            </p:nvSpPr>
            <p:spPr>
              <a:xfrm>
                <a:off x="1424763" y="612648"/>
                <a:ext cx="1201479" cy="1122711"/>
              </a:xfrm>
              <a:prstGeom prst="round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328" dirty="0">
                  <a:solidFill>
                    <a:srgbClr val="FFFFFF"/>
                  </a:solidFill>
                </a:endParaRPr>
              </a:p>
            </p:txBody>
          </p:sp>
          <p:sp>
            <p:nvSpPr>
              <p:cNvPr id="60" name="Rounded Rectangle 6">
                <a:extLst>
                  <a:ext uri="{FF2B5EF4-FFF2-40B4-BE49-F238E27FC236}">
                    <a16:creationId xmlns:a16="http://schemas.microsoft.com/office/drawing/2014/main" id="{ED09CA74-72BC-924D-B3F1-B3C45CA5C71F}"/>
                  </a:ext>
                </a:extLst>
              </p:cNvPr>
              <p:cNvSpPr/>
              <p:nvPr/>
            </p:nvSpPr>
            <p:spPr>
              <a:xfrm>
                <a:off x="1562987" y="608113"/>
                <a:ext cx="925032" cy="228563"/>
              </a:xfrm>
              <a:prstGeom prst="round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328" dirty="0">
                  <a:solidFill>
                    <a:srgbClr val="FFFFFF"/>
                  </a:solidFill>
                </a:endParaRPr>
              </a:p>
            </p:txBody>
          </p:sp>
          <p:sp>
            <p:nvSpPr>
              <p:cNvPr id="61" name="TextBox 60">
                <a:extLst>
                  <a:ext uri="{FF2B5EF4-FFF2-40B4-BE49-F238E27FC236}">
                    <a16:creationId xmlns:a16="http://schemas.microsoft.com/office/drawing/2014/main" id="{629BC9EC-8404-C244-AADF-B55503DD558B}"/>
                  </a:ext>
                </a:extLst>
              </p:cNvPr>
              <p:cNvSpPr txBox="1"/>
              <p:nvPr/>
            </p:nvSpPr>
            <p:spPr>
              <a:xfrm>
                <a:off x="1509821" y="602356"/>
                <a:ext cx="1095157" cy="1127050"/>
              </a:xfrm>
              <a:prstGeom prst="rect">
                <a:avLst/>
              </a:prstGeom>
              <a:noFill/>
            </p:spPr>
            <p:txBody>
              <a:bodyPr wrap="none" lIns="0" tIns="0" rIns="0" bIns="0" rtlCol="0">
                <a:noAutofit/>
              </a:bodyPr>
              <a:lstStyle/>
              <a:p>
                <a:pPr>
                  <a:lnSpc>
                    <a:spcPct val="90000"/>
                  </a:lnSpc>
                </a:pPr>
                <a:r>
                  <a:rPr lang="en-US" sz="1400" b="1" dirty="0">
                    <a:solidFill>
                      <a:srgbClr val="5F5F5F"/>
                    </a:solidFill>
                    <a:latin typeface="Oracle Sans" panose="020B0503020204020204" pitchFamily="34" charset="0"/>
                    <a:cs typeface="Oracle Sans" panose="020B0503020204020204" pitchFamily="34" charset="0"/>
                  </a:rPr>
                  <a:t>     </a:t>
                </a:r>
                <a:r>
                  <a:rPr lang="en-US" sz="1200" dirty="0">
                    <a:solidFill>
                      <a:srgbClr val="FFFFFF"/>
                    </a:solidFill>
                    <a:latin typeface="Oracle Sans" panose="020B0503020204020204" pitchFamily="34" charset="0"/>
                    <a:cs typeface="Oracle Sans" panose="020B0503020204020204" pitchFamily="34" charset="0"/>
                  </a:rPr>
                  <a:t>SSN</a:t>
                </a:r>
              </a:p>
              <a:p>
                <a:pPr>
                  <a:lnSpc>
                    <a:spcPct val="90000"/>
                  </a:lnSpc>
                </a:pPr>
                <a:r>
                  <a:rPr lang="en-US" sz="1100" dirty="0">
                    <a:solidFill>
                      <a:srgbClr val="FFFFFF"/>
                    </a:solidFill>
                    <a:latin typeface="Oracle Sans" panose="020B0503020204020204" pitchFamily="34" charset="0"/>
                    <a:cs typeface="Oracle Sans" panose="020B0503020204020204" pitchFamily="34" charset="0"/>
                  </a:rPr>
                  <a:t>463-62-9832</a:t>
                </a:r>
              </a:p>
              <a:p>
                <a:pPr>
                  <a:lnSpc>
                    <a:spcPct val="90000"/>
                  </a:lnSpc>
                </a:pPr>
                <a:r>
                  <a:rPr lang="en-US" sz="1100" dirty="0">
                    <a:solidFill>
                      <a:srgbClr val="FFFFFF"/>
                    </a:solidFill>
                    <a:latin typeface="Oracle Sans" panose="020B0503020204020204" pitchFamily="34" charset="0"/>
                    <a:cs typeface="Oracle Sans" panose="020B0503020204020204" pitchFamily="34" charset="0"/>
                  </a:rPr>
                  <a:t>576-40-7056</a:t>
                </a:r>
              </a:p>
              <a:p>
                <a:pPr>
                  <a:lnSpc>
                    <a:spcPct val="90000"/>
                  </a:lnSpc>
                </a:pPr>
                <a:r>
                  <a:rPr lang="en-US" sz="1100" dirty="0">
                    <a:solidFill>
                      <a:srgbClr val="FFFFFF"/>
                    </a:solidFill>
                    <a:latin typeface="Oracle Sans" panose="020B0503020204020204" pitchFamily="34" charset="0"/>
                    <a:cs typeface="Oracle Sans" panose="020B0503020204020204" pitchFamily="34" charset="0"/>
                  </a:rPr>
                  <a:t>518-12-6157</a:t>
                </a:r>
              </a:p>
              <a:p>
                <a:pPr>
                  <a:lnSpc>
                    <a:spcPct val="90000"/>
                  </a:lnSpc>
                </a:pPr>
                <a:r>
                  <a:rPr lang="en-US" sz="1100" dirty="0">
                    <a:solidFill>
                      <a:srgbClr val="FFFFFF"/>
                    </a:solidFill>
                    <a:latin typeface="Oracle Sans" panose="020B0503020204020204" pitchFamily="34" charset="0"/>
                    <a:cs typeface="Oracle Sans" panose="020B0503020204020204" pitchFamily="34" charset="0"/>
                  </a:rPr>
                  <a:t>281-50-3106</a:t>
                </a:r>
              </a:p>
            </p:txBody>
          </p:sp>
        </p:grpSp>
        <p:grpSp>
          <p:nvGrpSpPr>
            <p:cNvPr id="43" name="Group 11">
              <a:extLst>
                <a:ext uri="{FF2B5EF4-FFF2-40B4-BE49-F238E27FC236}">
                  <a16:creationId xmlns:a16="http://schemas.microsoft.com/office/drawing/2014/main" id="{C5ECBB5E-C1EA-B14F-BCB5-9A0985DA10B9}"/>
                </a:ext>
              </a:extLst>
            </p:cNvPr>
            <p:cNvGrpSpPr/>
            <p:nvPr/>
          </p:nvGrpSpPr>
          <p:grpSpPr>
            <a:xfrm>
              <a:off x="6455631" y="5099613"/>
              <a:ext cx="1622362" cy="904716"/>
              <a:chOff x="2919698" y="605729"/>
              <a:chExt cx="2016429" cy="1127050"/>
            </a:xfrm>
          </p:grpSpPr>
          <p:sp>
            <p:nvSpPr>
              <p:cNvPr id="56" name="Rounded Rectangle 55">
                <a:extLst>
                  <a:ext uri="{FF2B5EF4-FFF2-40B4-BE49-F238E27FC236}">
                    <a16:creationId xmlns:a16="http://schemas.microsoft.com/office/drawing/2014/main" id="{15F8E654-0D38-A54E-905D-6D9275844530}"/>
                  </a:ext>
                </a:extLst>
              </p:cNvPr>
              <p:cNvSpPr/>
              <p:nvPr/>
            </p:nvSpPr>
            <p:spPr>
              <a:xfrm>
                <a:off x="2919698" y="617219"/>
                <a:ext cx="2016429" cy="1075504"/>
              </a:xfrm>
              <a:prstGeom prst="round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328" dirty="0">
                  <a:solidFill>
                    <a:srgbClr val="FFFFFF"/>
                  </a:solidFill>
                </a:endParaRPr>
              </a:p>
            </p:txBody>
          </p:sp>
          <p:sp>
            <p:nvSpPr>
              <p:cNvPr id="57" name="Rounded Rectangle 56">
                <a:extLst>
                  <a:ext uri="{FF2B5EF4-FFF2-40B4-BE49-F238E27FC236}">
                    <a16:creationId xmlns:a16="http://schemas.microsoft.com/office/drawing/2014/main" id="{B1DA0778-7868-4240-8C3D-B8F032590C5F}"/>
                  </a:ext>
                </a:extLst>
              </p:cNvPr>
              <p:cNvSpPr/>
              <p:nvPr/>
            </p:nvSpPr>
            <p:spPr>
              <a:xfrm>
                <a:off x="3081528" y="618781"/>
                <a:ext cx="1783080" cy="228563"/>
              </a:xfrm>
              <a:prstGeom prst="round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328" dirty="0">
                  <a:solidFill>
                    <a:srgbClr val="FFFFFF"/>
                  </a:solidFill>
                </a:endParaRPr>
              </a:p>
            </p:txBody>
          </p:sp>
          <p:sp>
            <p:nvSpPr>
              <p:cNvPr id="58" name="TextBox 57">
                <a:extLst>
                  <a:ext uri="{FF2B5EF4-FFF2-40B4-BE49-F238E27FC236}">
                    <a16:creationId xmlns:a16="http://schemas.microsoft.com/office/drawing/2014/main" id="{9F6248DF-0C91-A24F-9BBE-AF3DB0D8CC74}"/>
                  </a:ext>
                </a:extLst>
              </p:cNvPr>
              <p:cNvSpPr txBox="1"/>
              <p:nvPr/>
            </p:nvSpPr>
            <p:spPr>
              <a:xfrm>
                <a:off x="3052109" y="605729"/>
                <a:ext cx="1095156" cy="1127050"/>
              </a:xfrm>
              <a:prstGeom prst="rect">
                <a:avLst/>
              </a:prstGeom>
              <a:noFill/>
            </p:spPr>
            <p:txBody>
              <a:bodyPr wrap="none" lIns="0" tIns="0" rIns="0" bIns="0" rtlCol="0">
                <a:noAutofit/>
              </a:bodyPr>
              <a:lstStyle/>
              <a:p>
                <a:pPr>
                  <a:lnSpc>
                    <a:spcPct val="90000"/>
                  </a:lnSpc>
                </a:pPr>
                <a:r>
                  <a:rPr lang="en-US" sz="1600" b="1" dirty="0">
                    <a:solidFill>
                      <a:srgbClr val="5F5F5F"/>
                    </a:solidFill>
                  </a:rPr>
                  <a:t>     </a:t>
                </a:r>
                <a:r>
                  <a:rPr lang="en-US" sz="1200" dirty="0">
                    <a:solidFill>
                      <a:srgbClr val="FFFFFF"/>
                    </a:solidFill>
                    <a:latin typeface="Oracle Sans" panose="020B0503020204020204" pitchFamily="34" charset="0"/>
                    <a:cs typeface="Oracle Sans" panose="020B0503020204020204" pitchFamily="34" charset="0"/>
                  </a:rPr>
                  <a:t>Credit Card  </a:t>
                </a:r>
                <a:endParaRPr lang="en-US" sz="1400" dirty="0">
                  <a:solidFill>
                    <a:srgbClr val="FFFFFF"/>
                  </a:solidFill>
                  <a:latin typeface="Oracle Sans" panose="020B0503020204020204" pitchFamily="34" charset="0"/>
                  <a:cs typeface="Oracle Sans" panose="020B0503020204020204" pitchFamily="34" charset="0"/>
                </a:endParaRPr>
              </a:p>
              <a:p>
                <a:pPr>
                  <a:lnSpc>
                    <a:spcPct val="90000"/>
                  </a:lnSpc>
                </a:pPr>
                <a:r>
                  <a:rPr lang="en-US" sz="1100" dirty="0">
                    <a:solidFill>
                      <a:srgbClr val="FFFFFF"/>
                    </a:solidFill>
                    <a:latin typeface="Oracle Sans" panose="020B0503020204020204" pitchFamily="34" charset="0"/>
                    <a:cs typeface="Oracle Sans" panose="020B0503020204020204" pitchFamily="34" charset="0"/>
                  </a:rPr>
                  <a:t>3715-4691-3277-8399</a:t>
                </a:r>
              </a:p>
              <a:p>
                <a:pPr>
                  <a:lnSpc>
                    <a:spcPct val="90000"/>
                  </a:lnSpc>
                </a:pPr>
                <a:r>
                  <a:rPr lang="en-US" sz="1100" dirty="0">
                    <a:solidFill>
                      <a:srgbClr val="FFFFFF"/>
                    </a:solidFill>
                    <a:latin typeface="Oracle Sans" panose="020B0503020204020204" pitchFamily="34" charset="0"/>
                    <a:cs typeface="Oracle Sans" panose="020B0503020204020204" pitchFamily="34" charset="0"/>
                  </a:rPr>
                  <a:t>5136-6247-3878-3201</a:t>
                </a:r>
              </a:p>
              <a:p>
                <a:pPr>
                  <a:lnSpc>
                    <a:spcPct val="90000"/>
                  </a:lnSpc>
                </a:pPr>
                <a:r>
                  <a:rPr lang="en-US" sz="1100" dirty="0">
                    <a:solidFill>
                      <a:srgbClr val="FFFFFF"/>
                    </a:solidFill>
                    <a:latin typeface="Oracle Sans" panose="020B0503020204020204" pitchFamily="34" charset="0"/>
                    <a:cs typeface="Oracle Sans" panose="020B0503020204020204" pitchFamily="34" charset="0"/>
                  </a:rPr>
                  <a:t>3599-4570-2897-4452</a:t>
                </a:r>
              </a:p>
              <a:p>
                <a:pPr>
                  <a:lnSpc>
                    <a:spcPct val="90000"/>
                  </a:lnSpc>
                </a:pPr>
                <a:r>
                  <a:rPr lang="en-US" sz="1100" dirty="0">
                    <a:solidFill>
                      <a:srgbClr val="FFFFFF"/>
                    </a:solidFill>
                    <a:latin typeface="Oracle Sans" panose="020B0503020204020204" pitchFamily="34" charset="0"/>
                    <a:cs typeface="Oracle Sans" panose="020B0503020204020204" pitchFamily="34" charset="0"/>
                  </a:rPr>
                  <a:t>5331-3219-2331-9437</a:t>
                </a:r>
              </a:p>
            </p:txBody>
          </p:sp>
        </p:grpSp>
        <p:sp>
          <p:nvSpPr>
            <p:cNvPr id="44" name="Rounded Rectangle 43">
              <a:extLst>
                <a:ext uri="{FF2B5EF4-FFF2-40B4-BE49-F238E27FC236}">
                  <a16:creationId xmlns:a16="http://schemas.microsoft.com/office/drawing/2014/main" id="{14B265B9-CACE-664A-AA96-53DEB2DFC47D}"/>
                </a:ext>
              </a:extLst>
            </p:cNvPr>
            <p:cNvSpPr/>
            <p:nvPr/>
          </p:nvSpPr>
          <p:spPr>
            <a:xfrm>
              <a:off x="7428633" y="4175154"/>
              <a:ext cx="753342" cy="697084"/>
            </a:xfrm>
            <a:prstGeom prst="roundRect">
              <a:avLst/>
            </a:prstGeom>
            <a:solidFill>
              <a:schemeClr val="accent3">
                <a:lumMod val="20000"/>
                <a:lumOff val="8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328" dirty="0">
                <a:solidFill>
                  <a:srgbClr val="FFFFFF"/>
                </a:solidFill>
              </a:endParaRPr>
            </a:p>
          </p:txBody>
        </p:sp>
        <p:pic>
          <p:nvPicPr>
            <p:cNvPr id="45" name="Picture 44" descr="cdb-pdb-red-512.png">
              <a:extLst>
                <a:ext uri="{FF2B5EF4-FFF2-40B4-BE49-F238E27FC236}">
                  <a16:creationId xmlns:a16="http://schemas.microsoft.com/office/drawing/2014/main" id="{D8CF85B3-F330-DA40-88FD-89509348670D}"/>
                </a:ext>
              </a:extLst>
            </p:cNvPr>
            <p:cNvPicPr>
              <a:picLocks noChangeAspect="1"/>
            </p:cNvPicPr>
            <p:nvPr/>
          </p:nvPicPr>
          <p:blipFill>
            <a:blip r:embed="rId5" cstate="print"/>
            <a:stretch>
              <a:fillRect/>
            </a:stretch>
          </p:blipFill>
          <p:spPr>
            <a:xfrm>
              <a:off x="8524874" y="4619626"/>
              <a:ext cx="989011" cy="494506"/>
            </a:xfrm>
            <a:prstGeom prst="rect">
              <a:avLst/>
            </a:prstGeom>
          </p:spPr>
        </p:pic>
        <p:sp>
          <p:nvSpPr>
            <p:cNvPr id="46" name="TextBox 45">
              <a:extLst>
                <a:ext uri="{FF2B5EF4-FFF2-40B4-BE49-F238E27FC236}">
                  <a16:creationId xmlns:a16="http://schemas.microsoft.com/office/drawing/2014/main" id="{02E1007C-81E0-E94C-BFA9-8001F3090E03}"/>
                </a:ext>
              </a:extLst>
            </p:cNvPr>
            <p:cNvSpPr txBox="1"/>
            <p:nvPr/>
          </p:nvSpPr>
          <p:spPr>
            <a:xfrm>
              <a:off x="6696617" y="2933812"/>
              <a:ext cx="1116419" cy="276447"/>
            </a:xfrm>
            <a:prstGeom prst="rect">
              <a:avLst/>
            </a:prstGeom>
            <a:noFill/>
          </p:spPr>
          <p:txBody>
            <a:bodyPr wrap="none" lIns="0" tIns="0" rIns="0" bIns="0" rtlCol="0">
              <a:noAutofit/>
            </a:bodyPr>
            <a:lstStyle/>
            <a:p>
              <a:pPr fontAlgn="base">
                <a:lnSpc>
                  <a:spcPct val="90000"/>
                </a:lnSpc>
                <a:spcBef>
                  <a:spcPct val="0"/>
                </a:spcBef>
                <a:spcAft>
                  <a:spcPct val="0"/>
                </a:spcAft>
              </a:pPr>
              <a:r>
                <a:rPr lang="en-US" sz="1600" b="1" dirty="0">
                  <a:solidFill>
                    <a:srgbClr val="FFFFFF"/>
                  </a:solidFill>
                  <a:latin typeface="Oracle Sans" panose="020B0503020204020204" pitchFamily="34" charset="0"/>
                  <a:cs typeface="Oracle Sans" panose="020B0503020204020204" pitchFamily="34" charset="0"/>
                </a:rPr>
                <a:t>Production</a:t>
              </a:r>
            </a:p>
          </p:txBody>
        </p:sp>
        <p:sp>
          <p:nvSpPr>
            <p:cNvPr id="47" name="TextBox 46">
              <a:extLst>
                <a:ext uri="{FF2B5EF4-FFF2-40B4-BE49-F238E27FC236}">
                  <a16:creationId xmlns:a16="http://schemas.microsoft.com/office/drawing/2014/main" id="{8E36D2FA-EDFB-C44E-BC2C-B808971B3A1F}"/>
                </a:ext>
              </a:extLst>
            </p:cNvPr>
            <p:cNvSpPr txBox="1"/>
            <p:nvPr/>
          </p:nvSpPr>
          <p:spPr>
            <a:xfrm>
              <a:off x="9959618" y="3072035"/>
              <a:ext cx="1116419" cy="276447"/>
            </a:xfrm>
            <a:prstGeom prst="rect">
              <a:avLst/>
            </a:prstGeom>
            <a:noFill/>
          </p:spPr>
          <p:txBody>
            <a:bodyPr wrap="none" lIns="0" tIns="0" rIns="0" bIns="0" rtlCol="0">
              <a:noAutofit/>
            </a:bodyPr>
            <a:lstStyle/>
            <a:p>
              <a:pPr fontAlgn="base">
                <a:lnSpc>
                  <a:spcPct val="90000"/>
                </a:lnSpc>
                <a:spcBef>
                  <a:spcPct val="0"/>
                </a:spcBef>
                <a:spcAft>
                  <a:spcPct val="0"/>
                </a:spcAft>
              </a:pPr>
              <a:r>
                <a:rPr lang="en-US" sz="1600" b="1" dirty="0">
                  <a:solidFill>
                    <a:srgbClr val="FFFFFF"/>
                  </a:solidFill>
                  <a:latin typeface="Oracle Sans" panose="020B0503020204020204" pitchFamily="34" charset="0"/>
                  <a:cs typeface="Oracle Sans" panose="020B0503020204020204" pitchFamily="34" charset="0"/>
                </a:rPr>
                <a:t>Non-production</a:t>
              </a:r>
            </a:p>
          </p:txBody>
        </p:sp>
        <p:pic>
          <p:nvPicPr>
            <p:cNvPr id="48" name="Picture 47" descr="rdf.png">
              <a:extLst>
                <a:ext uri="{FF2B5EF4-FFF2-40B4-BE49-F238E27FC236}">
                  <a16:creationId xmlns:a16="http://schemas.microsoft.com/office/drawing/2014/main" id="{F2D84EB1-AA93-A846-A9AE-32618FB14D14}"/>
                </a:ext>
              </a:extLst>
            </p:cNvPr>
            <p:cNvPicPr>
              <a:picLocks noChangeAspect="1"/>
            </p:cNvPicPr>
            <p:nvPr/>
          </p:nvPicPr>
          <p:blipFill>
            <a:blip r:embed="rId6" cstate="print"/>
            <a:srcRect l="6673" t="3731" r="2702" b="1173"/>
            <a:stretch>
              <a:fillRect/>
            </a:stretch>
          </p:blipFill>
          <p:spPr>
            <a:xfrm>
              <a:off x="7515224" y="4234067"/>
              <a:ext cx="619125" cy="595107"/>
            </a:xfrm>
            <a:prstGeom prst="rect">
              <a:avLst/>
            </a:prstGeom>
          </p:spPr>
        </p:pic>
        <p:pic>
          <p:nvPicPr>
            <p:cNvPr id="49" name="Picture 48" descr="rdf.png">
              <a:extLst>
                <a:ext uri="{FF2B5EF4-FFF2-40B4-BE49-F238E27FC236}">
                  <a16:creationId xmlns:a16="http://schemas.microsoft.com/office/drawing/2014/main" id="{8BFA7207-1874-384F-B222-124CE6F62F8E}"/>
                </a:ext>
              </a:extLst>
            </p:cNvPr>
            <p:cNvPicPr>
              <a:picLocks noChangeAspect="1"/>
            </p:cNvPicPr>
            <p:nvPr/>
          </p:nvPicPr>
          <p:blipFill>
            <a:blip r:embed="rId7" cstate="print"/>
            <a:srcRect l="6673" t="3731" r="2702" b="1173"/>
            <a:stretch>
              <a:fillRect/>
            </a:stretch>
          </p:blipFill>
          <p:spPr>
            <a:xfrm>
              <a:off x="11010900" y="4757942"/>
              <a:ext cx="447674" cy="430307"/>
            </a:xfrm>
            <a:prstGeom prst="rect">
              <a:avLst/>
            </a:prstGeom>
          </p:spPr>
        </p:pic>
        <p:cxnSp>
          <p:nvCxnSpPr>
            <p:cNvPr id="50" name="Straight Connector 49">
              <a:extLst>
                <a:ext uri="{FF2B5EF4-FFF2-40B4-BE49-F238E27FC236}">
                  <a16:creationId xmlns:a16="http://schemas.microsoft.com/office/drawing/2014/main" id="{D0973DC5-2700-9E46-8C15-70DD1BCB6430}"/>
                </a:ext>
              </a:extLst>
            </p:cNvPr>
            <p:cNvCxnSpPr/>
            <p:nvPr/>
          </p:nvCxnSpPr>
          <p:spPr>
            <a:xfrm flipV="1">
              <a:off x="9858829" y="4962551"/>
              <a:ext cx="787782" cy="1336"/>
            </a:xfrm>
            <a:prstGeom prst="line">
              <a:avLst/>
            </a:prstGeom>
            <a:ln w="28575" cmpd="sng">
              <a:solidFill>
                <a:schemeClr val="accent1">
                  <a:alpha val="82000"/>
                </a:schemeClr>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D447AC4-79F5-CA44-96E3-A4F6E87CDB8D}"/>
                </a:ext>
              </a:extLst>
            </p:cNvPr>
            <p:cNvSpPr txBox="1"/>
            <p:nvPr/>
          </p:nvSpPr>
          <p:spPr>
            <a:xfrm>
              <a:off x="9951997" y="5037484"/>
              <a:ext cx="805650" cy="143152"/>
            </a:xfrm>
            <a:prstGeom prst="rect">
              <a:avLst/>
            </a:prstGeom>
            <a:solidFill>
              <a:schemeClr val="accent4">
                <a:lumMod val="60000"/>
                <a:lumOff val="40000"/>
                <a:alpha val="85000"/>
              </a:schemeClr>
            </a:solidFill>
            <a:ln>
              <a:solidFill>
                <a:schemeClr val="accent4"/>
              </a:solidFill>
            </a:ln>
            <a:effectLst>
              <a:outerShdw blurRad="50800" dist="38100" dir="8100000" algn="tr" rotWithShape="0">
                <a:prstClr val="black">
                  <a:alpha val="40000"/>
                </a:prstClr>
              </a:outerShdw>
            </a:effectLst>
          </p:spPr>
          <p:txBody>
            <a:bodyPr wrap="none" lIns="0" tIns="0" rIns="0" bIns="0" rtlCol="0">
              <a:noAutofit/>
            </a:bodyPr>
            <a:lstStyle/>
            <a:p>
              <a:pPr algn="ctr">
                <a:lnSpc>
                  <a:spcPct val="90000"/>
                </a:lnSpc>
              </a:pPr>
              <a:r>
                <a:rPr lang="en-US" sz="1000" dirty="0">
                  <a:solidFill>
                    <a:srgbClr val="7030A0"/>
                  </a:solidFill>
                  <a:latin typeface="Oracle Sans" panose="020B0503020204020204" pitchFamily="34" charset="0"/>
                  <a:cs typeface="Oracle Sans" panose="020B0503020204020204" pitchFamily="34" charset="0"/>
                </a:rPr>
                <a:t>555-12-1234</a:t>
              </a:r>
              <a:endParaRPr lang="en-US" sz="1051" b="1" dirty="0">
                <a:solidFill>
                  <a:srgbClr val="7030A0"/>
                </a:solidFill>
              </a:endParaRPr>
            </a:p>
          </p:txBody>
        </p:sp>
        <p:sp>
          <p:nvSpPr>
            <p:cNvPr id="52" name="TextBox 51">
              <a:extLst>
                <a:ext uri="{FF2B5EF4-FFF2-40B4-BE49-F238E27FC236}">
                  <a16:creationId xmlns:a16="http://schemas.microsoft.com/office/drawing/2014/main" id="{9F9161EB-3E24-6A42-96D1-87A08BCDFC16}"/>
                </a:ext>
              </a:extLst>
            </p:cNvPr>
            <p:cNvSpPr txBox="1"/>
            <p:nvPr/>
          </p:nvSpPr>
          <p:spPr>
            <a:xfrm>
              <a:off x="10197448" y="5739232"/>
              <a:ext cx="1398671" cy="148208"/>
            </a:xfrm>
            <a:prstGeom prst="rect">
              <a:avLst/>
            </a:prstGeom>
            <a:solidFill>
              <a:schemeClr val="accent4">
                <a:lumMod val="60000"/>
                <a:lumOff val="40000"/>
                <a:alpha val="85000"/>
              </a:schemeClr>
            </a:solidFill>
            <a:ln>
              <a:solidFill>
                <a:schemeClr val="accent4"/>
              </a:solidFill>
            </a:ln>
            <a:effectLst>
              <a:outerShdw blurRad="50800" dist="38100" dir="8100000" algn="tr" rotWithShape="0">
                <a:prstClr val="black">
                  <a:alpha val="40000"/>
                </a:prstClr>
              </a:outerShdw>
            </a:effectLst>
          </p:spPr>
          <p:txBody>
            <a:bodyPr wrap="none" lIns="0" tIns="0" rIns="0" bIns="0" rtlCol="0">
              <a:noAutofit/>
            </a:bodyPr>
            <a:lstStyle/>
            <a:p>
              <a:pPr algn="ctr">
                <a:lnSpc>
                  <a:spcPct val="90000"/>
                </a:lnSpc>
              </a:pPr>
              <a:r>
                <a:rPr lang="en-US" sz="1000" dirty="0">
                  <a:solidFill>
                    <a:srgbClr val="7030A0"/>
                  </a:solidFill>
                  <a:latin typeface="Oracle Sans" panose="020B0503020204020204" pitchFamily="34" charset="0"/>
                  <a:cs typeface="Oracle Sans" panose="020B0503020204020204" pitchFamily="34" charset="0"/>
                </a:rPr>
                <a:t>5555-5555-5555-4444</a:t>
              </a:r>
              <a:endParaRPr lang="en-US" sz="1051" b="1" dirty="0">
                <a:solidFill>
                  <a:srgbClr val="7030A0"/>
                </a:solidFill>
              </a:endParaRPr>
            </a:p>
          </p:txBody>
        </p:sp>
        <p:cxnSp>
          <p:nvCxnSpPr>
            <p:cNvPr id="53" name="Straight Connector 52">
              <a:extLst>
                <a:ext uri="{FF2B5EF4-FFF2-40B4-BE49-F238E27FC236}">
                  <a16:creationId xmlns:a16="http://schemas.microsoft.com/office/drawing/2014/main" id="{E9A263D0-2A6E-6340-A86A-1CF2719A5018}"/>
                </a:ext>
              </a:extLst>
            </p:cNvPr>
            <p:cNvCxnSpPr/>
            <p:nvPr/>
          </p:nvCxnSpPr>
          <p:spPr>
            <a:xfrm flipV="1">
              <a:off x="10083800" y="5682343"/>
              <a:ext cx="1360714" cy="1"/>
            </a:xfrm>
            <a:prstGeom prst="line">
              <a:avLst/>
            </a:prstGeom>
            <a:ln w="38100" cmpd="sng">
              <a:solidFill>
                <a:schemeClr val="accent1">
                  <a:alpha val="82000"/>
                </a:schemeClr>
              </a:solidFill>
              <a:prstDash val="solid"/>
              <a:miter lim="800000"/>
            </a:ln>
          </p:spPr>
          <p:style>
            <a:lnRef idx="1">
              <a:schemeClr val="accent1"/>
            </a:lnRef>
            <a:fillRef idx="0">
              <a:schemeClr val="accent1"/>
            </a:fillRef>
            <a:effectRef idx="0">
              <a:schemeClr val="accent1"/>
            </a:effectRef>
            <a:fontRef idx="minor">
              <a:schemeClr val="tx1"/>
            </a:fontRef>
          </p:style>
        </p:cxnSp>
        <p:pic>
          <p:nvPicPr>
            <p:cNvPr id="54" name="Picture 7">
              <a:extLst>
                <a:ext uri="{FF2B5EF4-FFF2-40B4-BE49-F238E27FC236}">
                  <a16:creationId xmlns:a16="http://schemas.microsoft.com/office/drawing/2014/main" id="{FD6A5A1C-D175-2B41-A0FB-D5F2A26C5E74}"/>
                </a:ext>
              </a:extLst>
            </p:cNvPr>
            <p:cNvPicPr>
              <a:picLocks noChangeAspect="1" noChangeArrowheads="1"/>
            </p:cNvPicPr>
            <p:nvPr/>
          </p:nvPicPr>
          <p:blipFill>
            <a:blip r:embed="rId8" cstate="print">
              <a:clrChange>
                <a:clrFrom>
                  <a:srgbClr val="880015"/>
                </a:clrFrom>
                <a:clrTo>
                  <a:srgbClr val="880015">
                    <a:alpha val="0"/>
                  </a:srgbClr>
                </a:clrTo>
              </a:clrChange>
            </a:blip>
            <a:srcRect/>
            <a:stretch>
              <a:fillRect/>
            </a:stretch>
          </p:blipFill>
          <p:spPr bwMode="auto">
            <a:xfrm>
              <a:off x="10607040" y="4499873"/>
              <a:ext cx="478148" cy="476591"/>
            </a:xfrm>
            <a:prstGeom prst="rect">
              <a:avLst/>
            </a:prstGeom>
            <a:noFill/>
            <a:ln w="9525">
              <a:noFill/>
              <a:miter lim="800000"/>
              <a:headEnd/>
              <a:tailEnd/>
            </a:ln>
          </p:spPr>
        </p:pic>
        <p:pic>
          <p:nvPicPr>
            <p:cNvPr id="55" name="Picture 7">
              <a:extLst>
                <a:ext uri="{FF2B5EF4-FFF2-40B4-BE49-F238E27FC236}">
                  <a16:creationId xmlns:a16="http://schemas.microsoft.com/office/drawing/2014/main" id="{F79A9055-E01A-E242-A3EF-1EDE3CBD5445}"/>
                </a:ext>
              </a:extLst>
            </p:cNvPr>
            <p:cNvPicPr>
              <a:picLocks noChangeAspect="1" noChangeArrowheads="1"/>
            </p:cNvPicPr>
            <p:nvPr/>
          </p:nvPicPr>
          <p:blipFill>
            <a:blip r:embed="rId8" cstate="print">
              <a:clrChange>
                <a:clrFrom>
                  <a:srgbClr val="880015"/>
                </a:clrFrom>
                <a:clrTo>
                  <a:srgbClr val="880015">
                    <a:alpha val="0"/>
                  </a:srgbClr>
                </a:clrTo>
              </a:clrChange>
            </a:blip>
            <a:srcRect/>
            <a:stretch>
              <a:fillRect/>
            </a:stretch>
          </p:blipFill>
          <p:spPr bwMode="auto">
            <a:xfrm>
              <a:off x="11369678" y="5234395"/>
              <a:ext cx="478148" cy="476591"/>
            </a:xfrm>
            <a:prstGeom prst="rect">
              <a:avLst/>
            </a:prstGeom>
            <a:noFill/>
            <a:ln w="9525">
              <a:noFill/>
              <a:miter lim="800000"/>
              <a:headEnd/>
              <a:tailEnd/>
            </a:ln>
          </p:spPr>
        </p:pic>
      </p:grpSp>
    </p:spTree>
    <p:extLst>
      <p:ext uri="{BB962C8B-B14F-4D97-AF65-F5344CB8AC3E}">
        <p14:creationId xmlns:p14="http://schemas.microsoft.com/office/powerpoint/2010/main" val="134612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11">
            <a:extLst>
              <a:ext uri="{FF2B5EF4-FFF2-40B4-BE49-F238E27FC236}">
                <a16:creationId xmlns:a16="http://schemas.microsoft.com/office/drawing/2014/main" id="{D34934F3-EFF2-A34E-AE92-905DB1FD6BED}"/>
              </a:ext>
            </a:extLst>
          </p:cNvPr>
          <p:cNvSpPr>
            <a:spLocks noChangeAspect="1" noChangeArrowheads="1"/>
          </p:cNvSpPr>
          <p:nvPr/>
        </p:nvSpPr>
        <p:spPr bwMode="auto">
          <a:xfrm>
            <a:off x="2018362" y="5231242"/>
            <a:ext cx="547599" cy="604247"/>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28" dirty="0"/>
          </a:p>
        </p:txBody>
      </p:sp>
      <p:sp>
        <p:nvSpPr>
          <p:cNvPr id="53" name="Freeform 11">
            <a:extLst>
              <a:ext uri="{FF2B5EF4-FFF2-40B4-BE49-F238E27FC236}">
                <a16:creationId xmlns:a16="http://schemas.microsoft.com/office/drawing/2014/main" id="{87D3C5A1-7F0E-F34B-AB52-7BB1259A15AF}"/>
              </a:ext>
            </a:extLst>
          </p:cNvPr>
          <p:cNvSpPr>
            <a:spLocks noChangeAspect="1" noChangeArrowheads="1"/>
          </p:cNvSpPr>
          <p:nvPr/>
        </p:nvSpPr>
        <p:spPr bwMode="auto">
          <a:xfrm>
            <a:off x="2038625" y="4089374"/>
            <a:ext cx="547599" cy="604247"/>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28" dirty="0"/>
          </a:p>
        </p:txBody>
      </p:sp>
      <p:sp>
        <p:nvSpPr>
          <p:cNvPr id="49" name="Freeform 11">
            <a:extLst>
              <a:ext uri="{FF2B5EF4-FFF2-40B4-BE49-F238E27FC236}">
                <a16:creationId xmlns:a16="http://schemas.microsoft.com/office/drawing/2014/main" id="{B43B73C4-252D-2647-A3B9-7799E2B55886}"/>
              </a:ext>
            </a:extLst>
          </p:cNvPr>
          <p:cNvSpPr>
            <a:spLocks noChangeAspect="1" noChangeArrowheads="1"/>
          </p:cNvSpPr>
          <p:nvPr/>
        </p:nvSpPr>
        <p:spPr bwMode="auto">
          <a:xfrm>
            <a:off x="2045062" y="3001358"/>
            <a:ext cx="547599" cy="604247"/>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28" dirty="0"/>
          </a:p>
        </p:txBody>
      </p:sp>
      <p:sp>
        <p:nvSpPr>
          <p:cNvPr id="7" name="Title 6">
            <a:extLst>
              <a:ext uri="{FF2B5EF4-FFF2-40B4-BE49-F238E27FC236}">
                <a16:creationId xmlns:a16="http://schemas.microsoft.com/office/drawing/2014/main" id="{6D006DC3-1429-DE41-86C2-36699325D727}"/>
              </a:ext>
            </a:extLst>
          </p:cNvPr>
          <p:cNvSpPr>
            <a:spLocks noGrp="1"/>
          </p:cNvSpPr>
          <p:nvPr>
            <p:ph type="title"/>
          </p:nvPr>
        </p:nvSpPr>
        <p:spPr/>
        <p:txBody>
          <a:bodyPr/>
          <a:lstStyle/>
          <a:p>
            <a:r>
              <a:rPr lang="en-US" dirty="0"/>
              <a:t>Static Data Masking solutions</a:t>
            </a:r>
          </a:p>
        </p:txBody>
      </p:sp>
      <p:sp>
        <p:nvSpPr>
          <p:cNvPr id="8" name="Text Placeholder 7">
            <a:extLst>
              <a:ext uri="{FF2B5EF4-FFF2-40B4-BE49-F238E27FC236}">
                <a16:creationId xmlns:a16="http://schemas.microsoft.com/office/drawing/2014/main" id="{61C3F3A5-4CA7-40C5-A660-FCC25E23EED8}"/>
              </a:ext>
            </a:extLst>
          </p:cNvPr>
          <p:cNvSpPr>
            <a:spLocks noGrp="1"/>
          </p:cNvSpPr>
          <p:nvPr>
            <p:ph type="body" sz="quarter" idx="11"/>
          </p:nvPr>
        </p:nvSpPr>
        <p:spPr/>
        <p:txBody>
          <a:bodyPr>
            <a:normAutofit/>
          </a:bodyPr>
          <a:lstStyle/>
          <a:p>
            <a:pPr marL="0" lvl="1" indent="0">
              <a:buNone/>
            </a:pPr>
            <a:r>
              <a:rPr lang="en-US" dirty="0"/>
              <a:t>Benefits</a:t>
            </a:r>
            <a:endParaRPr lang="en-US" dirty="0">
              <a:solidFill>
                <a:schemeClr val="bg1">
                  <a:lumMod val="10000"/>
                </a:schemeClr>
              </a:solidFill>
            </a:endParaRPr>
          </a:p>
        </p:txBody>
      </p:sp>
      <p:sp>
        <p:nvSpPr>
          <p:cNvPr id="3" name="Footer Placeholder 2">
            <a:extLst>
              <a:ext uri="{FF2B5EF4-FFF2-40B4-BE49-F238E27FC236}">
                <a16:creationId xmlns:a16="http://schemas.microsoft.com/office/drawing/2014/main" id="{075563B6-77CF-DB4D-9842-F7D4B4199570}"/>
              </a:ext>
            </a:extLst>
          </p:cNvPr>
          <p:cNvSpPr>
            <a:spLocks noGrp="1"/>
          </p:cNvSpPr>
          <p:nvPr>
            <p:ph type="ftr" sz="quarter" idx="13"/>
          </p:nvPr>
        </p:nvSpPr>
        <p:spPr/>
        <p:txBody>
          <a:bodyPr/>
          <a:lstStyle/>
          <a:p>
            <a:r>
              <a:rPr lang="en-US"/>
              <a:t>Copyright © 2023, Oracle and/or its affiliates </a:t>
            </a:r>
            <a:endParaRPr lang="en-US" dirty="0"/>
          </a:p>
        </p:txBody>
      </p:sp>
      <p:sp>
        <p:nvSpPr>
          <p:cNvPr id="6" name="Text Placeholder 5">
            <a:extLst>
              <a:ext uri="{FF2B5EF4-FFF2-40B4-BE49-F238E27FC236}">
                <a16:creationId xmlns:a16="http://schemas.microsoft.com/office/drawing/2014/main" id="{85B4EE95-A7C2-CE46-9374-3BA1B0E429EA}"/>
              </a:ext>
            </a:extLst>
          </p:cNvPr>
          <p:cNvSpPr>
            <a:spLocks noGrp="1"/>
          </p:cNvSpPr>
          <p:nvPr>
            <p:ph sz="quarter" idx="4294967295"/>
          </p:nvPr>
        </p:nvSpPr>
        <p:spPr>
          <a:xfrm>
            <a:off x="6121496" y="1880996"/>
            <a:ext cx="5745379" cy="4227704"/>
          </a:xfrm>
        </p:spPr>
        <p:txBody>
          <a:bodyPr/>
          <a:lstStyle/>
          <a:p>
            <a:pPr marL="228594" lvl="1" indent="-228594"/>
            <a:r>
              <a:rPr lang="en-US" dirty="0">
                <a:solidFill>
                  <a:schemeClr val="bg1">
                    <a:lumMod val="10000"/>
                  </a:schemeClr>
                </a:solidFill>
              </a:rPr>
              <a:t>Better data leads to </a:t>
            </a:r>
            <a:r>
              <a:rPr lang="en-US" b="1" dirty="0">
                <a:solidFill>
                  <a:schemeClr val="bg1">
                    <a:lumMod val="10000"/>
                  </a:schemeClr>
                </a:solidFill>
              </a:rPr>
              <a:t>more efficient test</a:t>
            </a:r>
            <a:r>
              <a:rPr lang="en-US" dirty="0">
                <a:solidFill>
                  <a:schemeClr val="bg1">
                    <a:lumMod val="10000"/>
                  </a:schemeClr>
                </a:solidFill>
              </a:rPr>
              <a:t> and development cycles </a:t>
            </a:r>
          </a:p>
          <a:p>
            <a:pPr marL="228594" lvl="1" indent="-228594"/>
            <a:endParaRPr lang="en-US" dirty="0">
              <a:solidFill>
                <a:schemeClr val="bg1">
                  <a:lumMod val="10000"/>
                </a:schemeClr>
              </a:solidFill>
            </a:endParaRPr>
          </a:p>
          <a:p>
            <a:pPr marL="228594" lvl="1" indent="-228594"/>
            <a:r>
              <a:rPr lang="en-US" b="1" dirty="0">
                <a:solidFill>
                  <a:schemeClr val="bg1">
                    <a:lumMod val="10000"/>
                  </a:schemeClr>
                </a:solidFill>
              </a:rPr>
              <a:t>Share data </a:t>
            </a:r>
            <a:r>
              <a:rPr lang="en-US" dirty="0">
                <a:solidFill>
                  <a:schemeClr val="bg1">
                    <a:lumMod val="10000"/>
                  </a:schemeClr>
                </a:solidFill>
              </a:rPr>
              <a:t>within and outside the organization without putting sensitive data at risk</a:t>
            </a:r>
          </a:p>
          <a:p>
            <a:pPr marL="228594" lvl="1" indent="-228594"/>
            <a:endParaRPr lang="en-US" sz="500" dirty="0">
              <a:solidFill>
                <a:schemeClr val="bg1">
                  <a:lumMod val="10000"/>
                </a:schemeClr>
              </a:solidFill>
            </a:endParaRPr>
          </a:p>
          <a:p>
            <a:pPr marL="228594" lvl="1" indent="-228594"/>
            <a:r>
              <a:rPr lang="en-US" b="1" dirty="0">
                <a:solidFill>
                  <a:schemeClr val="bg1">
                    <a:lumMod val="10000"/>
                  </a:schemeClr>
                </a:solidFill>
              </a:rPr>
              <a:t>No need to implement “Gold/Platinum”</a:t>
            </a:r>
            <a:r>
              <a:rPr lang="en-US" dirty="0">
                <a:solidFill>
                  <a:schemeClr val="bg1">
                    <a:lumMod val="10000"/>
                  </a:schemeClr>
                </a:solidFill>
              </a:rPr>
              <a:t> security controls on the masked data instances</a:t>
            </a:r>
          </a:p>
          <a:p>
            <a:pPr marL="228594" lvl="1" indent="-228594"/>
            <a:endParaRPr lang="en-US" sz="500" dirty="0">
              <a:solidFill>
                <a:schemeClr val="bg1">
                  <a:lumMod val="10000"/>
                </a:schemeClr>
              </a:solidFill>
            </a:endParaRPr>
          </a:p>
          <a:p>
            <a:pPr marL="228594" lvl="1" indent="-228594"/>
            <a:r>
              <a:rPr lang="en-US" dirty="0">
                <a:solidFill>
                  <a:schemeClr val="bg1">
                    <a:lumMod val="10000"/>
                  </a:schemeClr>
                </a:solidFill>
              </a:rPr>
              <a:t>Helps minimize compliance boundary and </a:t>
            </a:r>
            <a:r>
              <a:rPr lang="en-US" b="1" dirty="0">
                <a:solidFill>
                  <a:schemeClr val="bg1">
                    <a:lumMod val="10000"/>
                  </a:schemeClr>
                </a:solidFill>
              </a:rPr>
              <a:t>adhere to data privacy regulations </a:t>
            </a:r>
            <a:r>
              <a:rPr lang="en-US" sz="1500" dirty="0">
                <a:solidFill>
                  <a:schemeClr val="bg1">
                    <a:lumMod val="10000"/>
                  </a:schemeClr>
                </a:solidFill>
              </a:rPr>
              <a:t>(ex. GDPR “</a:t>
            </a:r>
            <a:r>
              <a:rPr lang="en-US" sz="1500" dirty="0">
                <a:solidFill>
                  <a:schemeClr val="bg1">
                    <a:lumMod val="10000"/>
                  </a:schemeClr>
                </a:solidFill>
                <a:hlinkClick r:id="rId2"/>
              </a:rPr>
              <a:t>Recital 26</a:t>
            </a:r>
            <a:r>
              <a:rPr lang="en-US" sz="1500" dirty="0">
                <a:solidFill>
                  <a:schemeClr val="bg1">
                    <a:lumMod val="10000"/>
                  </a:schemeClr>
                </a:solidFill>
              </a:rPr>
              <a:t>”)</a:t>
            </a:r>
          </a:p>
          <a:p>
            <a:pPr marL="228594" lvl="1" indent="-228594"/>
            <a:endParaRPr lang="en-US" sz="500" dirty="0">
              <a:solidFill>
                <a:schemeClr val="bg1">
                  <a:lumMod val="10000"/>
                </a:schemeClr>
              </a:solidFill>
            </a:endParaRPr>
          </a:p>
          <a:p>
            <a:pPr marL="228594" lvl="1" indent="-228594"/>
            <a:r>
              <a:rPr lang="en-US" dirty="0">
                <a:solidFill>
                  <a:schemeClr val="bg1">
                    <a:lumMod val="10000"/>
                  </a:schemeClr>
                </a:solidFill>
              </a:rPr>
              <a:t>Enables data analytics for new insights and data </a:t>
            </a:r>
            <a:r>
              <a:rPr lang="en-US" b="1" dirty="0">
                <a:solidFill>
                  <a:schemeClr val="bg1">
                    <a:lumMod val="10000"/>
                  </a:schemeClr>
                </a:solidFill>
              </a:rPr>
              <a:t>monetization</a:t>
            </a:r>
          </a:p>
          <a:p>
            <a:pPr marL="228594" lvl="1" indent="-228594"/>
            <a:endParaRPr lang="en-US" sz="500" dirty="0">
              <a:solidFill>
                <a:schemeClr val="bg1">
                  <a:lumMod val="10000"/>
                </a:schemeClr>
              </a:solidFill>
            </a:endParaRPr>
          </a:p>
          <a:p>
            <a:pPr marL="228594" lvl="1" indent="-228594"/>
            <a:r>
              <a:rPr lang="en-US" dirty="0">
                <a:solidFill>
                  <a:schemeClr val="bg1">
                    <a:lumMod val="10000"/>
                  </a:schemeClr>
                </a:solidFill>
              </a:rPr>
              <a:t>Can keep test data around longer</a:t>
            </a:r>
          </a:p>
          <a:p>
            <a:endParaRPr lang="en-US" dirty="0"/>
          </a:p>
        </p:txBody>
      </p:sp>
      <p:grpSp>
        <p:nvGrpSpPr>
          <p:cNvPr id="13" name="Group 12">
            <a:extLst>
              <a:ext uri="{FF2B5EF4-FFF2-40B4-BE49-F238E27FC236}">
                <a16:creationId xmlns:a16="http://schemas.microsoft.com/office/drawing/2014/main" id="{9546A0A9-918A-644B-9285-48F7F3046AE4}"/>
              </a:ext>
            </a:extLst>
          </p:cNvPr>
          <p:cNvGrpSpPr/>
          <p:nvPr/>
        </p:nvGrpSpPr>
        <p:grpSpPr>
          <a:xfrm>
            <a:off x="1992688" y="2903328"/>
            <a:ext cx="505115" cy="492125"/>
            <a:chOff x="4945443" y="5411929"/>
            <a:chExt cx="505115" cy="492125"/>
          </a:xfrm>
          <a:solidFill>
            <a:schemeClr val="tx1"/>
          </a:solidFill>
        </p:grpSpPr>
        <p:sp>
          <p:nvSpPr>
            <p:cNvPr id="14" name="Oval 13">
              <a:extLst>
                <a:ext uri="{FF2B5EF4-FFF2-40B4-BE49-F238E27FC236}">
                  <a16:creationId xmlns:a16="http://schemas.microsoft.com/office/drawing/2014/main" id="{297418EF-E096-AB49-9DDA-45736C6A5FC8}"/>
                </a:ext>
              </a:extLst>
            </p:cNvPr>
            <p:cNvSpPr/>
            <p:nvPr/>
          </p:nvSpPr>
          <p:spPr bwMode="auto">
            <a:xfrm rot="19717804">
              <a:off x="4959731" y="5527817"/>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15" name="Freeform 14">
              <a:extLst>
                <a:ext uri="{FF2B5EF4-FFF2-40B4-BE49-F238E27FC236}">
                  <a16:creationId xmlns:a16="http://schemas.microsoft.com/office/drawing/2014/main" id="{EDDFC9C1-6D70-E64C-B85A-2293842AEE85}"/>
                </a:ext>
              </a:extLst>
            </p:cNvPr>
            <p:cNvSpPr/>
            <p:nvPr/>
          </p:nvSpPr>
          <p:spPr bwMode="auto">
            <a:xfrm rot="19717804">
              <a:off x="4945443" y="5648467"/>
              <a:ext cx="74613" cy="255587"/>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16" name="Freeform 15">
              <a:extLst>
                <a:ext uri="{FF2B5EF4-FFF2-40B4-BE49-F238E27FC236}">
                  <a16:creationId xmlns:a16="http://schemas.microsoft.com/office/drawing/2014/main" id="{E11EF1C4-0C0A-0844-B864-EFFCD9E14B12}"/>
                </a:ext>
              </a:extLst>
            </p:cNvPr>
            <p:cNvSpPr/>
            <p:nvPr/>
          </p:nvSpPr>
          <p:spPr bwMode="auto">
            <a:xfrm rot="19717804" flipH="1">
              <a:off x="5375946" y="5411929"/>
              <a:ext cx="74612" cy="255588"/>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17" name="Oval 16">
              <a:extLst>
                <a:ext uri="{FF2B5EF4-FFF2-40B4-BE49-F238E27FC236}">
                  <a16:creationId xmlns:a16="http://schemas.microsoft.com/office/drawing/2014/main" id="{0EC0F072-233A-1248-A10E-CC7FCBA42B8D}"/>
                </a:ext>
              </a:extLst>
            </p:cNvPr>
            <p:cNvSpPr/>
            <p:nvPr/>
          </p:nvSpPr>
          <p:spPr bwMode="auto">
            <a:xfrm rot="19717804">
              <a:off x="5016881" y="5600842"/>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18" name="Oval 17">
              <a:extLst>
                <a:ext uri="{FF2B5EF4-FFF2-40B4-BE49-F238E27FC236}">
                  <a16:creationId xmlns:a16="http://schemas.microsoft.com/office/drawing/2014/main" id="{96C5E95C-AE1D-9B4C-90D5-2D9A363380D9}"/>
                </a:ext>
              </a:extLst>
            </p:cNvPr>
            <p:cNvSpPr/>
            <p:nvPr/>
          </p:nvSpPr>
          <p:spPr bwMode="auto">
            <a:xfrm rot="19717804">
              <a:off x="5125564" y="5429420"/>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19" name="Oval 18">
              <a:extLst>
                <a:ext uri="{FF2B5EF4-FFF2-40B4-BE49-F238E27FC236}">
                  <a16:creationId xmlns:a16="http://schemas.microsoft.com/office/drawing/2014/main" id="{80D8B49A-4602-3949-9DDA-F26565F04073}"/>
                </a:ext>
              </a:extLst>
            </p:cNvPr>
            <p:cNvSpPr/>
            <p:nvPr/>
          </p:nvSpPr>
          <p:spPr bwMode="auto">
            <a:xfrm rot="19717804">
              <a:off x="5182714" y="5502445"/>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grpSp>
      <p:grpSp>
        <p:nvGrpSpPr>
          <p:cNvPr id="20" name="Group 19">
            <a:extLst>
              <a:ext uri="{FF2B5EF4-FFF2-40B4-BE49-F238E27FC236}">
                <a16:creationId xmlns:a16="http://schemas.microsoft.com/office/drawing/2014/main" id="{54C14B0E-C11E-DC4F-A2DC-865C42F2881D}"/>
              </a:ext>
            </a:extLst>
          </p:cNvPr>
          <p:cNvGrpSpPr/>
          <p:nvPr/>
        </p:nvGrpSpPr>
        <p:grpSpPr>
          <a:xfrm>
            <a:off x="1955381" y="5120384"/>
            <a:ext cx="505115" cy="492125"/>
            <a:chOff x="4945443" y="5411929"/>
            <a:chExt cx="505115" cy="492125"/>
          </a:xfrm>
          <a:solidFill>
            <a:schemeClr val="tx1"/>
          </a:solidFill>
        </p:grpSpPr>
        <p:sp>
          <p:nvSpPr>
            <p:cNvPr id="21" name="Oval 20">
              <a:extLst>
                <a:ext uri="{FF2B5EF4-FFF2-40B4-BE49-F238E27FC236}">
                  <a16:creationId xmlns:a16="http://schemas.microsoft.com/office/drawing/2014/main" id="{2FFDA6BE-0BBD-B84A-A943-CCEE98F1F84F}"/>
                </a:ext>
              </a:extLst>
            </p:cNvPr>
            <p:cNvSpPr/>
            <p:nvPr/>
          </p:nvSpPr>
          <p:spPr bwMode="auto">
            <a:xfrm rot="19717804">
              <a:off x="4959731" y="5527817"/>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22" name="Freeform 21">
              <a:extLst>
                <a:ext uri="{FF2B5EF4-FFF2-40B4-BE49-F238E27FC236}">
                  <a16:creationId xmlns:a16="http://schemas.microsoft.com/office/drawing/2014/main" id="{C674B16A-8976-8044-B48A-CC6493C0C3DD}"/>
                </a:ext>
              </a:extLst>
            </p:cNvPr>
            <p:cNvSpPr/>
            <p:nvPr/>
          </p:nvSpPr>
          <p:spPr bwMode="auto">
            <a:xfrm rot="19717804">
              <a:off x="4945443" y="5648467"/>
              <a:ext cx="74613" cy="255587"/>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23" name="Freeform 22">
              <a:extLst>
                <a:ext uri="{FF2B5EF4-FFF2-40B4-BE49-F238E27FC236}">
                  <a16:creationId xmlns:a16="http://schemas.microsoft.com/office/drawing/2014/main" id="{3A76F409-F9A4-A147-9CEA-28EF33D04B3C}"/>
                </a:ext>
              </a:extLst>
            </p:cNvPr>
            <p:cNvSpPr/>
            <p:nvPr/>
          </p:nvSpPr>
          <p:spPr bwMode="auto">
            <a:xfrm rot="19717804" flipH="1">
              <a:off x="5375946" y="5411929"/>
              <a:ext cx="74612" cy="255588"/>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24" name="Oval 23">
              <a:extLst>
                <a:ext uri="{FF2B5EF4-FFF2-40B4-BE49-F238E27FC236}">
                  <a16:creationId xmlns:a16="http://schemas.microsoft.com/office/drawing/2014/main" id="{622293B0-D6FC-714F-8BFB-987D559BDA07}"/>
                </a:ext>
              </a:extLst>
            </p:cNvPr>
            <p:cNvSpPr/>
            <p:nvPr/>
          </p:nvSpPr>
          <p:spPr bwMode="auto">
            <a:xfrm rot="19717804">
              <a:off x="5016881" y="5600842"/>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25" name="Oval 24">
              <a:extLst>
                <a:ext uri="{FF2B5EF4-FFF2-40B4-BE49-F238E27FC236}">
                  <a16:creationId xmlns:a16="http://schemas.microsoft.com/office/drawing/2014/main" id="{62192155-17D7-5843-AFF2-0A84468B651B}"/>
                </a:ext>
              </a:extLst>
            </p:cNvPr>
            <p:cNvSpPr/>
            <p:nvPr/>
          </p:nvSpPr>
          <p:spPr bwMode="auto">
            <a:xfrm rot="19717804">
              <a:off x="5125564" y="5429420"/>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26" name="Oval 25">
              <a:extLst>
                <a:ext uri="{FF2B5EF4-FFF2-40B4-BE49-F238E27FC236}">
                  <a16:creationId xmlns:a16="http://schemas.microsoft.com/office/drawing/2014/main" id="{AED56CCE-C874-CA4E-98D6-31EB73830F53}"/>
                </a:ext>
              </a:extLst>
            </p:cNvPr>
            <p:cNvSpPr/>
            <p:nvPr/>
          </p:nvSpPr>
          <p:spPr bwMode="auto">
            <a:xfrm rot="19717804">
              <a:off x="5182714" y="5502445"/>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grpSp>
      <p:grpSp>
        <p:nvGrpSpPr>
          <p:cNvPr id="27" name="Group 26">
            <a:extLst>
              <a:ext uri="{FF2B5EF4-FFF2-40B4-BE49-F238E27FC236}">
                <a16:creationId xmlns:a16="http://schemas.microsoft.com/office/drawing/2014/main" id="{8B659EC6-7230-7340-84E5-9A62D2B444F5}"/>
              </a:ext>
            </a:extLst>
          </p:cNvPr>
          <p:cNvGrpSpPr/>
          <p:nvPr/>
        </p:nvGrpSpPr>
        <p:grpSpPr>
          <a:xfrm>
            <a:off x="1974279" y="3979656"/>
            <a:ext cx="505115" cy="492125"/>
            <a:chOff x="4945443" y="5411929"/>
            <a:chExt cx="505115" cy="492125"/>
          </a:xfrm>
          <a:solidFill>
            <a:schemeClr val="tx1"/>
          </a:solidFill>
        </p:grpSpPr>
        <p:sp>
          <p:nvSpPr>
            <p:cNvPr id="28" name="Oval 27">
              <a:extLst>
                <a:ext uri="{FF2B5EF4-FFF2-40B4-BE49-F238E27FC236}">
                  <a16:creationId xmlns:a16="http://schemas.microsoft.com/office/drawing/2014/main" id="{B2EC5D6A-9C53-A64B-8684-C4C4AAF18194}"/>
                </a:ext>
              </a:extLst>
            </p:cNvPr>
            <p:cNvSpPr/>
            <p:nvPr/>
          </p:nvSpPr>
          <p:spPr bwMode="auto">
            <a:xfrm rot="19717804">
              <a:off x="4959731" y="5527817"/>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29" name="Freeform 28">
              <a:extLst>
                <a:ext uri="{FF2B5EF4-FFF2-40B4-BE49-F238E27FC236}">
                  <a16:creationId xmlns:a16="http://schemas.microsoft.com/office/drawing/2014/main" id="{C2F33465-8A7E-1D4F-93B5-CEFB6DADC4D3}"/>
                </a:ext>
              </a:extLst>
            </p:cNvPr>
            <p:cNvSpPr/>
            <p:nvPr/>
          </p:nvSpPr>
          <p:spPr bwMode="auto">
            <a:xfrm rot="19717804">
              <a:off x="4945443" y="5648467"/>
              <a:ext cx="74613" cy="255587"/>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30" name="Freeform 29">
              <a:extLst>
                <a:ext uri="{FF2B5EF4-FFF2-40B4-BE49-F238E27FC236}">
                  <a16:creationId xmlns:a16="http://schemas.microsoft.com/office/drawing/2014/main" id="{EC2F73E6-D678-DA47-9D5B-9ACAEF2F2597}"/>
                </a:ext>
              </a:extLst>
            </p:cNvPr>
            <p:cNvSpPr/>
            <p:nvPr/>
          </p:nvSpPr>
          <p:spPr bwMode="auto">
            <a:xfrm rot="19717804" flipH="1">
              <a:off x="5375946" y="5411929"/>
              <a:ext cx="74612" cy="255588"/>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31" name="Oval 30">
              <a:extLst>
                <a:ext uri="{FF2B5EF4-FFF2-40B4-BE49-F238E27FC236}">
                  <a16:creationId xmlns:a16="http://schemas.microsoft.com/office/drawing/2014/main" id="{2AB167A7-F1BB-7440-9BCD-B60D9D69094D}"/>
                </a:ext>
              </a:extLst>
            </p:cNvPr>
            <p:cNvSpPr/>
            <p:nvPr/>
          </p:nvSpPr>
          <p:spPr bwMode="auto">
            <a:xfrm rot="19717804">
              <a:off x="5016881" y="5600842"/>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32" name="Oval 31">
              <a:extLst>
                <a:ext uri="{FF2B5EF4-FFF2-40B4-BE49-F238E27FC236}">
                  <a16:creationId xmlns:a16="http://schemas.microsoft.com/office/drawing/2014/main" id="{A448E86E-DC4A-6046-86BE-E25FD23EF247}"/>
                </a:ext>
              </a:extLst>
            </p:cNvPr>
            <p:cNvSpPr/>
            <p:nvPr/>
          </p:nvSpPr>
          <p:spPr bwMode="auto">
            <a:xfrm rot="19717804">
              <a:off x="5125564" y="5429420"/>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33" name="Oval 32">
              <a:extLst>
                <a:ext uri="{FF2B5EF4-FFF2-40B4-BE49-F238E27FC236}">
                  <a16:creationId xmlns:a16="http://schemas.microsoft.com/office/drawing/2014/main" id="{8A638E94-3EE5-9C45-BF3F-CFFB49AF7906}"/>
                </a:ext>
              </a:extLst>
            </p:cNvPr>
            <p:cNvSpPr/>
            <p:nvPr/>
          </p:nvSpPr>
          <p:spPr bwMode="auto">
            <a:xfrm rot="19717804">
              <a:off x="5182714" y="5502445"/>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grpSp>
      <p:sp>
        <p:nvSpPr>
          <p:cNvPr id="34" name="TextBox 33">
            <a:extLst>
              <a:ext uri="{FF2B5EF4-FFF2-40B4-BE49-F238E27FC236}">
                <a16:creationId xmlns:a16="http://schemas.microsoft.com/office/drawing/2014/main" id="{199B2FDB-ACF3-9A40-A880-D66052910E5D}"/>
              </a:ext>
            </a:extLst>
          </p:cNvPr>
          <p:cNvSpPr txBox="1"/>
          <p:nvPr/>
        </p:nvSpPr>
        <p:spPr>
          <a:xfrm>
            <a:off x="2810729" y="2494338"/>
            <a:ext cx="1386681"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Application Users</a:t>
            </a:r>
          </a:p>
        </p:txBody>
      </p:sp>
      <p:sp>
        <p:nvSpPr>
          <p:cNvPr id="36" name="TextBox 35">
            <a:extLst>
              <a:ext uri="{FF2B5EF4-FFF2-40B4-BE49-F238E27FC236}">
                <a16:creationId xmlns:a16="http://schemas.microsoft.com/office/drawing/2014/main" id="{651CB3F6-7715-9940-A05F-1A0420E265D1}"/>
              </a:ext>
            </a:extLst>
          </p:cNvPr>
          <p:cNvSpPr txBox="1"/>
          <p:nvPr/>
        </p:nvSpPr>
        <p:spPr>
          <a:xfrm>
            <a:off x="4246724" y="3747327"/>
            <a:ext cx="1386681"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Development &amp; Test</a:t>
            </a:r>
          </a:p>
        </p:txBody>
      </p:sp>
      <p:sp>
        <p:nvSpPr>
          <p:cNvPr id="38" name="TextBox 37">
            <a:extLst>
              <a:ext uri="{FF2B5EF4-FFF2-40B4-BE49-F238E27FC236}">
                <a16:creationId xmlns:a16="http://schemas.microsoft.com/office/drawing/2014/main" id="{D0282C69-DDBC-E94E-8968-D6362F12A352}"/>
              </a:ext>
            </a:extLst>
          </p:cNvPr>
          <p:cNvSpPr txBox="1"/>
          <p:nvPr/>
        </p:nvSpPr>
        <p:spPr>
          <a:xfrm>
            <a:off x="4140209" y="5896501"/>
            <a:ext cx="1668023"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BI and Healthcare Analytics</a:t>
            </a:r>
          </a:p>
        </p:txBody>
      </p:sp>
      <p:sp>
        <p:nvSpPr>
          <p:cNvPr id="40" name="TextBox 39">
            <a:extLst>
              <a:ext uri="{FF2B5EF4-FFF2-40B4-BE49-F238E27FC236}">
                <a16:creationId xmlns:a16="http://schemas.microsoft.com/office/drawing/2014/main" id="{239BE823-F229-3949-B428-A54F01B7B35A}"/>
              </a:ext>
            </a:extLst>
          </p:cNvPr>
          <p:cNvSpPr txBox="1"/>
          <p:nvPr/>
        </p:nvSpPr>
        <p:spPr>
          <a:xfrm>
            <a:off x="3197690" y="4788446"/>
            <a:ext cx="1386681"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Support &amp; Partners</a:t>
            </a:r>
          </a:p>
        </p:txBody>
      </p:sp>
      <p:cxnSp>
        <p:nvCxnSpPr>
          <p:cNvPr id="41" name="Elbow Connector 40">
            <a:extLst>
              <a:ext uri="{FF2B5EF4-FFF2-40B4-BE49-F238E27FC236}">
                <a16:creationId xmlns:a16="http://schemas.microsoft.com/office/drawing/2014/main" id="{B9B9A7A7-D3BD-AC4F-859E-E38C9E2E64D7}"/>
              </a:ext>
            </a:extLst>
          </p:cNvPr>
          <p:cNvCxnSpPr>
            <a:cxnSpLocks/>
          </p:cNvCxnSpPr>
          <p:nvPr/>
        </p:nvCxnSpPr>
        <p:spPr>
          <a:xfrm>
            <a:off x="1295119" y="2094539"/>
            <a:ext cx="749352" cy="1218915"/>
          </a:xfrm>
          <a:prstGeom prst="bentConnector3">
            <a:avLst/>
          </a:prstGeom>
          <a:ln w="31750">
            <a:solidFill>
              <a:schemeClr val="tx1"/>
            </a:solidFill>
            <a:tailEnd type="triangle" w="sm" len="sm"/>
          </a:ln>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A436EE0E-C01D-F540-BDF2-E12D3EF26C8A}"/>
              </a:ext>
            </a:extLst>
          </p:cNvPr>
          <p:cNvCxnSpPr>
            <a:cxnSpLocks/>
          </p:cNvCxnSpPr>
          <p:nvPr/>
        </p:nvCxnSpPr>
        <p:spPr>
          <a:xfrm>
            <a:off x="1283367" y="2095984"/>
            <a:ext cx="757536" cy="2287253"/>
          </a:xfrm>
          <a:prstGeom prst="bentConnector3">
            <a:avLst/>
          </a:prstGeom>
          <a:ln w="31750">
            <a:solidFill>
              <a:schemeClr val="tx1"/>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83681491-B3CA-C64E-8D6B-A0E43E525F31}"/>
              </a:ext>
            </a:extLst>
          </p:cNvPr>
          <p:cNvCxnSpPr>
            <a:cxnSpLocks/>
          </p:cNvCxnSpPr>
          <p:nvPr/>
        </p:nvCxnSpPr>
        <p:spPr>
          <a:xfrm>
            <a:off x="1302809" y="2097885"/>
            <a:ext cx="725443" cy="3450460"/>
          </a:xfrm>
          <a:prstGeom prst="bentConnector3">
            <a:avLst/>
          </a:prstGeom>
          <a:ln w="31750">
            <a:solidFill>
              <a:schemeClr val="tx1"/>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FAD0A27-E6BB-4343-A3E6-1096A1D5841E}"/>
              </a:ext>
            </a:extLst>
          </p:cNvPr>
          <p:cNvCxnSpPr>
            <a:cxnSpLocks/>
          </p:cNvCxnSpPr>
          <p:nvPr/>
        </p:nvCxnSpPr>
        <p:spPr>
          <a:xfrm>
            <a:off x="2794913" y="3313686"/>
            <a:ext cx="1660251" cy="2933"/>
          </a:xfrm>
          <a:prstGeom prst="straightConnector1">
            <a:avLst/>
          </a:prstGeom>
          <a:ln w="53975">
            <a:solidFill>
              <a:schemeClr val="accent3"/>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34F0CA9-1AB0-4F45-AF62-91A7669F4220}"/>
              </a:ext>
            </a:extLst>
          </p:cNvPr>
          <p:cNvCxnSpPr>
            <a:cxnSpLocks/>
          </p:cNvCxnSpPr>
          <p:nvPr/>
        </p:nvCxnSpPr>
        <p:spPr>
          <a:xfrm>
            <a:off x="2800790" y="5453623"/>
            <a:ext cx="1664313" cy="0"/>
          </a:xfrm>
          <a:prstGeom prst="straightConnector1">
            <a:avLst/>
          </a:prstGeom>
          <a:ln w="53975">
            <a:solidFill>
              <a:schemeClr val="accent3"/>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9715EA8-ADD9-7745-9607-10401BC6EECF}"/>
              </a:ext>
            </a:extLst>
          </p:cNvPr>
          <p:cNvSpPr txBox="1"/>
          <p:nvPr/>
        </p:nvSpPr>
        <p:spPr>
          <a:xfrm>
            <a:off x="250441" y="2709431"/>
            <a:ext cx="1386681"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Secured Production Environment</a:t>
            </a:r>
          </a:p>
        </p:txBody>
      </p:sp>
      <p:cxnSp>
        <p:nvCxnSpPr>
          <p:cNvPr id="50" name="Straight Arrow Connector 49">
            <a:extLst>
              <a:ext uri="{FF2B5EF4-FFF2-40B4-BE49-F238E27FC236}">
                <a16:creationId xmlns:a16="http://schemas.microsoft.com/office/drawing/2014/main" id="{1E06167A-1C6F-BB47-8D0B-458054810865}"/>
              </a:ext>
            </a:extLst>
          </p:cNvPr>
          <p:cNvCxnSpPr/>
          <p:nvPr/>
        </p:nvCxnSpPr>
        <p:spPr>
          <a:xfrm>
            <a:off x="1825463" y="2116153"/>
            <a:ext cx="1208320" cy="0"/>
          </a:xfrm>
          <a:prstGeom prst="straightConnector1">
            <a:avLst/>
          </a:prstGeom>
          <a:ln w="53975">
            <a:solidFill>
              <a:schemeClr val="accent3"/>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Placeholder 9">
            <a:extLst>
              <a:ext uri="{FF2B5EF4-FFF2-40B4-BE49-F238E27FC236}">
                <a16:creationId xmlns:a16="http://schemas.microsoft.com/office/drawing/2014/main" id="{6ECAC4C9-EC93-DB48-9DDC-6C7C35CA6003}"/>
              </a:ext>
            </a:extLst>
          </p:cNvPr>
          <p:cNvPicPr>
            <a:picLocks noChangeAspect="1"/>
          </p:cNvPicPr>
          <p:nvPr/>
        </p:nvPicPr>
        <p:blipFill>
          <a:blip r:embed="rId3">
            <a:extLst>
              <a:ext uri="{28A0092B-C50C-407E-A947-70E740481C1C}">
                <a14:useLocalDpi xmlns:a14="http://schemas.microsoft.com/office/drawing/2010/main" val="0"/>
              </a:ext>
            </a:extLst>
          </a:blip>
          <a:srcRect l="116" r="116"/>
          <a:stretch>
            <a:fillRect/>
          </a:stretch>
        </p:blipFill>
        <p:spPr>
          <a:xfrm>
            <a:off x="2879483" y="1373257"/>
            <a:ext cx="1291011" cy="1292703"/>
          </a:xfrm>
          <a:prstGeom prst="rect">
            <a:avLst/>
          </a:prstGeom>
        </p:spPr>
      </p:pic>
      <p:pic>
        <p:nvPicPr>
          <p:cNvPr id="52" name="Picture Placeholder 8">
            <a:extLst>
              <a:ext uri="{FF2B5EF4-FFF2-40B4-BE49-F238E27FC236}">
                <a16:creationId xmlns:a16="http://schemas.microsoft.com/office/drawing/2014/main" id="{097FB5B1-BCA4-3749-B374-FA0E118F1046}"/>
              </a:ext>
            </a:extLst>
          </p:cNvPr>
          <p:cNvPicPr>
            <a:picLocks noChangeAspect="1"/>
          </p:cNvPicPr>
          <p:nvPr/>
        </p:nvPicPr>
        <p:blipFill>
          <a:blip r:embed="rId4">
            <a:extLst>
              <a:ext uri="{28A0092B-C50C-407E-A947-70E740481C1C}">
                <a14:useLocalDpi xmlns:a14="http://schemas.microsoft.com/office/drawing/2010/main" val="0"/>
              </a:ext>
            </a:extLst>
          </a:blip>
          <a:srcRect l="58" r="58"/>
          <a:stretch>
            <a:fillRect/>
          </a:stretch>
        </p:blipFill>
        <p:spPr>
          <a:xfrm>
            <a:off x="4225207" y="2577803"/>
            <a:ext cx="1369804" cy="1371600"/>
          </a:xfrm>
          <a:prstGeom prst="rect">
            <a:avLst/>
          </a:prstGeom>
        </p:spPr>
      </p:pic>
      <p:pic>
        <p:nvPicPr>
          <p:cNvPr id="56" name="Picture Placeholder 16">
            <a:extLst>
              <a:ext uri="{FF2B5EF4-FFF2-40B4-BE49-F238E27FC236}">
                <a16:creationId xmlns:a16="http://schemas.microsoft.com/office/drawing/2014/main" id="{9520F3D0-8A4B-B245-9EF7-8D3FDCFEC16E}"/>
              </a:ext>
            </a:extLst>
          </p:cNvPr>
          <p:cNvPicPr>
            <a:picLocks noChangeAspect="1"/>
          </p:cNvPicPr>
          <p:nvPr/>
        </p:nvPicPr>
        <p:blipFill>
          <a:blip r:embed="rId5">
            <a:extLst>
              <a:ext uri="{28A0092B-C50C-407E-A947-70E740481C1C}">
                <a14:useLocalDpi xmlns:a14="http://schemas.microsoft.com/office/drawing/2010/main" val="0"/>
              </a:ext>
            </a:extLst>
          </a:blip>
          <a:srcRect l="58" r="58"/>
          <a:stretch>
            <a:fillRect/>
          </a:stretch>
        </p:blipFill>
        <p:spPr>
          <a:xfrm>
            <a:off x="306497" y="1585167"/>
            <a:ext cx="1371600" cy="1373399"/>
          </a:xfrm>
          <a:prstGeom prst="rect">
            <a:avLst/>
          </a:prstGeom>
        </p:spPr>
      </p:pic>
      <p:pic>
        <p:nvPicPr>
          <p:cNvPr id="59" name="Picture Placeholder 3">
            <a:extLst>
              <a:ext uri="{FF2B5EF4-FFF2-40B4-BE49-F238E27FC236}">
                <a16:creationId xmlns:a16="http://schemas.microsoft.com/office/drawing/2014/main" id="{970AADC5-5F7E-854A-9E66-04366B90044F}"/>
              </a:ext>
            </a:extLst>
          </p:cNvPr>
          <p:cNvPicPr>
            <a:picLocks noChangeAspect="1"/>
          </p:cNvPicPr>
          <p:nvPr/>
        </p:nvPicPr>
        <p:blipFill>
          <a:blip r:embed="rId6">
            <a:extLst>
              <a:ext uri="{28A0092B-C50C-407E-A947-70E740481C1C}">
                <a14:useLocalDpi xmlns:a14="http://schemas.microsoft.com/office/drawing/2010/main" val="0"/>
              </a:ext>
            </a:extLst>
          </a:blip>
          <a:srcRect l="58" r="58"/>
          <a:stretch>
            <a:fillRect/>
          </a:stretch>
        </p:blipFill>
        <p:spPr>
          <a:xfrm>
            <a:off x="4246723" y="4679868"/>
            <a:ext cx="1405887" cy="1407731"/>
          </a:xfrm>
          <a:prstGeom prst="rect">
            <a:avLst/>
          </a:prstGeom>
        </p:spPr>
      </p:pic>
      <p:pic>
        <p:nvPicPr>
          <p:cNvPr id="60" name="Picture Placeholder 9">
            <a:extLst>
              <a:ext uri="{FF2B5EF4-FFF2-40B4-BE49-F238E27FC236}">
                <a16:creationId xmlns:a16="http://schemas.microsoft.com/office/drawing/2014/main" id="{0E9D03F9-244B-0B4A-8E33-2D6A1530CCDF}"/>
              </a:ext>
            </a:extLst>
          </p:cNvPr>
          <p:cNvPicPr>
            <a:picLocks noChangeAspect="1"/>
          </p:cNvPicPr>
          <p:nvPr/>
        </p:nvPicPr>
        <p:blipFill>
          <a:blip r:embed="rId7">
            <a:extLst>
              <a:ext uri="{28A0092B-C50C-407E-A947-70E740481C1C}">
                <a14:useLocalDpi xmlns:a14="http://schemas.microsoft.com/office/drawing/2010/main" val="0"/>
              </a:ext>
            </a:extLst>
          </a:blip>
          <a:srcRect l="58" r="58"/>
          <a:stretch>
            <a:fillRect/>
          </a:stretch>
        </p:blipFill>
        <p:spPr>
          <a:xfrm>
            <a:off x="3040585" y="3477320"/>
            <a:ext cx="1667059" cy="1669245"/>
          </a:xfrm>
          <a:prstGeom prst="rect">
            <a:avLst/>
          </a:prstGeom>
        </p:spPr>
      </p:pic>
      <p:cxnSp>
        <p:nvCxnSpPr>
          <p:cNvPr id="61" name="Straight Arrow Connector 60">
            <a:extLst>
              <a:ext uri="{FF2B5EF4-FFF2-40B4-BE49-F238E27FC236}">
                <a16:creationId xmlns:a16="http://schemas.microsoft.com/office/drawing/2014/main" id="{6C3B2E3A-D73B-6D41-85A1-F7A55E3458EB}"/>
              </a:ext>
            </a:extLst>
          </p:cNvPr>
          <p:cNvCxnSpPr/>
          <p:nvPr/>
        </p:nvCxnSpPr>
        <p:spPr>
          <a:xfrm>
            <a:off x="2640992" y="4392913"/>
            <a:ext cx="584785" cy="0"/>
          </a:xfrm>
          <a:prstGeom prst="straightConnector1">
            <a:avLst/>
          </a:prstGeom>
          <a:ln w="53975">
            <a:solidFill>
              <a:schemeClr val="accent3"/>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3A9CDC-72CC-F54C-8322-E11D95AEB06F}"/>
              </a:ext>
            </a:extLst>
          </p:cNvPr>
          <p:cNvSpPr txBox="1"/>
          <p:nvPr/>
        </p:nvSpPr>
        <p:spPr>
          <a:xfrm>
            <a:off x="1450795" y="5903910"/>
            <a:ext cx="1619799"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Masked Non-Production Copies</a:t>
            </a:r>
          </a:p>
        </p:txBody>
      </p:sp>
    </p:spTree>
    <p:extLst>
      <p:ext uri="{BB962C8B-B14F-4D97-AF65-F5344CB8AC3E}">
        <p14:creationId xmlns:p14="http://schemas.microsoft.com/office/powerpoint/2010/main" val="82834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9056AC-AF0D-964F-9E3E-767A431D0A7F}"/>
              </a:ext>
            </a:extLst>
          </p:cNvPr>
          <p:cNvSpPr>
            <a:spLocks noGrp="1"/>
          </p:cNvSpPr>
          <p:nvPr>
            <p:ph type="title"/>
          </p:nvPr>
        </p:nvSpPr>
        <p:spPr/>
        <p:txBody>
          <a:bodyPr/>
          <a:lstStyle/>
          <a:p>
            <a:r>
              <a:rPr lang="en-US" dirty="0"/>
              <a:t>Data </a:t>
            </a:r>
            <a:r>
              <a:rPr lang="en-US" dirty="0" err="1"/>
              <a:t>Subsetting</a:t>
            </a:r>
            <a:endParaRPr lang="en-US" dirty="0"/>
          </a:p>
        </p:txBody>
      </p:sp>
      <p:sp>
        <p:nvSpPr>
          <p:cNvPr id="5" name="Text Placeholder 4">
            <a:extLst>
              <a:ext uri="{FF2B5EF4-FFF2-40B4-BE49-F238E27FC236}">
                <a16:creationId xmlns:a16="http://schemas.microsoft.com/office/drawing/2014/main" id="{91D5480F-20BF-4E7B-9690-349DF557212F}"/>
              </a:ext>
            </a:extLst>
          </p:cNvPr>
          <p:cNvSpPr>
            <a:spLocks noGrp="1"/>
          </p:cNvSpPr>
          <p:nvPr>
            <p:ph type="body" sz="quarter" idx="11"/>
          </p:nvPr>
        </p:nvSpPr>
        <p:spPr/>
        <p:txBody>
          <a:bodyPr/>
          <a:lstStyle/>
          <a:p>
            <a:r>
              <a:rPr lang="en-US" sz="1800" dirty="0"/>
              <a:t>Benefits</a:t>
            </a:r>
          </a:p>
        </p:txBody>
      </p:sp>
      <p:sp>
        <p:nvSpPr>
          <p:cNvPr id="3" name="Footer Placeholder 2">
            <a:extLst>
              <a:ext uri="{FF2B5EF4-FFF2-40B4-BE49-F238E27FC236}">
                <a16:creationId xmlns:a16="http://schemas.microsoft.com/office/drawing/2014/main" id="{2A91A701-D3CB-1149-B552-5071AD189638}"/>
              </a:ext>
            </a:extLst>
          </p:cNvPr>
          <p:cNvSpPr>
            <a:spLocks noGrp="1"/>
          </p:cNvSpPr>
          <p:nvPr>
            <p:ph type="ftr" sz="quarter" idx="13"/>
          </p:nvPr>
        </p:nvSpPr>
        <p:spPr/>
        <p:txBody>
          <a:bodyPr/>
          <a:lstStyle/>
          <a:p>
            <a:r>
              <a:rPr lang="en-US"/>
              <a:t>Copyright © 2023, Oracle and/or its affiliates </a:t>
            </a:r>
            <a:endParaRPr lang="en-US" dirty="0"/>
          </a:p>
        </p:txBody>
      </p:sp>
      <p:grpSp>
        <p:nvGrpSpPr>
          <p:cNvPr id="27" name="Group 26">
            <a:extLst>
              <a:ext uri="{FF2B5EF4-FFF2-40B4-BE49-F238E27FC236}">
                <a16:creationId xmlns:a16="http://schemas.microsoft.com/office/drawing/2014/main" id="{3F5E9964-AEDB-2B43-96CF-68ED5B84C3BB}"/>
              </a:ext>
            </a:extLst>
          </p:cNvPr>
          <p:cNvGrpSpPr/>
          <p:nvPr/>
        </p:nvGrpSpPr>
        <p:grpSpPr>
          <a:xfrm>
            <a:off x="281072" y="2423170"/>
            <a:ext cx="3368132" cy="2638758"/>
            <a:chOff x="112107" y="1934618"/>
            <a:chExt cx="3368132" cy="2638758"/>
          </a:xfrm>
        </p:grpSpPr>
        <p:pic>
          <p:nvPicPr>
            <p:cNvPr id="8" name="Picture Placeholder 16">
              <a:extLst>
                <a:ext uri="{FF2B5EF4-FFF2-40B4-BE49-F238E27FC236}">
                  <a16:creationId xmlns:a16="http://schemas.microsoft.com/office/drawing/2014/main" id="{8EFEECA2-2466-FE45-B554-D0C9DEA03557}"/>
                </a:ext>
              </a:extLst>
            </p:cNvPr>
            <p:cNvPicPr>
              <a:picLocks noChangeAspect="1"/>
            </p:cNvPicPr>
            <p:nvPr/>
          </p:nvPicPr>
          <p:blipFill>
            <a:blip r:embed="rId2">
              <a:extLst>
                <a:ext uri="{28A0092B-C50C-407E-A947-70E740481C1C}">
                  <a14:useLocalDpi xmlns:a14="http://schemas.microsoft.com/office/drawing/2010/main" val="0"/>
                </a:ext>
              </a:extLst>
            </a:blip>
            <a:srcRect l="58" r="58"/>
            <a:stretch>
              <a:fillRect/>
            </a:stretch>
          </p:blipFill>
          <p:spPr>
            <a:xfrm>
              <a:off x="112107" y="2539408"/>
              <a:ext cx="2031305" cy="2033968"/>
            </a:xfrm>
            <a:prstGeom prst="rect">
              <a:avLst/>
            </a:prstGeom>
          </p:spPr>
        </p:pic>
        <p:sp>
          <p:nvSpPr>
            <p:cNvPr id="9" name="1_Capture_data">
              <a:extLst>
                <a:ext uri="{FF2B5EF4-FFF2-40B4-BE49-F238E27FC236}">
                  <a16:creationId xmlns:a16="http://schemas.microsoft.com/office/drawing/2014/main" id="{410B898F-934D-C940-911D-A7E8FADED0A6}"/>
                </a:ext>
              </a:extLst>
            </p:cNvPr>
            <p:cNvSpPr txBox="1">
              <a:spLocks noChangeArrowheads="1"/>
            </p:cNvSpPr>
            <p:nvPr/>
          </p:nvSpPr>
          <p:spPr bwMode="auto">
            <a:xfrm>
              <a:off x="1544670" y="3244546"/>
              <a:ext cx="1935569" cy="461665"/>
            </a:xfrm>
            <a:prstGeom prst="rect">
              <a:avLst/>
            </a:prstGeom>
            <a:noFill/>
            <a:ln w="9525">
              <a:noFill/>
              <a:miter lim="800000"/>
              <a:headEnd/>
              <a:tailEnd/>
            </a:ln>
          </p:spPr>
          <p:txBody>
            <a:bodyPr wrap="square">
              <a:spAutoFit/>
            </a:bodyPr>
            <a:lstStyle/>
            <a:p>
              <a:r>
                <a:rPr lang="en-US" sz="1200" b="1" dirty="0">
                  <a:solidFill>
                    <a:srgbClr val="BFBFBF"/>
                  </a:solidFill>
                  <a:latin typeface="Calibri" pitchFamily="34" charset="0"/>
                  <a:cs typeface="Times New Roman" pitchFamily="18" charset="0"/>
                </a:rPr>
                <a:t>01001011001010100100100100100100100100100100</a:t>
              </a:r>
              <a:endParaRPr lang="en-CA" sz="1200" b="1" dirty="0">
                <a:solidFill>
                  <a:srgbClr val="BFBFBF"/>
                </a:solidFill>
                <a:latin typeface="Calibri" pitchFamily="34" charset="0"/>
                <a:cs typeface="Times New Roman" pitchFamily="18" charset="0"/>
              </a:endParaRPr>
            </a:p>
          </p:txBody>
        </p:sp>
        <p:grpSp>
          <p:nvGrpSpPr>
            <p:cNvPr id="10" name="Group 245">
              <a:extLst>
                <a:ext uri="{FF2B5EF4-FFF2-40B4-BE49-F238E27FC236}">
                  <a16:creationId xmlns:a16="http://schemas.microsoft.com/office/drawing/2014/main" id="{BF7F0FED-9F0C-524C-B9C7-EDA7BF2575B6}"/>
                </a:ext>
              </a:extLst>
            </p:cNvPr>
            <p:cNvGrpSpPr>
              <a:grpSpLocks/>
            </p:cNvGrpSpPr>
            <p:nvPr/>
          </p:nvGrpSpPr>
          <p:grpSpPr bwMode="auto">
            <a:xfrm>
              <a:off x="2084533" y="2971931"/>
              <a:ext cx="533868" cy="762000"/>
              <a:chOff x="5865810" y="4089654"/>
              <a:chExt cx="1371601" cy="1808710"/>
            </a:xfrm>
          </p:grpSpPr>
          <p:sp>
            <p:nvSpPr>
              <p:cNvPr id="11" name="Isosceles Triangle 32">
                <a:extLst>
                  <a:ext uri="{FF2B5EF4-FFF2-40B4-BE49-F238E27FC236}">
                    <a16:creationId xmlns:a16="http://schemas.microsoft.com/office/drawing/2014/main" id="{5A1E1930-1F3C-1748-A218-5A7C0D1675B3}"/>
                  </a:ext>
                </a:extLst>
              </p:cNvPr>
              <p:cNvSpPr/>
              <p:nvPr/>
            </p:nvSpPr>
            <p:spPr>
              <a:xfrm rot="10800000">
                <a:off x="5865810" y="4394279"/>
                <a:ext cx="1371601" cy="1372399"/>
              </a:xfrm>
              <a:prstGeom prst="triangle">
                <a:avLst>
                  <a:gd name="adj" fmla="val 49306"/>
                </a:avLst>
              </a:prstGeom>
              <a:solidFill>
                <a:srgbClr val="759C6C"/>
              </a:solidFill>
              <a:ln w="19050">
                <a:solidFill>
                  <a:srgbClr val="759C6C"/>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12" name="Oval 11">
                <a:extLst>
                  <a:ext uri="{FF2B5EF4-FFF2-40B4-BE49-F238E27FC236}">
                    <a16:creationId xmlns:a16="http://schemas.microsoft.com/office/drawing/2014/main" id="{FA7A92C4-E7CC-FD4F-89B1-47CB0E44E594}"/>
                  </a:ext>
                </a:extLst>
              </p:cNvPr>
              <p:cNvSpPr/>
              <p:nvPr/>
            </p:nvSpPr>
            <p:spPr>
              <a:xfrm>
                <a:off x="5865810" y="4089654"/>
                <a:ext cx="1371601" cy="609250"/>
              </a:xfrm>
              <a:prstGeom prst="ellipse">
                <a:avLst/>
              </a:prstGeom>
              <a:solidFill>
                <a:schemeClr val="bg1"/>
              </a:solidFill>
              <a:ln w="19050">
                <a:solidFill>
                  <a:srgbClr val="759C6C"/>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13" name="Oval 12">
                <a:extLst>
                  <a:ext uri="{FF2B5EF4-FFF2-40B4-BE49-F238E27FC236}">
                    <a16:creationId xmlns:a16="http://schemas.microsoft.com/office/drawing/2014/main" id="{1EA97F41-9EF2-7A4B-B553-D1161112194C}"/>
                  </a:ext>
                </a:extLst>
              </p:cNvPr>
              <p:cNvSpPr/>
              <p:nvPr/>
            </p:nvSpPr>
            <p:spPr>
              <a:xfrm>
                <a:off x="6018210" y="4165854"/>
                <a:ext cx="1066800" cy="457200"/>
              </a:xfrm>
              <a:prstGeom prst="ellipse">
                <a:avLst/>
              </a:prstGeom>
              <a:gradFill>
                <a:gsLst>
                  <a:gs pos="0">
                    <a:schemeClr val="bg1">
                      <a:lumMod val="95000"/>
                    </a:schemeClr>
                  </a:gs>
                  <a:gs pos="50000">
                    <a:schemeClr val="bg1">
                      <a:lumMod val="95000"/>
                    </a:schemeClr>
                  </a:gs>
                  <a:gs pos="100000">
                    <a:schemeClr val="bg1">
                      <a:lumMod val="95000"/>
                    </a:schemeClr>
                  </a:gs>
                </a:gsLst>
                <a:path path="circle">
                  <a:fillToRect l="100000" t="100000"/>
                </a:path>
              </a:gradFill>
              <a:ln w="19050">
                <a:solidFill>
                  <a:srgbClr val="759C6C"/>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14" name="Diagonal Stripe 13">
                <a:extLst>
                  <a:ext uri="{FF2B5EF4-FFF2-40B4-BE49-F238E27FC236}">
                    <a16:creationId xmlns:a16="http://schemas.microsoft.com/office/drawing/2014/main" id="{FF9D2A6D-3B62-3A46-BDF2-96E2144FF97B}"/>
                  </a:ext>
                </a:extLst>
              </p:cNvPr>
              <p:cNvSpPr/>
              <p:nvPr/>
            </p:nvSpPr>
            <p:spPr>
              <a:xfrm rot="9114736">
                <a:off x="6362697" y="5339885"/>
                <a:ext cx="271463" cy="558479"/>
              </a:xfrm>
              <a:prstGeom prst="diagStripe">
                <a:avLst/>
              </a:prstGeom>
              <a:solidFill>
                <a:srgbClr val="759C6C"/>
              </a:solidFill>
              <a:ln w="19050">
                <a:solidFill>
                  <a:srgbClr val="759C6C"/>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chemeClr val="tx1"/>
                  </a:solidFill>
                </a:endParaRPr>
              </a:p>
            </p:txBody>
          </p:sp>
        </p:grpSp>
        <p:pic>
          <p:nvPicPr>
            <p:cNvPr id="17" name="Picture Placeholder 4">
              <a:extLst>
                <a:ext uri="{FF2B5EF4-FFF2-40B4-BE49-F238E27FC236}">
                  <a16:creationId xmlns:a16="http://schemas.microsoft.com/office/drawing/2014/main" id="{F9C544E9-CDD4-8A4B-98FF-55D3A13052A7}"/>
                </a:ext>
              </a:extLst>
            </p:cNvPr>
            <p:cNvPicPr>
              <a:picLocks noChangeAspect="1"/>
            </p:cNvPicPr>
            <p:nvPr/>
          </p:nvPicPr>
          <p:blipFill>
            <a:blip r:embed="rId3">
              <a:extLst>
                <a:ext uri="{28A0092B-C50C-407E-A947-70E740481C1C}">
                  <a14:useLocalDpi xmlns:a14="http://schemas.microsoft.com/office/drawing/2010/main" val="0"/>
                </a:ext>
              </a:extLst>
            </a:blip>
            <a:srcRect l="116" r="116"/>
            <a:stretch>
              <a:fillRect/>
            </a:stretch>
          </p:blipFill>
          <p:spPr>
            <a:xfrm>
              <a:off x="2250002" y="1934618"/>
              <a:ext cx="1186566" cy="1188123"/>
            </a:xfrm>
            <a:prstGeom prst="rect">
              <a:avLst/>
            </a:prstGeom>
          </p:spPr>
        </p:pic>
        <p:pic>
          <p:nvPicPr>
            <p:cNvPr id="19" name="Picture Placeholder 11">
              <a:extLst>
                <a:ext uri="{FF2B5EF4-FFF2-40B4-BE49-F238E27FC236}">
                  <a16:creationId xmlns:a16="http://schemas.microsoft.com/office/drawing/2014/main" id="{A4D9FFCD-F46D-7541-B6C9-62C1E6AFD4BF}"/>
                </a:ext>
              </a:extLst>
            </p:cNvPr>
            <p:cNvPicPr>
              <a:picLocks noChangeAspect="1"/>
            </p:cNvPicPr>
            <p:nvPr/>
          </p:nvPicPr>
          <p:blipFill>
            <a:blip r:embed="rId4">
              <a:extLst>
                <a:ext uri="{28A0092B-C50C-407E-A947-70E740481C1C}">
                  <a14:useLocalDpi xmlns:a14="http://schemas.microsoft.com/office/drawing/2010/main" val="0"/>
                </a:ext>
              </a:extLst>
            </a:blip>
            <a:srcRect l="58" r="58"/>
            <a:stretch>
              <a:fillRect/>
            </a:stretch>
          </p:blipFill>
          <p:spPr bwMode="gray">
            <a:xfrm>
              <a:off x="1409897" y="2015854"/>
              <a:ext cx="1084419" cy="1085841"/>
            </a:xfrm>
            <a:prstGeom prst="rect">
              <a:avLst/>
            </a:prstGeom>
            <a:noFill/>
          </p:spPr>
        </p:pic>
      </p:grpSp>
      <p:pic>
        <p:nvPicPr>
          <p:cNvPr id="22" name="Picture Placeholder 8">
            <a:extLst>
              <a:ext uri="{FF2B5EF4-FFF2-40B4-BE49-F238E27FC236}">
                <a16:creationId xmlns:a16="http://schemas.microsoft.com/office/drawing/2014/main" id="{4833B236-409C-DD4C-BB4D-CF6DA08FD83F}"/>
              </a:ext>
            </a:extLst>
          </p:cNvPr>
          <p:cNvPicPr>
            <a:picLocks noChangeAspect="1"/>
          </p:cNvPicPr>
          <p:nvPr/>
        </p:nvPicPr>
        <p:blipFill>
          <a:blip r:embed="rId5">
            <a:extLst>
              <a:ext uri="{28A0092B-C50C-407E-A947-70E740481C1C}">
                <a14:useLocalDpi xmlns:a14="http://schemas.microsoft.com/office/drawing/2010/main" val="0"/>
              </a:ext>
            </a:extLst>
          </a:blip>
          <a:srcRect l="58" r="58"/>
          <a:stretch>
            <a:fillRect/>
          </a:stretch>
        </p:blipFill>
        <p:spPr>
          <a:xfrm>
            <a:off x="4861555" y="1729409"/>
            <a:ext cx="1088696" cy="1090124"/>
          </a:xfrm>
          <a:prstGeom prst="rect">
            <a:avLst/>
          </a:prstGeom>
        </p:spPr>
      </p:pic>
      <p:pic>
        <p:nvPicPr>
          <p:cNvPr id="23" name="Picture Placeholder 3">
            <a:extLst>
              <a:ext uri="{FF2B5EF4-FFF2-40B4-BE49-F238E27FC236}">
                <a16:creationId xmlns:a16="http://schemas.microsoft.com/office/drawing/2014/main" id="{BAE6E352-153C-5042-9584-B13709D8F219}"/>
              </a:ext>
            </a:extLst>
          </p:cNvPr>
          <p:cNvPicPr>
            <a:picLocks noChangeAspect="1"/>
          </p:cNvPicPr>
          <p:nvPr/>
        </p:nvPicPr>
        <p:blipFill>
          <a:blip r:embed="rId6">
            <a:extLst>
              <a:ext uri="{28A0092B-C50C-407E-A947-70E740481C1C}">
                <a14:useLocalDpi xmlns:a14="http://schemas.microsoft.com/office/drawing/2010/main" val="0"/>
              </a:ext>
            </a:extLst>
          </a:blip>
          <a:srcRect l="58" r="58"/>
          <a:stretch>
            <a:fillRect/>
          </a:stretch>
        </p:blipFill>
        <p:spPr>
          <a:xfrm>
            <a:off x="4835503" y="2819533"/>
            <a:ext cx="1170356" cy="1171891"/>
          </a:xfrm>
          <a:prstGeom prst="rect">
            <a:avLst/>
          </a:prstGeom>
        </p:spPr>
      </p:pic>
      <p:pic>
        <p:nvPicPr>
          <p:cNvPr id="24" name="Picture Placeholder 9">
            <a:extLst>
              <a:ext uri="{FF2B5EF4-FFF2-40B4-BE49-F238E27FC236}">
                <a16:creationId xmlns:a16="http://schemas.microsoft.com/office/drawing/2014/main" id="{F3DFF21D-A4D6-D54D-9F03-A62BCCADFB11}"/>
              </a:ext>
            </a:extLst>
          </p:cNvPr>
          <p:cNvPicPr>
            <a:picLocks noChangeAspect="1"/>
          </p:cNvPicPr>
          <p:nvPr/>
        </p:nvPicPr>
        <p:blipFill>
          <a:blip r:embed="rId7">
            <a:extLst>
              <a:ext uri="{28A0092B-C50C-407E-A947-70E740481C1C}">
                <a14:useLocalDpi xmlns:a14="http://schemas.microsoft.com/office/drawing/2010/main" val="0"/>
              </a:ext>
            </a:extLst>
          </a:blip>
          <a:srcRect l="58" r="58"/>
          <a:stretch>
            <a:fillRect/>
          </a:stretch>
        </p:blipFill>
        <p:spPr>
          <a:xfrm>
            <a:off x="4750574" y="3742549"/>
            <a:ext cx="1475936" cy="1477871"/>
          </a:xfrm>
          <a:prstGeom prst="rect">
            <a:avLst/>
          </a:prstGeom>
        </p:spPr>
      </p:pic>
      <p:pic>
        <p:nvPicPr>
          <p:cNvPr id="26" name="Picture Placeholder 9">
            <a:extLst>
              <a:ext uri="{FF2B5EF4-FFF2-40B4-BE49-F238E27FC236}">
                <a16:creationId xmlns:a16="http://schemas.microsoft.com/office/drawing/2014/main" id="{B8FA84BB-2F2D-1447-A35F-CA795B73EDAE}"/>
              </a:ext>
            </a:extLst>
          </p:cNvPr>
          <p:cNvPicPr>
            <a:picLocks noChangeAspect="1"/>
          </p:cNvPicPr>
          <p:nvPr/>
        </p:nvPicPr>
        <p:blipFill>
          <a:blip r:embed="rId8">
            <a:extLst>
              <a:ext uri="{28A0092B-C50C-407E-A947-70E740481C1C}">
                <a14:useLocalDpi xmlns:a14="http://schemas.microsoft.com/office/drawing/2010/main" val="0"/>
              </a:ext>
            </a:extLst>
          </a:blip>
          <a:srcRect l="58" r="58"/>
          <a:stretch>
            <a:fillRect/>
          </a:stretch>
        </p:blipFill>
        <p:spPr>
          <a:xfrm>
            <a:off x="4917767" y="4914440"/>
            <a:ext cx="1141549" cy="1143046"/>
          </a:xfrm>
          <a:prstGeom prst="rect">
            <a:avLst/>
          </a:prstGeom>
        </p:spPr>
      </p:pic>
      <p:cxnSp>
        <p:nvCxnSpPr>
          <p:cNvPr id="38" name="Straight Arrow Connector 37">
            <a:extLst>
              <a:ext uri="{FF2B5EF4-FFF2-40B4-BE49-F238E27FC236}">
                <a16:creationId xmlns:a16="http://schemas.microsoft.com/office/drawing/2014/main" id="{CA9694A3-D4BE-3743-99B2-2B7310C17942}"/>
              </a:ext>
            </a:extLst>
          </p:cNvPr>
          <p:cNvCxnSpPr>
            <a:cxnSpLocks/>
            <a:endCxn id="22" idx="1"/>
          </p:cNvCxnSpPr>
          <p:nvPr/>
        </p:nvCxnSpPr>
        <p:spPr>
          <a:xfrm flipV="1">
            <a:off x="4094922" y="2274471"/>
            <a:ext cx="766633" cy="1552504"/>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6A47AAF-E740-2247-832A-556D00F15AC1}"/>
              </a:ext>
            </a:extLst>
          </p:cNvPr>
          <p:cNvCxnSpPr>
            <a:cxnSpLocks/>
            <a:endCxn id="23" idx="1"/>
          </p:cNvCxnSpPr>
          <p:nvPr/>
        </p:nvCxnSpPr>
        <p:spPr>
          <a:xfrm flipV="1">
            <a:off x="4118497" y="3405479"/>
            <a:ext cx="717006" cy="522484"/>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701D0C-2CD3-E946-8900-E594434DBE1E}"/>
              </a:ext>
            </a:extLst>
          </p:cNvPr>
          <p:cNvCxnSpPr>
            <a:cxnSpLocks/>
          </p:cNvCxnSpPr>
          <p:nvPr/>
        </p:nvCxnSpPr>
        <p:spPr>
          <a:xfrm>
            <a:off x="4118497" y="3976180"/>
            <a:ext cx="743058" cy="47655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FC46293-E371-4A4F-9BB7-F367E9237AC3}"/>
              </a:ext>
            </a:extLst>
          </p:cNvPr>
          <p:cNvCxnSpPr>
            <a:cxnSpLocks/>
            <a:endCxn id="26" idx="1"/>
          </p:cNvCxnSpPr>
          <p:nvPr/>
        </p:nvCxnSpPr>
        <p:spPr>
          <a:xfrm>
            <a:off x="4118497" y="4101737"/>
            <a:ext cx="799270" cy="1384226"/>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913ADA3-B73A-CC40-9DDA-F64C33591D8D}"/>
              </a:ext>
            </a:extLst>
          </p:cNvPr>
          <p:cNvSpPr txBox="1"/>
          <p:nvPr/>
        </p:nvSpPr>
        <p:spPr>
          <a:xfrm>
            <a:off x="603383" y="4763693"/>
            <a:ext cx="1386681" cy="498271"/>
          </a:xfrm>
          <a:prstGeom prst="rect">
            <a:avLst/>
          </a:prstGeom>
          <a:noFill/>
        </p:spPr>
        <p:txBody>
          <a:bodyPr wrap="square" lIns="0" tIns="0" rIns="0" bIns="0" rtlCol="0">
            <a:noAutofit/>
          </a:bodyPr>
          <a:lstStyle/>
          <a:p>
            <a:pPr algn="ctr">
              <a:lnSpc>
                <a:spcPct val="90000"/>
              </a:lnSpc>
            </a:pPr>
            <a:r>
              <a:rPr lang="en-US" sz="1400" dirty="0">
                <a:solidFill>
                  <a:schemeClr val="bg1"/>
                </a:solidFill>
                <a:latin typeface="Oracle Sans" panose="020B0503020204020204" pitchFamily="34" charset="0"/>
                <a:cs typeface="Oracle Sans" panose="020B0503020204020204" pitchFamily="34" charset="0"/>
              </a:rPr>
              <a:t>Secured Production Environment</a:t>
            </a:r>
          </a:p>
        </p:txBody>
      </p:sp>
      <p:sp>
        <p:nvSpPr>
          <p:cNvPr id="59" name="TextBox 58">
            <a:extLst>
              <a:ext uri="{FF2B5EF4-FFF2-40B4-BE49-F238E27FC236}">
                <a16:creationId xmlns:a16="http://schemas.microsoft.com/office/drawing/2014/main" id="{F9C21642-9E07-694C-BD9C-039CD3A632CF}"/>
              </a:ext>
            </a:extLst>
          </p:cNvPr>
          <p:cNvSpPr txBox="1"/>
          <p:nvPr/>
        </p:nvSpPr>
        <p:spPr>
          <a:xfrm>
            <a:off x="2842939" y="4549308"/>
            <a:ext cx="1619798" cy="498271"/>
          </a:xfrm>
          <a:prstGeom prst="rect">
            <a:avLst/>
          </a:prstGeom>
          <a:noFill/>
        </p:spPr>
        <p:txBody>
          <a:bodyPr wrap="square" lIns="0" tIns="0" rIns="0" bIns="0" rtlCol="0">
            <a:noAutofit/>
          </a:bodyPr>
          <a:lstStyle/>
          <a:p>
            <a:pPr algn="ctr">
              <a:lnSpc>
                <a:spcPct val="90000"/>
              </a:lnSpc>
            </a:pPr>
            <a:r>
              <a:rPr lang="en-US" sz="1400" dirty="0">
                <a:solidFill>
                  <a:schemeClr val="bg1"/>
                </a:solidFill>
                <a:latin typeface="Oracle Sans" panose="020B0503020204020204" pitchFamily="34" charset="0"/>
                <a:cs typeface="Oracle Sans" panose="020B0503020204020204" pitchFamily="34" charset="0"/>
              </a:rPr>
              <a:t>Subsetted</a:t>
            </a:r>
          </a:p>
          <a:p>
            <a:pPr algn="ctr">
              <a:lnSpc>
                <a:spcPct val="90000"/>
              </a:lnSpc>
            </a:pPr>
            <a:r>
              <a:rPr lang="en-US" sz="1400" dirty="0">
                <a:solidFill>
                  <a:schemeClr val="bg1"/>
                </a:solidFill>
                <a:latin typeface="Oracle Sans" panose="020B0503020204020204" pitchFamily="34" charset="0"/>
                <a:cs typeface="Oracle Sans" panose="020B0503020204020204" pitchFamily="34" charset="0"/>
              </a:rPr>
              <a:t>Data</a:t>
            </a:r>
          </a:p>
        </p:txBody>
      </p:sp>
      <p:sp>
        <p:nvSpPr>
          <p:cNvPr id="60" name="TextBox 59">
            <a:extLst>
              <a:ext uri="{FF2B5EF4-FFF2-40B4-BE49-F238E27FC236}">
                <a16:creationId xmlns:a16="http://schemas.microsoft.com/office/drawing/2014/main" id="{09A38657-D51F-8B4B-9B66-2B7431A2B555}"/>
              </a:ext>
            </a:extLst>
          </p:cNvPr>
          <p:cNvSpPr txBox="1"/>
          <p:nvPr/>
        </p:nvSpPr>
        <p:spPr>
          <a:xfrm>
            <a:off x="4596004" y="6049530"/>
            <a:ext cx="1619798" cy="498271"/>
          </a:xfrm>
          <a:prstGeom prst="rect">
            <a:avLst/>
          </a:prstGeom>
          <a:noFill/>
        </p:spPr>
        <p:txBody>
          <a:bodyPr wrap="square" lIns="0" tIns="0" rIns="0" bIns="0" rtlCol="0">
            <a:noAutofit/>
          </a:bodyPr>
          <a:lstStyle/>
          <a:p>
            <a:pPr algn="ctr">
              <a:lnSpc>
                <a:spcPct val="90000"/>
              </a:lnSpc>
            </a:pPr>
            <a:r>
              <a:rPr lang="en-US" sz="1400" dirty="0">
                <a:solidFill>
                  <a:schemeClr val="bg1"/>
                </a:solidFill>
                <a:latin typeface="Oracle Sans" panose="020B0503020204020204" pitchFamily="34" charset="0"/>
                <a:cs typeface="Oracle Sans" panose="020B0503020204020204" pitchFamily="34" charset="0"/>
              </a:rPr>
              <a:t>Consumers </a:t>
            </a:r>
          </a:p>
          <a:p>
            <a:pPr algn="ctr">
              <a:lnSpc>
                <a:spcPct val="90000"/>
              </a:lnSpc>
            </a:pPr>
            <a:r>
              <a:rPr lang="en-US" sz="1400" dirty="0">
                <a:solidFill>
                  <a:schemeClr val="bg1"/>
                </a:solidFill>
                <a:latin typeface="Oracle Sans" panose="020B0503020204020204" pitchFamily="34" charset="0"/>
                <a:cs typeface="Oracle Sans" panose="020B0503020204020204" pitchFamily="34" charset="0"/>
              </a:rPr>
              <a:t>of Data</a:t>
            </a:r>
          </a:p>
        </p:txBody>
      </p:sp>
      <p:pic>
        <p:nvPicPr>
          <p:cNvPr id="30" name="Picture Placeholder 16">
            <a:extLst>
              <a:ext uri="{FF2B5EF4-FFF2-40B4-BE49-F238E27FC236}">
                <a16:creationId xmlns:a16="http://schemas.microsoft.com/office/drawing/2014/main" id="{8A7BBBF4-E7DA-42E5-8ACC-0E74F2583B03}"/>
              </a:ext>
            </a:extLst>
          </p:cNvPr>
          <p:cNvPicPr>
            <a:picLocks noChangeAspect="1"/>
          </p:cNvPicPr>
          <p:nvPr/>
        </p:nvPicPr>
        <p:blipFill>
          <a:blip r:embed="rId2">
            <a:extLst>
              <a:ext uri="{28A0092B-C50C-407E-A947-70E740481C1C}">
                <a14:useLocalDpi xmlns:a14="http://schemas.microsoft.com/office/drawing/2010/main" val="0"/>
              </a:ext>
            </a:extLst>
          </a:blip>
          <a:srcRect l="58" r="58"/>
          <a:stretch>
            <a:fillRect/>
          </a:stretch>
        </p:blipFill>
        <p:spPr>
          <a:xfrm>
            <a:off x="3314004" y="3502000"/>
            <a:ext cx="990852" cy="992151"/>
          </a:xfrm>
          <a:prstGeom prst="rect">
            <a:avLst/>
          </a:prstGeom>
        </p:spPr>
      </p:pic>
      <p:sp>
        <p:nvSpPr>
          <p:cNvPr id="16" name="Text Placeholder 5">
            <a:extLst>
              <a:ext uri="{FF2B5EF4-FFF2-40B4-BE49-F238E27FC236}">
                <a16:creationId xmlns:a16="http://schemas.microsoft.com/office/drawing/2014/main" id="{BAE92647-B28C-C24A-D129-47C668426DDA}"/>
              </a:ext>
            </a:extLst>
          </p:cNvPr>
          <p:cNvSpPr txBox="1">
            <a:spLocks/>
          </p:cNvSpPr>
          <p:nvPr/>
        </p:nvSpPr>
        <p:spPr>
          <a:xfrm>
            <a:off x="6433289" y="1880996"/>
            <a:ext cx="5433586" cy="4227704"/>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Minimize risk by </a:t>
            </a:r>
            <a:r>
              <a:rPr lang="en-US" b="1" dirty="0"/>
              <a:t>sharing only the relevant and necessary data</a:t>
            </a:r>
            <a:r>
              <a:rPr lang="en-US" dirty="0"/>
              <a:t> for non-production use</a:t>
            </a:r>
          </a:p>
          <a:p>
            <a:pPr marL="285750" indent="-285750">
              <a:buFont typeface="Arial" panose="020B0604020202020204" pitchFamily="34" charset="0"/>
              <a:buChar char="•"/>
            </a:pPr>
            <a:endParaRPr lang="en-US" sz="400" dirty="0"/>
          </a:p>
          <a:p>
            <a:pPr marL="285750" indent="-285750">
              <a:buFont typeface="Arial" panose="020B0604020202020204" pitchFamily="34" charset="0"/>
              <a:buChar char="•"/>
            </a:pPr>
            <a:r>
              <a:rPr lang="en-US" b="1" dirty="0"/>
              <a:t>Reduce the storage</a:t>
            </a:r>
            <a:r>
              <a:rPr lang="en-US" dirty="0"/>
              <a:t> and operational costs</a:t>
            </a:r>
          </a:p>
          <a:p>
            <a:pPr marL="285750" indent="-285750">
              <a:buFont typeface="Arial" panose="020B0604020202020204" pitchFamily="34" charset="0"/>
              <a:buChar char="•"/>
            </a:pPr>
            <a:endParaRPr lang="en-US" sz="400" dirty="0"/>
          </a:p>
          <a:p>
            <a:pPr marL="285750" indent="-285750">
              <a:buFont typeface="Arial" panose="020B0604020202020204" pitchFamily="34" charset="0"/>
              <a:buChar char="•"/>
            </a:pPr>
            <a:r>
              <a:rPr lang="en-US" dirty="0"/>
              <a:t>Easily process requests from government and law enforcements agencies</a:t>
            </a:r>
          </a:p>
          <a:p>
            <a:pPr marL="285750" indent="-285750">
              <a:buFont typeface="Arial" panose="020B0604020202020204" pitchFamily="34" charset="0"/>
              <a:buChar char="•"/>
            </a:pPr>
            <a:endParaRPr lang="en-US" sz="400" dirty="0"/>
          </a:p>
          <a:p>
            <a:pPr marL="285750" indent="-285750">
              <a:buFont typeface="Arial" panose="020B0604020202020204" pitchFamily="34" charset="0"/>
              <a:buChar char="•"/>
            </a:pPr>
            <a:r>
              <a:rPr lang="en-US" b="1" dirty="0"/>
              <a:t>Integrate data </a:t>
            </a:r>
            <a:r>
              <a:rPr lang="en-US" b="1" dirty="0" err="1"/>
              <a:t>subsetting</a:t>
            </a:r>
            <a:r>
              <a:rPr lang="en-US" b="1" dirty="0"/>
              <a:t> </a:t>
            </a:r>
            <a:r>
              <a:rPr lang="en-US" dirty="0"/>
              <a:t>with data masking to minimize risk and maximize value</a:t>
            </a:r>
          </a:p>
        </p:txBody>
      </p:sp>
    </p:spTree>
    <p:extLst>
      <p:ext uri="{BB962C8B-B14F-4D97-AF65-F5344CB8AC3E}">
        <p14:creationId xmlns:p14="http://schemas.microsoft.com/office/powerpoint/2010/main" val="14940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
            <a:extLst>
              <a:ext uri="{FF2B5EF4-FFF2-40B4-BE49-F238E27FC236}">
                <a16:creationId xmlns:a16="http://schemas.microsoft.com/office/drawing/2014/main" id="{7F6A5FF1-C1BE-4FF3-9624-36B5609A63BD}"/>
              </a:ext>
            </a:extLst>
          </p:cNvPr>
          <p:cNvSpPr>
            <a:spLocks noGrp="1"/>
          </p:cNvSpPr>
          <p:nvPr>
            <p:ph type="title"/>
          </p:nvPr>
        </p:nvSpPr>
        <p:spPr/>
        <p:txBody>
          <a:bodyPr/>
          <a:lstStyle/>
          <a:p>
            <a:r>
              <a:rPr lang="en-US" dirty="0"/>
              <a:t>Oracle Data Masking and </a:t>
            </a:r>
            <a:r>
              <a:rPr lang="en-US" dirty="0" err="1"/>
              <a:t>Subsetting</a:t>
            </a:r>
            <a:endParaRPr lang="en-US" b="0" dirty="0"/>
          </a:p>
        </p:txBody>
      </p:sp>
      <p:sp>
        <p:nvSpPr>
          <p:cNvPr id="214023" name="Text Placeholder 4"/>
          <p:cNvSpPr>
            <a:spLocks noGrp="1"/>
          </p:cNvSpPr>
          <p:nvPr>
            <p:ph type="body" sz="quarter" idx="11"/>
          </p:nvPr>
        </p:nvSpPr>
        <p:spPr/>
        <p:txBody>
          <a:bodyPr/>
          <a:lstStyle/>
          <a:p>
            <a:pPr eaLnBrk="1" hangingPunct="1">
              <a:spcBef>
                <a:spcPct val="0"/>
              </a:spcBef>
            </a:pPr>
            <a:r>
              <a:rPr lang="en-US" sz="1800" b="0" dirty="0"/>
              <a:t>Deployment Options</a:t>
            </a:r>
            <a:endParaRPr lang="en-US" sz="1800" b="1" dirty="0">
              <a:solidFill>
                <a:schemeClr val="accent1"/>
              </a:solidFill>
            </a:endParaRPr>
          </a:p>
        </p:txBody>
      </p:sp>
      <p:sp>
        <p:nvSpPr>
          <p:cNvPr id="13" name="Footer Placeholder 12">
            <a:extLst>
              <a:ext uri="{FF2B5EF4-FFF2-40B4-BE49-F238E27FC236}">
                <a16:creationId xmlns:a16="http://schemas.microsoft.com/office/drawing/2014/main" id="{B9B6F514-96E1-4874-A358-9D244C3C80D5}"/>
              </a:ext>
            </a:extLst>
          </p:cNvPr>
          <p:cNvSpPr>
            <a:spLocks noGrp="1"/>
          </p:cNvSpPr>
          <p:nvPr>
            <p:ph type="ftr" sz="quarter" idx="13"/>
          </p:nvPr>
        </p:nvSpPr>
        <p:spPr/>
        <p:txBody>
          <a:bodyPr/>
          <a:lstStyle/>
          <a:p>
            <a:r>
              <a:rPr lang="en-US"/>
              <a:t>Copyright © 2023, Oracle and/or its affiliates </a:t>
            </a:r>
            <a:endParaRPr lang="en-US" dirty="0"/>
          </a:p>
        </p:txBody>
      </p:sp>
      <p:sp>
        <p:nvSpPr>
          <p:cNvPr id="5" name="Text Placeholder 4">
            <a:extLst>
              <a:ext uri="{FF2B5EF4-FFF2-40B4-BE49-F238E27FC236}">
                <a16:creationId xmlns:a16="http://schemas.microsoft.com/office/drawing/2014/main" id="{D2B1018B-9F5C-490C-AB36-CAFAF76C69BD}"/>
              </a:ext>
            </a:extLst>
          </p:cNvPr>
          <p:cNvSpPr>
            <a:spLocks noGrp="1"/>
          </p:cNvSpPr>
          <p:nvPr>
            <p:ph type="body" sz="quarter" idx="4294967295"/>
          </p:nvPr>
        </p:nvSpPr>
        <p:spPr>
          <a:xfrm>
            <a:off x="0" y="2209800"/>
            <a:ext cx="5653088" cy="255588"/>
          </a:xfrm>
        </p:spPr>
        <p:txBody>
          <a:bodyPr/>
          <a:lstStyle/>
          <a:p>
            <a:pPr algn="ctr"/>
            <a:r>
              <a:rPr lang="fr-FR" b="1" dirty="0">
                <a:solidFill>
                  <a:srgbClr val="C74634"/>
                </a:solidFill>
              </a:rPr>
              <a:t>In- </a:t>
            </a:r>
            <a:r>
              <a:rPr lang="fr-FR" b="1" dirty="0" err="1">
                <a:solidFill>
                  <a:srgbClr val="C74634"/>
                </a:solidFill>
              </a:rPr>
              <a:t>Database</a:t>
            </a:r>
            <a:endParaRPr lang="fr-FR" b="1" dirty="0">
              <a:solidFill>
                <a:srgbClr val="C74634"/>
              </a:solidFill>
            </a:endParaRPr>
          </a:p>
        </p:txBody>
      </p:sp>
      <p:sp>
        <p:nvSpPr>
          <p:cNvPr id="52" name="Text Placeholder 4">
            <a:extLst>
              <a:ext uri="{FF2B5EF4-FFF2-40B4-BE49-F238E27FC236}">
                <a16:creationId xmlns:a16="http://schemas.microsoft.com/office/drawing/2014/main" id="{F56F9684-01C4-4636-BDA6-E350C6654200}"/>
              </a:ext>
            </a:extLst>
          </p:cNvPr>
          <p:cNvSpPr txBox="1">
            <a:spLocks/>
          </p:cNvSpPr>
          <p:nvPr/>
        </p:nvSpPr>
        <p:spPr>
          <a:xfrm>
            <a:off x="6171570" y="2211460"/>
            <a:ext cx="5715631" cy="255904"/>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b="1" dirty="0">
                <a:solidFill>
                  <a:srgbClr val="C74634"/>
                </a:solidFill>
              </a:rPr>
              <a:t>In- Export</a:t>
            </a:r>
          </a:p>
        </p:txBody>
      </p:sp>
      <p:sp>
        <p:nvSpPr>
          <p:cNvPr id="31" name="1_Capture_data"/>
          <p:cNvSpPr txBox="1">
            <a:spLocks noChangeArrowheads="1"/>
          </p:cNvSpPr>
          <p:nvPr/>
        </p:nvSpPr>
        <p:spPr bwMode="auto">
          <a:xfrm>
            <a:off x="7445021" y="3034938"/>
            <a:ext cx="3857979" cy="646331"/>
          </a:xfrm>
          <a:prstGeom prst="rect">
            <a:avLst/>
          </a:prstGeom>
          <a:noFill/>
          <a:ln w="9525">
            <a:noFill/>
            <a:miter lim="800000"/>
            <a:headEnd/>
            <a:tailEnd/>
          </a:ln>
        </p:spPr>
        <p:txBody>
          <a:bodyPr wrap="square">
            <a:spAutoFit/>
          </a:bodyPr>
          <a:lstStyle/>
          <a:p>
            <a:r>
              <a:rPr lang="en-US" sz="1200" b="1" dirty="0">
                <a:solidFill>
                  <a:srgbClr val="BFBFBF"/>
                </a:solidFill>
                <a:cs typeface="Times New Roman" pitchFamily="18" charset="0"/>
              </a:rPr>
              <a:t>010010110010101001001001001001001001001001001000100101010010010010011100100100100100100100001001001011100100101010010</a:t>
            </a:r>
            <a:endParaRPr lang="en-CA" sz="1200" b="1" dirty="0">
              <a:solidFill>
                <a:srgbClr val="BFBFBF"/>
              </a:solidFill>
              <a:cs typeface="Times New Roman" pitchFamily="18" charset="0"/>
            </a:endParaRPr>
          </a:p>
        </p:txBody>
      </p:sp>
      <p:pic>
        <p:nvPicPr>
          <p:cNvPr id="44" name="Picture 5" descr="D:\dinesh\ProductManagement\All_Icons\ic-Database-red.gif"/>
          <p:cNvPicPr>
            <a:picLocks noChangeAspect="1" noChangeArrowheads="1"/>
          </p:cNvPicPr>
          <p:nvPr/>
        </p:nvPicPr>
        <p:blipFill>
          <a:blip r:embed="rId3" cstate="print"/>
          <a:srcRect l="19444" t="16667" r="19444" b="16667"/>
          <a:stretch>
            <a:fillRect/>
          </a:stretch>
        </p:blipFill>
        <p:spPr bwMode="auto">
          <a:xfrm>
            <a:off x="6629400" y="2675807"/>
            <a:ext cx="1066800" cy="1163781"/>
          </a:xfrm>
          <a:prstGeom prst="rect">
            <a:avLst/>
          </a:prstGeom>
          <a:noFill/>
          <a:ln w="9525">
            <a:noFill/>
            <a:miter lim="800000"/>
            <a:headEnd/>
            <a:tailEnd/>
          </a:ln>
        </p:spPr>
      </p:pic>
      <p:sp>
        <p:nvSpPr>
          <p:cNvPr id="35" name="1_Capture_data"/>
          <p:cNvSpPr txBox="1">
            <a:spLocks noChangeArrowheads="1"/>
          </p:cNvSpPr>
          <p:nvPr/>
        </p:nvSpPr>
        <p:spPr bwMode="auto">
          <a:xfrm>
            <a:off x="3352800" y="3011269"/>
            <a:ext cx="2042157" cy="646331"/>
          </a:xfrm>
          <a:prstGeom prst="rect">
            <a:avLst/>
          </a:prstGeom>
          <a:noFill/>
          <a:ln w="9525">
            <a:noFill/>
            <a:miter lim="800000"/>
            <a:headEnd/>
            <a:tailEnd/>
          </a:ln>
        </p:spPr>
        <p:txBody>
          <a:bodyPr wrap="square">
            <a:spAutoFit/>
          </a:bodyPr>
          <a:lstStyle/>
          <a:p>
            <a:r>
              <a:rPr lang="en-US" sz="1200" b="1" dirty="0">
                <a:solidFill>
                  <a:srgbClr val="BFBFBF"/>
                </a:solidFill>
                <a:cs typeface="Times New Roman" pitchFamily="18" charset="0"/>
              </a:rPr>
              <a:t>010010110010101001001001001001001001001001001000100101010010</a:t>
            </a:r>
            <a:endParaRPr lang="en-CA" sz="1200" b="1" dirty="0">
              <a:solidFill>
                <a:srgbClr val="BFBFBF"/>
              </a:solidFill>
              <a:cs typeface="Times New Roman" pitchFamily="18" charset="0"/>
            </a:endParaRPr>
          </a:p>
        </p:txBody>
      </p:sp>
      <p:sp>
        <p:nvSpPr>
          <p:cNvPr id="10" name="1_Capture_data"/>
          <p:cNvSpPr txBox="1">
            <a:spLocks noChangeArrowheads="1"/>
          </p:cNvSpPr>
          <p:nvPr/>
        </p:nvSpPr>
        <p:spPr bwMode="auto">
          <a:xfrm>
            <a:off x="1127760" y="3011269"/>
            <a:ext cx="1996441" cy="646331"/>
          </a:xfrm>
          <a:prstGeom prst="rect">
            <a:avLst/>
          </a:prstGeom>
          <a:noFill/>
          <a:ln w="9525">
            <a:noFill/>
            <a:miter lim="800000"/>
            <a:headEnd/>
            <a:tailEnd/>
          </a:ln>
        </p:spPr>
        <p:txBody>
          <a:bodyPr wrap="square">
            <a:spAutoFit/>
          </a:bodyPr>
          <a:lstStyle/>
          <a:p>
            <a:r>
              <a:rPr lang="en-US" sz="1200" b="1" dirty="0">
                <a:solidFill>
                  <a:srgbClr val="BFBFBF"/>
                </a:solidFill>
                <a:cs typeface="Times New Roman" pitchFamily="18" charset="0"/>
              </a:rPr>
              <a:t>010010110010101001001001001001001001001001001000100101010010</a:t>
            </a:r>
            <a:endParaRPr lang="en-CA" sz="1200" b="1" dirty="0">
              <a:solidFill>
                <a:srgbClr val="BFBFBF"/>
              </a:solidFill>
              <a:cs typeface="Times New Roman" pitchFamily="18" charset="0"/>
            </a:endParaRPr>
          </a:p>
        </p:txBody>
      </p:sp>
      <p:pic>
        <p:nvPicPr>
          <p:cNvPr id="42" name="Picture 3" descr="D:\dinesh\ProductManagement\All_Icons\ic-Database-gray.gif"/>
          <p:cNvPicPr>
            <a:picLocks noChangeAspect="1" noChangeArrowheads="1"/>
          </p:cNvPicPr>
          <p:nvPr/>
        </p:nvPicPr>
        <p:blipFill>
          <a:blip r:embed="rId4" cstate="print"/>
          <a:srcRect l="19444" t="16667" r="19444" b="16667"/>
          <a:stretch>
            <a:fillRect/>
          </a:stretch>
        </p:blipFill>
        <p:spPr bwMode="auto">
          <a:xfrm>
            <a:off x="2743200" y="2842059"/>
            <a:ext cx="838200" cy="913908"/>
          </a:xfrm>
          <a:prstGeom prst="rect">
            <a:avLst/>
          </a:prstGeom>
          <a:noFill/>
          <a:ln w="9525">
            <a:noFill/>
            <a:miter lim="800000"/>
            <a:headEnd/>
            <a:tailEnd/>
          </a:ln>
        </p:spPr>
      </p:pic>
      <p:pic>
        <p:nvPicPr>
          <p:cNvPr id="11" name="Picture 5" descr="D:\dinesh\ProductManagement\All_Icons\ic-Database-red.gif"/>
          <p:cNvPicPr>
            <a:picLocks noChangeAspect="1" noChangeArrowheads="1"/>
          </p:cNvPicPr>
          <p:nvPr/>
        </p:nvPicPr>
        <p:blipFill>
          <a:blip r:embed="rId3" cstate="print"/>
          <a:srcRect l="19444" t="16667" r="19444" b="16667"/>
          <a:stretch>
            <a:fillRect/>
          </a:stretch>
        </p:blipFill>
        <p:spPr bwMode="auto">
          <a:xfrm>
            <a:off x="533401" y="2689659"/>
            <a:ext cx="1047750" cy="1143000"/>
          </a:xfrm>
          <a:prstGeom prst="rect">
            <a:avLst/>
          </a:prstGeom>
          <a:noFill/>
          <a:ln w="9525">
            <a:noFill/>
            <a:miter lim="800000"/>
            <a:headEnd/>
            <a:tailEnd/>
          </a:ln>
        </p:spPr>
      </p:pic>
      <p:pic>
        <p:nvPicPr>
          <p:cNvPr id="16" name="Picture 3" descr="D:\dinesh\ProductManagement\All_Icons\ic-Database-gray.gif"/>
          <p:cNvPicPr>
            <a:picLocks noChangeAspect="1" noChangeArrowheads="1"/>
          </p:cNvPicPr>
          <p:nvPr/>
        </p:nvPicPr>
        <p:blipFill>
          <a:blip r:embed="rId4" cstate="print"/>
          <a:srcRect l="19444" t="16667" r="19444" b="16667"/>
          <a:stretch>
            <a:fillRect/>
          </a:stretch>
        </p:blipFill>
        <p:spPr bwMode="auto">
          <a:xfrm>
            <a:off x="4876800" y="2842551"/>
            <a:ext cx="838200" cy="913909"/>
          </a:xfrm>
          <a:prstGeom prst="rect">
            <a:avLst/>
          </a:prstGeom>
          <a:noFill/>
          <a:ln w="9525">
            <a:noFill/>
            <a:miter lim="800000"/>
            <a:headEnd/>
            <a:tailEnd/>
          </a:ln>
        </p:spPr>
      </p:pic>
      <p:sp>
        <p:nvSpPr>
          <p:cNvPr id="214055" name="Freeform 9"/>
          <p:cNvSpPr>
            <a:spLocks noEditPoints="1"/>
          </p:cNvSpPr>
          <p:nvPr/>
        </p:nvSpPr>
        <p:spPr bwMode="auto">
          <a:xfrm rot="1515780">
            <a:off x="3146640" y="3326069"/>
            <a:ext cx="31323" cy="32818"/>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solidFill>
            <a:schemeClr val="tx2"/>
          </a:solidFill>
          <a:ln w="9525">
            <a:noFill/>
            <a:round/>
            <a:headEnd/>
            <a:tailEnd/>
          </a:ln>
        </p:spPr>
        <p:txBody>
          <a:bodyPr/>
          <a:lstStyle/>
          <a:p>
            <a:endParaRPr lang="en-US" sz="1600" dirty="0">
              <a:solidFill>
                <a:srgbClr val="5F5F5F"/>
              </a:solidFill>
            </a:endParaRPr>
          </a:p>
        </p:txBody>
      </p:sp>
      <p:sp>
        <p:nvSpPr>
          <p:cNvPr id="27" name="Text Box 440"/>
          <p:cNvSpPr txBox="1">
            <a:spLocks noChangeArrowheads="1"/>
          </p:cNvSpPr>
          <p:nvPr/>
        </p:nvSpPr>
        <p:spPr bwMode="auto">
          <a:xfrm>
            <a:off x="413085" y="3826911"/>
            <a:ext cx="1310641" cy="400087"/>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kern="0" dirty="0">
                <a:solidFill>
                  <a:srgbClr val="46575E"/>
                </a:solidFill>
              </a:rPr>
              <a:t>SOURCE</a:t>
            </a:r>
          </a:p>
        </p:txBody>
      </p:sp>
      <p:sp>
        <p:nvSpPr>
          <p:cNvPr id="28" name="Text Box 440"/>
          <p:cNvSpPr txBox="1">
            <a:spLocks noChangeArrowheads="1"/>
          </p:cNvSpPr>
          <p:nvPr/>
        </p:nvSpPr>
        <p:spPr bwMode="auto">
          <a:xfrm>
            <a:off x="4740274" y="3826910"/>
            <a:ext cx="1127127" cy="400087"/>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kern="0" dirty="0">
                <a:solidFill>
                  <a:srgbClr val="46575E"/>
                </a:solidFill>
              </a:rPr>
              <a:t>TARGET</a:t>
            </a:r>
          </a:p>
        </p:txBody>
      </p:sp>
      <p:sp>
        <p:nvSpPr>
          <p:cNvPr id="29" name="Text Box 440"/>
          <p:cNvSpPr txBox="1">
            <a:spLocks noChangeArrowheads="1"/>
          </p:cNvSpPr>
          <p:nvPr/>
        </p:nvSpPr>
        <p:spPr bwMode="auto">
          <a:xfrm>
            <a:off x="2377441" y="3761222"/>
            <a:ext cx="1600200" cy="430865"/>
          </a:xfrm>
          <a:prstGeom prst="rect">
            <a:avLst/>
          </a:prstGeom>
          <a:noFill/>
          <a:ln w="19050" algn="ctr">
            <a:noFill/>
            <a:prstDash val="sysDot"/>
            <a:miter lim="800000"/>
            <a:headEnd/>
            <a:tailEnd/>
          </a:ln>
          <a:effectLst/>
        </p:spPr>
        <p:txBody>
          <a:bodyPr lIns="121899" tIns="60949" rIns="121899" bIns="60949">
            <a:spAutoFit/>
          </a:bodyPr>
          <a:lstStyle/>
          <a:p>
            <a:pPr algn="ctr">
              <a:defRPr/>
            </a:pPr>
            <a:r>
              <a:rPr lang="en-US" sz="2000" kern="0" dirty="0">
                <a:solidFill>
                  <a:srgbClr val="46575E"/>
                </a:solidFill>
              </a:rPr>
              <a:t>Staging</a:t>
            </a:r>
          </a:p>
        </p:txBody>
      </p:sp>
      <p:sp>
        <p:nvSpPr>
          <p:cNvPr id="30" name="Text Placeholder 4"/>
          <p:cNvSpPr txBox="1">
            <a:spLocks/>
          </p:cNvSpPr>
          <p:nvPr/>
        </p:nvSpPr>
        <p:spPr>
          <a:xfrm>
            <a:off x="838200" y="4747059"/>
            <a:ext cx="4800601" cy="990600"/>
          </a:xfrm>
          <a:prstGeom prst="rect">
            <a:avLst/>
          </a:prstGeom>
        </p:spPr>
        <p:txBody>
          <a:bodyPr/>
          <a:lstStyle/>
          <a:p>
            <a:pPr algn="ctr">
              <a:lnSpc>
                <a:spcPct val="90000"/>
              </a:lnSpc>
              <a:spcBef>
                <a:spcPts val="1200"/>
              </a:spcBef>
              <a:buClr>
                <a:srgbClr val="5F5F5F">
                  <a:lumMod val="60000"/>
                  <a:lumOff val="40000"/>
                </a:srgbClr>
              </a:buClr>
              <a:defRPr/>
            </a:pPr>
            <a:r>
              <a:rPr lang="en-US" sz="2400" b="1" dirty="0">
                <a:solidFill>
                  <a:srgbClr val="5F5F5F"/>
                </a:solidFill>
              </a:rPr>
              <a:t>Minimal impact</a:t>
            </a:r>
            <a:br>
              <a:rPr lang="en-US" sz="2400" b="1" dirty="0">
                <a:solidFill>
                  <a:srgbClr val="5F5F5F"/>
                </a:solidFill>
              </a:rPr>
            </a:br>
            <a:r>
              <a:rPr lang="en-US" sz="2400" dirty="0">
                <a:solidFill>
                  <a:srgbClr val="5F5F5F"/>
                </a:solidFill>
              </a:rPr>
              <a:t>on the source environment</a:t>
            </a:r>
          </a:p>
        </p:txBody>
      </p:sp>
      <p:pic>
        <p:nvPicPr>
          <p:cNvPr id="33" name="Picture 3" descr="D:\dinesh\ProductManagement\All_Icons\ic-Database-gray.gif"/>
          <p:cNvPicPr>
            <a:picLocks noChangeAspect="1" noChangeArrowheads="1"/>
          </p:cNvPicPr>
          <p:nvPr/>
        </p:nvPicPr>
        <p:blipFill>
          <a:blip r:embed="rId4" cstate="print"/>
          <a:srcRect l="19444" t="16667" r="19444" b="16667"/>
          <a:stretch>
            <a:fillRect/>
          </a:stretch>
        </p:blipFill>
        <p:spPr bwMode="auto">
          <a:xfrm>
            <a:off x="10744201" y="2918747"/>
            <a:ext cx="768315" cy="837712"/>
          </a:xfrm>
          <a:prstGeom prst="rect">
            <a:avLst/>
          </a:prstGeom>
          <a:noFill/>
          <a:ln w="9525">
            <a:noFill/>
            <a:miter lim="800000"/>
            <a:headEnd/>
            <a:tailEnd/>
          </a:ln>
        </p:spPr>
      </p:pic>
      <p:sp>
        <p:nvSpPr>
          <p:cNvPr id="41" name="Text Box 440"/>
          <p:cNvSpPr txBox="1">
            <a:spLocks noChangeArrowheads="1"/>
          </p:cNvSpPr>
          <p:nvPr/>
        </p:nvSpPr>
        <p:spPr bwMode="auto">
          <a:xfrm>
            <a:off x="8382000" y="3742172"/>
            <a:ext cx="1600200" cy="430865"/>
          </a:xfrm>
          <a:prstGeom prst="rect">
            <a:avLst/>
          </a:prstGeom>
          <a:noFill/>
          <a:ln w="19050" algn="ctr">
            <a:noFill/>
            <a:prstDash val="sysDot"/>
            <a:miter lim="800000"/>
            <a:headEnd/>
            <a:tailEnd/>
          </a:ln>
          <a:effectLst/>
        </p:spPr>
        <p:txBody>
          <a:bodyPr lIns="121899" tIns="60949" rIns="121899" bIns="60949">
            <a:spAutoFit/>
          </a:bodyPr>
          <a:lstStyle/>
          <a:p>
            <a:pPr algn="ctr">
              <a:defRPr/>
            </a:pPr>
            <a:r>
              <a:rPr lang="en-US" sz="2000" kern="0" dirty="0">
                <a:solidFill>
                  <a:srgbClr val="46575E"/>
                </a:solidFill>
              </a:rPr>
              <a:t>Export</a:t>
            </a:r>
          </a:p>
        </p:txBody>
      </p:sp>
      <p:grpSp>
        <p:nvGrpSpPr>
          <p:cNvPr id="3" name="Group 44"/>
          <p:cNvGrpSpPr>
            <a:grpSpLocks/>
          </p:cNvGrpSpPr>
          <p:nvPr/>
        </p:nvGrpSpPr>
        <p:grpSpPr bwMode="auto">
          <a:xfrm>
            <a:off x="7445021" y="3146859"/>
            <a:ext cx="533400" cy="457200"/>
            <a:chOff x="5103812" y="3352800"/>
            <a:chExt cx="2133600" cy="1905000"/>
          </a:xfrm>
        </p:grpSpPr>
        <p:pic>
          <p:nvPicPr>
            <p:cNvPr id="214044" name="Picture 6" descr="D:\dinesh\ProductManagement\All_Icons\ic-Document-gray.gif"/>
            <p:cNvPicPr>
              <a:picLocks noChangeAspect="1" noChangeArrowheads="1"/>
            </p:cNvPicPr>
            <p:nvPr/>
          </p:nvPicPr>
          <p:blipFill>
            <a:blip r:embed="rId5" cstate="print"/>
            <a:srcRect l="25000" t="16667" r="22221" b="16667"/>
            <a:stretch>
              <a:fillRect/>
            </a:stretch>
          </p:blipFill>
          <p:spPr bwMode="auto">
            <a:xfrm>
              <a:off x="5103812" y="3429000"/>
              <a:ext cx="1447800" cy="1828800"/>
            </a:xfrm>
            <a:prstGeom prst="rect">
              <a:avLst/>
            </a:prstGeom>
            <a:noFill/>
            <a:ln w="9525">
              <a:noFill/>
              <a:miter lim="800000"/>
              <a:headEnd/>
              <a:tailEnd/>
            </a:ln>
          </p:spPr>
        </p:pic>
        <p:pic>
          <p:nvPicPr>
            <p:cNvPr id="214045" name="Picture 7" descr="D:\dinesh\ProductManagement\All_Icons\ic-Document-red.gif"/>
            <p:cNvPicPr>
              <a:picLocks noChangeAspect="1" noChangeArrowheads="1"/>
            </p:cNvPicPr>
            <p:nvPr/>
          </p:nvPicPr>
          <p:blipFill>
            <a:blip r:embed="rId6" cstate="print"/>
            <a:srcRect l="25000" t="16667" r="22221" b="16667"/>
            <a:stretch>
              <a:fillRect/>
            </a:stretch>
          </p:blipFill>
          <p:spPr bwMode="auto">
            <a:xfrm>
              <a:off x="5789612" y="3352800"/>
              <a:ext cx="1447800" cy="1828800"/>
            </a:xfrm>
            <a:prstGeom prst="rect">
              <a:avLst/>
            </a:prstGeom>
            <a:noFill/>
            <a:ln w="9525">
              <a:noFill/>
              <a:miter lim="800000"/>
              <a:headEnd/>
              <a:tailEnd/>
            </a:ln>
          </p:spPr>
        </p:pic>
      </p:grpSp>
      <p:sp>
        <p:nvSpPr>
          <p:cNvPr id="48" name="Text Placeholder 4"/>
          <p:cNvSpPr txBox="1">
            <a:spLocks/>
          </p:cNvSpPr>
          <p:nvPr/>
        </p:nvSpPr>
        <p:spPr>
          <a:xfrm>
            <a:off x="6934200" y="4739871"/>
            <a:ext cx="4495801" cy="990600"/>
          </a:xfrm>
          <a:prstGeom prst="rect">
            <a:avLst/>
          </a:prstGeom>
        </p:spPr>
        <p:txBody>
          <a:bodyPr/>
          <a:lstStyle/>
          <a:p>
            <a:pPr algn="ctr">
              <a:lnSpc>
                <a:spcPct val="90000"/>
              </a:lnSpc>
              <a:spcBef>
                <a:spcPts val="1200"/>
              </a:spcBef>
              <a:buClr>
                <a:srgbClr val="5F5F5F">
                  <a:lumMod val="60000"/>
                  <a:lumOff val="40000"/>
                </a:srgbClr>
              </a:buClr>
              <a:defRPr/>
            </a:pPr>
            <a:r>
              <a:rPr lang="en-US" sz="2400" b="1" dirty="0">
                <a:solidFill>
                  <a:srgbClr val="5F5F5F"/>
                </a:solidFill>
              </a:rPr>
              <a:t>Sensitive data remains</a:t>
            </a:r>
            <a:br>
              <a:rPr lang="en-US" sz="2400" dirty="0">
                <a:solidFill>
                  <a:srgbClr val="5F5F5F"/>
                </a:solidFill>
              </a:rPr>
            </a:br>
            <a:r>
              <a:rPr lang="en-US" sz="2400" dirty="0">
                <a:solidFill>
                  <a:srgbClr val="5F5F5F"/>
                </a:solidFill>
              </a:rPr>
              <a:t>within the source perimeter</a:t>
            </a:r>
          </a:p>
        </p:txBody>
      </p:sp>
      <p:sp>
        <p:nvSpPr>
          <p:cNvPr id="43" name="Rounded Rectangle 42"/>
          <p:cNvSpPr/>
          <p:nvPr/>
        </p:nvSpPr>
        <p:spPr>
          <a:xfrm>
            <a:off x="381000" y="2003859"/>
            <a:ext cx="5638800" cy="3505200"/>
          </a:xfrm>
          <a:prstGeom prst="round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45" name="Rounded Rectangle 44"/>
          <p:cNvSpPr/>
          <p:nvPr/>
        </p:nvSpPr>
        <p:spPr>
          <a:xfrm>
            <a:off x="6171570" y="2003859"/>
            <a:ext cx="5715631" cy="3505200"/>
          </a:xfrm>
          <a:prstGeom prst="round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47" name="Text Box 440">
            <a:extLst>
              <a:ext uri="{FF2B5EF4-FFF2-40B4-BE49-F238E27FC236}">
                <a16:creationId xmlns:a16="http://schemas.microsoft.com/office/drawing/2014/main" id="{D35B62AE-1282-4AE4-B901-955A35388B9C}"/>
              </a:ext>
            </a:extLst>
          </p:cNvPr>
          <p:cNvSpPr txBox="1">
            <a:spLocks noChangeArrowheads="1"/>
          </p:cNvSpPr>
          <p:nvPr/>
        </p:nvSpPr>
        <p:spPr bwMode="auto">
          <a:xfrm>
            <a:off x="6477632" y="3832660"/>
            <a:ext cx="1310641" cy="400087"/>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kern="0" dirty="0">
                <a:solidFill>
                  <a:srgbClr val="46575E"/>
                </a:solidFill>
              </a:rPr>
              <a:t>SOURCE</a:t>
            </a:r>
          </a:p>
        </p:txBody>
      </p:sp>
      <p:sp>
        <p:nvSpPr>
          <p:cNvPr id="49" name="Text Box 440">
            <a:extLst>
              <a:ext uri="{FF2B5EF4-FFF2-40B4-BE49-F238E27FC236}">
                <a16:creationId xmlns:a16="http://schemas.microsoft.com/office/drawing/2014/main" id="{11AE7B21-9407-47D9-A300-FAE30BDE1A4F}"/>
              </a:ext>
            </a:extLst>
          </p:cNvPr>
          <p:cNvSpPr txBox="1">
            <a:spLocks noChangeArrowheads="1"/>
          </p:cNvSpPr>
          <p:nvPr/>
        </p:nvSpPr>
        <p:spPr bwMode="auto">
          <a:xfrm>
            <a:off x="10591801" y="3832659"/>
            <a:ext cx="1127127" cy="400087"/>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kern="0" dirty="0">
                <a:solidFill>
                  <a:srgbClr val="46575E"/>
                </a:solidFill>
              </a:rPr>
              <a:t>TARGET</a:t>
            </a:r>
          </a:p>
        </p:txBody>
      </p:sp>
      <p:sp>
        <p:nvSpPr>
          <p:cNvPr id="50" name="Rectangle 49">
            <a:extLst>
              <a:ext uri="{FF2B5EF4-FFF2-40B4-BE49-F238E27FC236}">
                <a16:creationId xmlns:a16="http://schemas.microsoft.com/office/drawing/2014/main" id="{78FAEF63-3149-475E-A635-4AA231D728F0}"/>
              </a:ext>
            </a:extLst>
          </p:cNvPr>
          <p:cNvSpPr/>
          <p:nvPr/>
        </p:nvSpPr>
        <p:spPr>
          <a:xfrm>
            <a:off x="8555377" y="5518484"/>
            <a:ext cx="1323504" cy="338554"/>
          </a:xfrm>
          <a:prstGeom prst="rect">
            <a:avLst/>
          </a:prstGeom>
          <a:noFill/>
        </p:spPr>
        <p:txBody>
          <a:bodyPr wrap="none">
            <a:spAutoFit/>
          </a:bodyPr>
          <a:lstStyle/>
          <a:p>
            <a:r>
              <a:rPr lang="en-US" sz="1600" b="1" dirty="0">
                <a:solidFill>
                  <a:srgbClr val="AE562C"/>
                </a:solidFill>
              </a:rPr>
              <a:t>Oracle Only</a:t>
            </a:r>
            <a:endParaRPr lang="fr-FR" sz="1600" dirty="0">
              <a:solidFill>
                <a:srgbClr val="AE562C"/>
              </a:solidFill>
            </a:endParaRPr>
          </a:p>
        </p:txBody>
      </p:sp>
      <p:sp>
        <p:nvSpPr>
          <p:cNvPr id="51" name="Rectangle 50">
            <a:extLst>
              <a:ext uri="{FF2B5EF4-FFF2-40B4-BE49-F238E27FC236}">
                <a16:creationId xmlns:a16="http://schemas.microsoft.com/office/drawing/2014/main" id="{07F190B1-D87E-4090-ACF8-E67EE63613F1}"/>
              </a:ext>
            </a:extLst>
          </p:cNvPr>
          <p:cNvSpPr/>
          <p:nvPr/>
        </p:nvSpPr>
        <p:spPr>
          <a:xfrm>
            <a:off x="2429697" y="5556569"/>
            <a:ext cx="1570751" cy="338554"/>
          </a:xfrm>
          <a:prstGeom prst="rect">
            <a:avLst/>
          </a:prstGeom>
          <a:noFill/>
        </p:spPr>
        <p:txBody>
          <a:bodyPr wrap="none">
            <a:spAutoFit/>
          </a:bodyPr>
          <a:lstStyle/>
          <a:p>
            <a:r>
              <a:rPr lang="en-US" sz="1600" b="1" dirty="0">
                <a:solidFill>
                  <a:srgbClr val="AE562C"/>
                </a:solidFill>
              </a:rPr>
              <a:t>Heterogenous</a:t>
            </a:r>
            <a:endParaRPr lang="fr-FR" sz="1600" i="1" dirty="0">
              <a:solidFill>
                <a:srgbClr val="AE562C"/>
              </a:solidFill>
            </a:endParaRPr>
          </a:p>
        </p:txBody>
      </p:sp>
      <p:grpSp>
        <p:nvGrpSpPr>
          <p:cNvPr id="53" name="Group 49">
            <a:extLst>
              <a:ext uri="{FF2B5EF4-FFF2-40B4-BE49-F238E27FC236}">
                <a16:creationId xmlns:a16="http://schemas.microsoft.com/office/drawing/2014/main" id="{45F6A6BE-F46B-4329-8003-0C3F9F7C7BCF}"/>
              </a:ext>
            </a:extLst>
          </p:cNvPr>
          <p:cNvGrpSpPr/>
          <p:nvPr/>
        </p:nvGrpSpPr>
        <p:grpSpPr>
          <a:xfrm>
            <a:off x="2863417" y="2598821"/>
            <a:ext cx="580311" cy="580462"/>
            <a:chOff x="2995612" y="3441700"/>
            <a:chExt cx="355600" cy="355600"/>
          </a:xfrm>
          <a:solidFill>
            <a:srgbClr val="C74634"/>
          </a:solidFill>
        </p:grpSpPr>
        <p:sp>
          <p:nvSpPr>
            <p:cNvPr id="54" name="Freeform 27">
              <a:extLst>
                <a:ext uri="{FF2B5EF4-FFF2-40B4-BE49-F238E27FC236}">
                  <a16:creationId xmlns:a16="http://schemas.microsoft.com/office/drawing/2014/main" id="{C286B2F8-6371-44E3-9D93-F590A4CABC1F}"/>
                </a:ext>
              </a:extLst>
            </p:cNvPr>
            <p:cNvSpPr>
              <a:spLocks noEditPoints="1"/>
            </p:cNvSpPr>
            <p:nvPr/>
          </p:nvSpPr>
          <p:spPr bwMode="auto">
            <a:xfrm>
              <a:off x="3114674" y="3560763"/>
              <a:ext cx="117475" cy="117475"/>
            </a:xfrm>
            <a:custGeom>
              <a:avLst/>
              <a:gdLst>
                <a:gd name="T0" fmla="*/ 451 w 451"/>
                <a:gd name="T1" fmla="*/ 212 h 451"/>
                <a:gd name="T2" fmla="*/ 444 w 451"/>
                <a:gd name="T3" fmla="*/ 169 h 451"/>
                <a:gd name="T4" fmla="*/ 429 w 451"/>
                <a:gd name="T5" fmla="*/ 127 h 451"/>
                <a:gd name="T6" fmla="*/ 408 w 451"/>
                <a:gd name="T7" fmla="*/ 92 h 451"/>
                <a:gd name="T8" fmla="*/ 376 w 451"/>
                <a:gd name="T9" fmla="*/ 57 h 451"/>
                <a:gd name="T10" fmla="*/ 340 w 451"/>
                <a:gd name="T11" fmla="*/ 31 h 451"/>
                <a:gd name="T12" fmla="*/ 300 w 451"/>
                <a:gd name="T13" fmla="*/ 13 h 451"/>
                <a:gd name="T14" fmla="*/ 258 w 451"/>
                <a:gd name="T15" fmla="*/ 2 h 451"/>
                <a:gd name="T16" fmla="*/ 245 w 451"/>
                <a:gd name="T17" fmla="*/ 22 h 451"/>
                <a:gd name="T18" fmla="*/ 215 w 451"/>
                <a:gd name="T19" fmla="*/ 0 h 451"/>
                <a:gd name="T20" fmla="*/ 206 w 451"/>
                <a:gd name="T21" fmla="*/ 23 h 451"/>
                <a:gd name="T22" fmla="*/ 167 w 451"/>
                <a:gd name="T23" fmla="*/ 30 h 451"/>
                <a:gd name="T24" fmla="*/ 130 w 451"/>
                <a:gd name="T25" fmla="*/ 45 h 451"/>
                <a:gd name="T26" fmla="*/ 111 w 451"/>
                <a:gd name="T27" fmla="*/ 31 h 451"/>
                <a:gd name="T28" fmla="*/ 94 w 451"/>
                <a:gd name="T29" fmla="*/ 43 h 451"/>
                <a:gd name="T30" fmla="*/ 92 w 451"/>
                <a:gd name="T31" fmla="*/ 44 h 451"/>
                <a:gd name="T32" fmla="*/ 76 w 451"/>
                <a:gd name="T33" fmla="*/ 57 h 451"/>
                <a:gd name="T34" fmla="*/ 58 w 451"/>
                <a:gd name="T35" fmla="*/ 74 h 451"/>
                <a:gd name="T36" fmla="*/ 32 w 451"/>
                <a:gd name="T37" fmla="*/ 109 h 451"/>
                <a:gd name="T38" fmla="*/ 14 w 451"/>
                <a:gd name="T39" fmla="*/ 149 h 451"/>
                <a:gd name="T40" fmla="*/ 3 w 451"/>
                <a:gd name="T41" fmla="*/ 193 h 451"/>
                <a:gd name="T42" fmla="*/ 0 w 451"/>
                <a:gd name="T43" fmla="*/ 225 h 451"/>
                <a:gd name="T44" fmla="*/ 3 w 451"/>
                <a:gd name="T45" fmla="*/ 257 h 451"/>
                <a:gd name="T46" fmla="*/ 3 w 451"/>
                <a:gd name="T47" fmla="*/ 257 h 451"/>
                <a:gd name="T48" fmla="*/ 7 w 451"/>
                <a:gd name="T49" fmla="*/ 280 h 451"/>
                <a:gd name="T50" fmla="*/ 32 w 451"/>
                <a:gd name="T51" fmla="*/ 283 h 451"/>
                <a:gd name="T52" fmla="*/ 14 w 451"/>
                <a:gd name="T53" fmla="*/ 300 h 451"/>
                <a:gd name="T54" fmla="*/ 22 w 451"/>
                <a:gd name="T55" fmla="*/ 322 h 451"/>
                <a:gd name="T56" fmla="*/ 23 w 451"/>
                <a:gd name="T57" fmla="*/ 322 h 451"/>
                <a:gd name="T58" fmla="*/ 32 w 451"/>
                <a:gd name="T59" fmla="*/ 340 h 451"/>
                <a:gd name="T60" fmla="*/ 32 w 451"/>
                <a:gd name="T61" fmla="*/ 341 h 451"/>
                <a:gd name="T62" fmla="*/ 45 w 451"/>
                <a:gd name="T63" fmla="*/ 360 h 451"/>
                <a:gd name="T64" fmla="*/ 68 w 451"/>
                <a:gd name="T65" fmla="*/ 356 h 451"/>
                <a:gd name="T66" fmla="*/ 58 w 451"/>
                <a:gd name="T67" fmla="*/ 376 h 451"/>
                <a:gd name="T68" fmla="*/ 68 w 451"/>
                <a:gd name="T69" fmla="*/ 386 h 451"/>
                <a:gd name="T70" fmla="*/ 98 w 451"/>
                <a:gd name="T71" fmla="*/ 381 h 451"/>
                <a:gd name="T72" fmla="*/ 92 w 451"/>
                <a:gd name="T73" fmla="*/ 406 h 451"/>
                <a:gd name="T74" fmla="*/ 111 w 451"/>
                <a:gd name="T75" fmla="*/ 419 h 451"/>
                <a:gd name="T76" fmla="*/ 112 w 451"/>
                <a:gd name="T77" fmla="*/ 418 h 451"/>
                <a:gd name="T78" fmla="*/ 129 w 451"/>
                <a:gd name="T79" fmla="*/ 429 h 451"/>
                <a:gd name="T80" fmla="*/ 130 w 451"/>
                <a:gd name="T81" fmla="*/ 429 h 451"/>
                <a:gd name="T82" fmla="*/ 151 w 451"/>
                <a:gd name="T83" fmla="*/ 438 h 451"/>
                <a:gd name="T84" fmla="*/ 170 w 451"/>
                <a:gd name="T85" fmla="*/ 444 h 451"/>
                <a:gd name="T86" fmla="*/ 194 w 451"/>
                <a:gd name="T87" fmla="*/ 448 h 451"/>
                <a:gd name="T88" fmla="*/ 213 w 451"/>
                <a:gd name="T89" fmla="*/ 450 h 451"/>
                <a:gd name="T90" fmla="*/ 244 w 451"/>
                <a:gd name="T91" fmla="*/ 427 h 451"/>
                <a:gd name="T92" fmla="*/ 258 w 451"/>
                <a:gd name="T93" fmla="*/ 448 h 451"/>
                <a:gd name="T94" fmla="*/ 282 w 451"/>
                <a:gd name="T95" fmla="*/ 443 h 451"/>
                <a:gd name="T96" fmla="*/ 283 w 451"/>
                <a:gd name="T97" fmla="*/ 441 h 451"/>
                <a:gd name="T98" fmla="*/ 302 w 451"/>
                <a:gd name="T99" fmla="*/ 437 h 451"/>
                <a:gd name="T100" fmla="*/ 310 w 451"/>
                <a:gd name="T101" fmla="*/ 434 h 451"/>
                <a:gd name="T102" fmla="*/ 324 w 451"/>
                <a:gd name="T103" fmla="*/ 428 h 451"/>
                <a:gd name="T104" fmla="*/ 341 w 451"/>
                <a:gd name="T105" fmla="*/ 419 h 451"/>
                <a:gd name="T106" fmla="*/ 362 w 451"/>
                <a:gd name="T107" fmla="*/ 405 h 451"/>
                <a:gd name="T108" fmla="*/ 376 w 451"/>
                <a:gd name="T109" fmla="*/ 393 h 451"/>
                <a:gd name="T110" fmla="*/ 394 w 451"/>
                <a:gd name="T111" fmla="*/ 375 h 451"/>
                <a:gd name="T112" fmla="*/ 407 w 451"/>
                <a:gd name="T113" fmla="*/ 360 h 451"/>
                <a:gd name="T114" fmla="*/ 406 w 451"/>
                <a:gd name="T115" fmla="*/ 320 h 451"/>
                <a:gd name="T116" fmla="*/ 438 w 451"/>
                <a:gd name="T117" fmla="*/ 298 h 451"/>
                <a:gd name="T118" fmla="*/ 449 w 451"/>
                <a:gd name="T119" fmla="*/ 257 h 451"/>
                <a:gd name="T120" fmla="*/ 226 w 451"/>
                <a:gd name="T121" fmla="*/ 351 h 451"/>
                <a:gd name="T122" fmla="*/ 352 w 451"/>
                <a:gd name="T123"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1" h="451">
                  <a:moveTo>
                    <a:pt x="451" y="238"/>
                  </a:moveTo>
                  <a:cubicBezTo>
                    <a:pt x="451" y="234"/>
                    <a:pt x="451" y="230"/>
                    <a:pt x="451" y="225"/>
                  </a:cubicBezTo>
                  <a:cubicBezTo>
                    <a:pt x="451" y="221"/>
                    <a:pt x="451" y="217"/>
                    <a:pt x="451" y="212"/>
                  </a:cubicBezTo>
                  <a:cubicBezTo>
                    <a:pt x="443" y="209"/>
                    <a:pt x="431" y="206"/>
                    <a:pt x="428" y="205"/>
                  </a:cubicBezTo>
                  <a:cubicBezTo>
                    <a:pt x="431" y="204"/>
                    <a:pt x="443" y="198"/>
                    <a:pt x="449" y="194"/>
                  </a:cubicBezTo>
                  <a:cubicBezTo>
                    <a:pt x="448" y="185"/>
                    <a:pt x="446" y="177"/>
                    <a:pt x="444" y="169"/>
                  </a:cubicBezTo>
                  <a:cubicBezTo>
                    <a:pt x="437" y="167"/>
                    <a:pt x="425" y="166"/>
                    <a:pt x="420" y="166"/>
                  </a:cubicBezTo>
                  <a:cubicBezTo>
                    <a:pt x="424" y="163"/>
                    <a:pt x="434" y="156"/>
                    <a:pt x="438" y="151"/>
                  </a:cubicBezTo>
                  <a:cubicBezTo>
                    <a:pt x="436" y="143"/>
                    <a:pt x="432" y="135"/>
                    <a:pt x="429" y="127"/>
                  </a:cubicBezTo>
                  <a:cubicBezTo>
                    <a:pt x="422" y="127"/>
                    <a:pt x="410" y="128"/>
                    <a:pt x="405" y="129"/>
                  </a:cubicBezTo>
                  <a:cubicBezTo>
                    <a:pt x="409" y="125"/>
                    <a:pt x="416" y="117"/>
                    <a:pt x="420" y="111"/>
                  </a:cubicBezTo>
                  <a:cubicBezTo>
                    <a:pt x="416" y="105"/>
                    <a:pt x="412" y="98"/>
                    <a:pt x="408" y="92"/>
                  </a:cubicBezTo>
                  <a:cubicBezTo>
                    <a:pt x="401" y="92"/>
                    <a:pt x="388" y="96"/>
                    <a:pt x="383" y="97"/>
                  </a:cubicBezTo>
                  <a:cubicBezTo>
                    <a:pt x="386" y="93"/>
                    <a:pt x="392" y="82"/>
                    <a:pt x="394" y="76"/>
                  </a:cubicBezTo>
                  <a:cubicBezTo>
                    <a:pt x="388" y="69"/>
                    <a:pt x="382" y="63"/>
                    <a:pt x="376" y="57"/>
                  </a:cubicBezTo>
                  <a:cubicBezTo>
                    <a:pt x="369" y="59"/>
                    <a:pt x="359" y="65"/>
                    <a:pt x="355" y="68"/>
                  </a:cubicBezTo>
                  <a:cubicBezTo>
                    <a:pt x="357" y="63"/>
                    <a:pt x="361" y="53"/>
                    <a:pt x="362" y="46"/>
                  </a:cubicBezTo>
                  <a:cubicBezTo>
                    <a:pt x="355" y="41"/>
                    <a:pt x="348" y="36"/>
                    <a:pt x="340" y="31"/>
                  </a:cubicBezTo>
                  <a:cubicBezTo>
                    <a:pt x="334" y="35"/>
                    <a:pt x="325" y="42"/>
                    <a:pt x="322" y="46"/>
                  </a:cubicBezTo>
                  <a:cubicBezTo>
                    <a:pt x="323" y="41"/>
                    <a:pt x="325" y="30"/>
                    <a:pt x="324" y="23"/>
                  </a:cubicBezTo>
                  <a:cubicBezTo>
                    <a:pt x="317" y="19"/>
                    <a:pt x="309" y="16"/>
                    <a:pt x="300" y="13"/>
                  </a:cubicBezTo>
                  <a:cubicBezTo>
                    <a:pt x="295" y="17"/>
                    <a:pt x="288" y="26"/>
                    <a:pt x="285" y="30"/>
                  </a:cubicBezTo>
                  <a:cubicBezTo>
                    <a:pt x="285" y="25"/>
                    <a:pt x="285" y="14"/>
                    <a:pt x="283" y="7"/>
                  </a:cubicBezTo>
                  <a:cubicBezTo>
                    <a:pt x="275" y="5"/>
                    <a:pt x="266" y="4"/>
                    <a:pt x="258" y="2"/>
                  </a:cubicBezTo>
                  <a:cubicBezTo>
                    <a:pt x="257" y="3"/>
                    <a:pt x="257" y="3"/>
                    <a:pt x="257" y="3"/>
                  </a:cubicBezTo>
                  <a:cubicBezTo>
                    <a:pt x="255" y="5"/>
                    <a:pt x="253" y="8"/>
                    <a:pt x="252" y="11"/>
                  </a:cubicBezTo>
                  <a:cubicBezTo>
                    <a:pt x="249" y="15"/>
                    <a:pt x="246" y="19"/>
                    <a:pt x="245" y="22"/>
                  </a:cubicBezTo>
                  <a:cubicBezTo>
                    <a:pt x="244" y="17"/>
                    <a:pt x="241" y="6"/>
                    <a:pt x="237" y="0"/>
                  </a:cubicBezTo>
                  <a:cubicBezTo>
                    <a:pt x="233" y="0"/>
                    <a:pt x="230" y="0"/>
                    <a:pt x="226" y="0"/>
                  </a:cubicBezTo>
                  <a:cubicBezTo>
                    <a:pt x="222" y="0"/>
                    <a:pt x="219" y="0"/>
                    <a:pt x="215" y="0"/>
                  </a:cubicBezTo>
                  <a:cubicBezTo>
                    <a:pt x="215" y="2"/>
                    <a:pt x="213" y="4"/>
                    <a:pt x="213" y="5"/>
                  </a:cubicBezTo>
                  <a:cubicBezTo>
                    <a:pt x="212" y="7"/>
                    <a:pt x="211" y="9"/>
                    <a:pt x="210" y="12"/>
                  </a:cubicBezTo>
                  <a:cubicBezTo>
                    <a:pt x="208" y="17"/>
                    <a:pt x="207" y="20"/>
                    <a:pt x="206" y="23"/>
                  </a:cubicBezTo>
                  <a:cubicBezTo>
                    <a:pt x="204" y="18"/>
                    <a:pt x="199" y="7"/>
                    <a:pt x="195" y="2"/>
                  </a:cubicBezTo>
                  <a:cubicBezTo>
                    <a:pt x="187" y="3"/>
                    <a:pt x="178" y="5"/>
                    <a:pt x="170" y="7"/>
                  </a:cubicBezTo>
                  <a:cubicBezTo>
                    <a:pt x="168" y="13"/>
                    <a:pt x="167" y="24"/>
                    <a:pt x="167" y="30"/>
                  </a:cubicBezTo>
                  <a:cubicBezTo>
                    <a:pt x="164" y="25"/>
                    <a:pt x="158" y="16"/>
                    <a:pt x="153" y="12"/>
                  </a:cubicBezTo>
                  <a:cubicBezTo>
                    <a:pt x="145" y="15"/>
                    <a:pt x="137" y="18"/>
                    <a:pt x="129" y="22"/>
                  </a:cubicBezTo>
                  <a:cubicBezTo>
                    <a:pt x="128" y="28"/>
                    <a:pt x="130" y="40"/>
                    <a:pt x="130" y="45"/>
                  </a:cubicBezTo>
                  <a:cubicBezTo>
                    <a:pt x="126" y="41"/>
                    <a:pt x="118" y="34"/>
                    <a:pt x="112" y="31"/>
                  </a:cubicBezTo>
                  <a:cubicBezTo>
                    <a:pt x="112" y="31"/>
                    <a:pt x="112" y="31"/>
                    <a:pt x="111" y="31"/>
                  </a:cubicBezTo>
                  <a:cubicBezTo>
                    <a:pt x="111" y="31"/>
                    <a:pt x="111" y="31"/>
                    <a:pt x="111" y="31"/>
                  </a:cubicBezTo>
                  <a:cubicBezTo>
                    <a:pt x="111" y="31"/>
                    <a:pt x="111" y="31"/>
                    <a:pt x="111" y="31"/>
                  </a:cubicBezTo>
                  <a:cubicBezTo>
                    <a:pt x="105" y="35"/>
                    <a:pt x="99" y="39"/>
                    <a:pt x="94" y="43"/>
                  </a:cubicBezTo>
                  <a:cubicBezTo>
                    <a:pt x="94" y="43"/>
                    <a:pt x="94" y="43"/>
                    <a:pt x="94" y="43"/>
                  </a:cubicBezTo>
                  <a:cubicBezTo>
                    <a:pt x="94" y="43"/>
                    <a:pt x="94" y="43"/>
                    <a:pt x="94" y="43"/>
                  </a:cubicBezTo>
                  <a:cubicBezTo>
                    <a:pt x="93" y="43"/>
                    <a:pt x="93" y="43"/>
                    <a:pt x="93" y="43"/>
                  </a:cubicBezTo>
                  <a:cubicBezTo>
                    <a:pt x="93" y="44"/>
                    <a:pt x="92" y="44"/>
                    <a:pt x="92" y="44"/>
                  </a:cubicBezTo>
                  <a:cubicBezTo>
                    <a:pt x="92" y="50"/>
                    <a:pt x="95" y="61"/>
                    <a:pt x="98" y="67"/>
                  </a:cubicBezTo>
                  <a:cubicBezTo>
                    <a:pt x="93" y="64"/>
                    <a:pt x="83" y="58"/>
                    <a:pt x="77" y="56"/>
                  </a:cubicBezTo>
                  <a:cubicBezTo>
                    <a:pt x="76" y="57"/>
                    <a:pt x="76" y="57"/>
                    <a:pt x="76" y="57"/>
                  </a:cubicBezTo>
                  <a:cubicBezTo>
                    <a:pt x="76" y="57"/>
                    <a:pt x="76" y="57"/>
                    <a:pt x="76" y="57"/>
                  </a:cubicBezTo>
                  <a:cubicBezTo>
                    <a:pt x="76" y="57"/>
                    <a:pt x="76" y="57"/>
                    <a:pt x="76" y="57"/>
                  </a:cubicBezTo>
                  <a:cubicBezTo>
                    <a:pt x="70" y="63"/>
                    <a:pt x="64" y="68"/>
                    <a:pt x="58" y="74"/>
                  </a:cubicBezTo>
                  <a:cubicBezTo>
                    <a:pt x="60" y="80"/>
                    <a:pt x="66" y="90"/>
                    <a:pt x="69" y="95"/>
                  </a:cubicBezTo>
                  <a:cubicBezTo>
                    <a:pt x="64" y="93"/>
                    <a:pt x="53" y="89"/>
                    <a:pt x="46" y="89"/>
                  </a:cubicBezTo>
                  <a:cubicBezTo>
                    <a:pt x="41" y="95"/>
                    <a:pt x="37" y="102"/>
                    <a:pt x="32" y="109"/>
                  </a:cubicBezTo>
                  <a:cubicBezTo>
                    <a:pt x="35" y="115"/>
                    <a:pt x="43" y="124"/>
                    <a:pt x="47" y="128"/>
                  </a:cubicBezTo>
                  <a:cubicBezTo>
                    <a:pt x="41" y="127"/>
                    <a:pt x="29" y="126"/>
                    <a:pt x="23" y="126"/>
                  </a:cubicBezTo>
                  <a:cubicBezTo>
                    <a:pt x="20" y="134"/>
                    <a:pt x="16" y="141"/>
                    <a:pt x="14" y="149"/>
                  </a:cubicBezTo>
                  <a:cubicBezTo>
                    <a:pt x="18" y="155"/>
                    <a:pt x="29" y="164"/>
                    <a:pt x="33" y="166"/>
                  </a:cubicBezTo>
                  <a:cubicBezTo>
                    <a:pt x="28" y="166"/>
                    <a:pt x="14" y="167"/>
                    <a:pt x="7" y="169"/>
                  </a:cubicBezTo>
                  <a:cubicBezTo>
                    <a:pt x="5" y="177"/>
                    <a:pt x="4" y="185"/>
                    <a:pt x="3" y="193"/>
                  </a:cubicBezTo>
                  <a:cubicBezTo>
                    <a:pt x="7" y="197"/>
                    <a:pt x="18" y="203"/>
                    <a:pt x="23" y="205"/>
                  </a:cubicBezTo>
                  <a:cubicBezTo>
                    <a:pt x="18" y="206"/>
                    <a:pt x="9" y="209"/>
                    <a:pt x="1" y="212"/>
                  </a:cubicBezTo>
                  <a:cubicBezTo>
                    <a:pt x="0" y="217"/>
                    <a:pt x="0" y="221"/>
                    <a:pt x="0" y="225"/>
                  </a:cubicBezTo>
                  <a:cubicBezTo>
                    <a:pt x="0" y="230"/>
                    <a:pt x="0" y="234"/>
                    <a:pt x="1" y="238"/>
                  </a:cubicBezTo>
                  <a:cubicBezTo>
                    <a:pt x="8" y="241"/>
                    <a:pt x="18" y="244"/>
                    <a:pt x="23" y="245"/>
                  </a:cubicBezTo>
                  <a:cubicBezTo>
                    <a:pt x="18" y="247"/>
                    <a:pt x="7" y="252"/>
                    <a:pt x="3" y="257"/>
                  </a:cubicBezTo>
                  <a:cubicBezTo>
                    <a:pt x="3" y="257"/>
                    <a:pt x="3" y="257"/>
                    <a:pt x="3" y="257"/>
                  </a:cubicBezTo>
                  <a:cubicBezTo>
                    <a:pt x="3" y="257"/>
                    <a:pt x="3" y="257"/>
                    <a:pt x="3" y="257"/>
                  </a:cubicBezTo>
                  <a:cubicBezTo>
                    <a:pt x="3" y="257"/>
                    <a:pt x="3" y="257"/>
                    <a:pt x="3" y="257"/>
                  </a:cubicBezTo>
                  <a:cubicBezTo>
                    <a:pt x="3" y="260"/>
                    <a:pt x="4" y="263"/>
                    <a:pt x="4" y="266"/>
                  </a:cubicBezTo>
                  <a:cubicBezTo>
                    <a:pt x="7" y="280"/>
                    <a:pt x="7" y="280"/>
                    <a:pt x="7" y="280"/>
                  </a:cubicBezTo>
                  <a:cubicBezTo>
                    <a:pt x="7" y="280"/>
                    <a:pt x="7" y="280"/>
                    <a:pt x="7" y="280"/>
                  </a:cubicBezTo>
                  <a:cubicBezTo>
                    <a:pt x="7" y="280"/>
                    <a:pt x="7" y="280"/>
                    <a:pt x="7" y="280"/>
                  </a:cubicBezTo>
                  <a:cubicBezTo>
                    <a:pt x="8" y="281"/>
                    <a:pt x="8" y="281"/>
                    <a:pt x="8" y="281"/>
                  </a:cubicBezTo>
                  <a:cubicBezTo>
                    <a:pt x="14" y="283"/>
                    <a:pt x="27" y="283"/>
                    <a:pt x="32" y="283"/>
                  </a:cubicBezTo>
                  <a:cubicBezTo>
                    <a:pt x="28" y="287"/>
                    <a:pt x="17" y="295"/>
                    <a:pt x="13" y="300"/>
                  </a:cubicBezTo>
                  <a:cubicBezTo>
                    <a:pt x="13" y="300"/>
                    <a:pt x="13" y="300"/>
                    <a:pt x="13" y="300"/>
                  </a:cubicBezTo>
                  <a:cubicBezTo>
                    <a:pt x="14" y="300"/>
                    <a:pt x="14" y="300"/>
                    <a:pt x="14" y="300"/>
                  </a:cubicBezTo>
                  <a:cubicBezTo>
                    <a:pt x="13" y="300"/>
                    <a:pt x="13" y="300"/>
                    <a:pt x="13" y="301"/>
                  </a:cubicBezTo>
                  <a:cubicBezTo>
                    <a:pt x="14" y="302"/>
                    <a:pt x="14" y="303"/>
                    <a:pt x="15" y="304"/>
                  </a:cubicBezTo>
                  <a:cubicBezTo>
                    <a:pt x="22" y="322"/>
                    <a:pt x="22" y="322"/>
                    <a:pt x="22" y="322"/>
                  </a:cubicBezTo>
                  <a:cubicBezTo>
                    <a:pt x="22" y="322"/>
                    <a:pt x="22" y="322"/>
                    <a:pt x="22" y="322"/>
                  </a:cubicBezTo>
                  <a:cubicBezTo>
                    <a:pt x="22" y="322"/>
                    <a:pt x="22" y="322"/>
                    <a:pt x="22" y="322"/>
                  </a:cubicBezTo>
                  <a:cubicBezTo>
                    <a:pt x="23" y="322"/>
                    <a:pt x="23" y="322"/>
                    <a:pt x="23" y="322"/>
                  </a:cubicBezTo>
                  <a:cubicBezTo>
                    <a:pt x="30" y="323"/>
                    <a:pt x="43" y="321"/>
                    <a:pt x="48" y="320"/>
                  </a:cubicBezTo>
                  <a:cubicBezTo>
                    <a:pt x="47" y="321"/>
                    <a:pt x="46" y="321"/>
                    <a:pt x="45" y="322"/>
                  </a:cubicBezTo>
                  <a:cubicBezTo>
                    <a:pt x="41" y="327"/>
                    <a:pt x="34" y="335"/>
                    <a:pt x="32" y="340"/>
                  </a:cubicBezTo>
                  <a:cubicBezTo>
                    <a:pt x="32" y="340"/>
                    <a:pt x="32" y="341"/>
                    <a:pt x="32" y="341"/>
                  </a:cubicBezTo>
                  <a:cubicBezTo>
                    <a:pt x="32" y="341"/>
                    <a:pt x="32" y="341"/>
                    <a:pt x="32" y="341"/>
                  </a:cubicBezTo>
                  <a:cubicBezTo>
                    <a:pt x="32" y="341"/>
                    <a:pt x="32" y="341"/>
                    <a:pt x="32" y="341"/>
                  </a:cubicBezTo>
                  <a:cubicBezTo>
                    <a:pt x="34" y="344"/>
                    <a:pt x="36" y="347"/>
                    <a:pt x="38" y="349"/>
                  </a:cubicBezTo>
                  <a:cubicBezTo>
                    <a:pt x="40" y="353"/>
                    <a:pt x="40" y="353"/>
                    <a:pt x="40" y="353"/>
                  </a:cubicBezTo>
                  <a:cubicBezTo>
                    <a:pt x="41" y="355"/>
                    <a:pt x="43" y="358"/>
                    <a:pt x="45" y="360"/>
                  </a:cubicBezTo>
                  <a:cubicBezTo>
                    <a:pt x="46" y="360"/>
                    <a:pt x="46" y="360"/>
                    <a:pt x="47" y="360"/>
                  </a:cubicBezTo>
                  <a:cubicBezTo>
                    <a:pt x="54" y="359"/>
                    <a:pt x="65" y="355"/>
                    <a:pt x="69" y="354"/>
                  </a:cubicBezTo>
                  <a:cubicBezTo>
                    <a:pt x="69" y="354"/>
                    <a:pt x="68" y="355"/>
                    <a:pt x="68" y="356"/>
                  </a:cubicBezTo>
                  <a:cubicBezTo>
                    <a:pt x="65" y="361"/>
                    <a:pt x="59" y="371"/>
                    <a:pt x="58" y="376"/>
                  </a:cubicBezTo>
                  <a:cubicBezTo>
                    <a:pt x="58" y="376"/>
                    <a:pt x="58" y="376"/>
                    <a:pt x="58" y="376"/>
                  </a:cubicBezTo>
                  <a:cubicBezTo>
                    <a:pt x="58" y="376"/>
                    <a:pt x="58" y="376"/>
                    <a:pt x="58" y="376"/>
                  </a:cubicBezTo>
                  <a:cubicBezTo>
                    <a:pt x="58" y="376"/>
                    <a:pt x="58" y="376"/>
                    <a:pt x="58" y="376"/>
                  </a:cubicBezTo>
                  <a:cubicBezTo>
                    <a:pt x="61" y="379"/>
                    <a:pt x="63" y="381"/>
                    <a:pt x="65" y="383"/>
                  </a:cubicBezTo>
                  <a:cubicBezTo>
                    <a:pt x="68" y="386"/>
                    <a:pt x="68" y="386"/>
                    <a:pt x="68" y="386"/>
                  </a:cubicBezTo>
                  <a:cubicBezTo>
                    <a:pt x="70" y="388"/>
                    <a:pt x="73" y="391"/>
                    <a:pt x="75" y="393"/>
                  </a:cubicBezTo>
                  <a:cubicBezTo>
                    <a:pt x="76" y="393"/>
                    <a:pt x="76" y="393"/>
                    <a:pt x="77" y="392"/>
                  </a:cubicBezTo>
                  <a:cubicBezTo>
                    <a:pt x="84" y="390"/>
                    <a:pt x="94" y="384"/>
                    <a:pt x="98" y="381"/>
                  </a:cubicBezTo>
                  <a:cubicBezTo>
                    <a:pt x="96" y="387"/>
                    <a:pt x="91" y="400"/>
                    <a:pt x="91" y="406"/>
                  </a:cubicBezTo>
                  <a:cubicBezTo>
                    <a:pt x="91" y="406"/>
                    <a:pt x="91" y="406"/>
                    <a:pt x="91" y="406"/>
                  </a:cubicBezTo>
                  <a:cubicBezTo>
                    <a:pt x="92" y="406"/>
                    <a:pt x="92" y="406"/>
                    <a:pt x="92" y="406"/>
                  </a:cubicBezTo>
                  <a:cubicBezTo>
                    <a:pt x="92" y="406"/>
                    <a:pt x="92" y="406"/>
                    <a:pt x="92" y="406"/>
                  </a:cubicBezTo>
                  <a:cubicBezTo>
                    <a:pt x="92" y="407"/>
                    <a:pt x="92" y="407"/>
                    <a:pt x="92" y="407"/>
                  </a:cubicBezTo>
                  <a:cubicBezTo>
                    <a:pt x="111" y="419"/>
                    <a:pt x="111" y="419"/>
                    <a:pt x="111" y="419"/>
                  </a:cubicBezTo>
                  <a:cubicBezTo>
                    <a:pt x="111" y="419"/>
                    <a:pt x="111" y="419"/>
                    <a:pt x="111" y="419"/>
                  </a:cubicBezTo>
                  <a:cubicBezTo>
                    <a:pt x="111" y="419"/>
                    <a:pt x="111" y="419"/>
                    <a:pt x="111" y="419"/>
                  </a:cubicBezTo>
                  <a:cubicBezTo>
                    <a:pt x="111" y="419"/>
                    <a:pt x="112" y="419"/>
                    <a:pt x="112" y="418"/>
                  </a:cubicBezTo>
                  <a:cubicBezTo>
                    <a:pt x="118" y="416"/>
                    <a:pt x="127" y="407"/>
                    <a:pt x="131" y="404"/>
                  </a:cubicBezTo>
                  <a:cubicBezTo>
                    <a:pt x="130" y="409"/>
                    <a:pt x="128" y="423"/>
                    <a:pt x="129" y="429"/>
                  </a:cubicBezTo>
                  <a:cubicBezTo>
                    <a:pt x="129" y="429"/>
                    <a:pt x="129" y="429"/>
                    <a:pt x="129" y="429"/>
                  </a:cubicBezTo>
                  <a:cubicBezTo>
                    <a:pt x="129" y="428"/>
                    <a:pt x="129" y="428"/>
                    <a:pt x="129" y="428"/>
                  </a:cubicBezTo>
                  <a:cubicBezTo>
                    <a:pt x="129" y="429"/>
                    <a:pt x="129" y="429"/>
                    <a:pt x="130" y="429"/>
                  </a:cubicBezTo>
                  <a:cubicBezTo>
                    <a:pt x="130" y="429"/>
                    <a:pt x="130" y="429"/>
                    <a:pt x="130" y="429"/>
                  </a:cubicBezTo>
                  <a:cubicBezTo>
                    <a:pt x="151" y="437"/>
                    <a:pt x="151" y="437"/>
                    <a:pt x="151" y="437"/>
                  </a:cubicBezTo>
                  <a:cubicBezTo>
                    <a:pt x="151" y="438"/>
                    <a:pt x="151" y="438"/>
                    <a:pt x="151" y="438"/>
                  </a:cubicBezTo>
                  <a:cubicBezTo>
                    <a:pt x="151" y="438"/>
                    <a:pt x="151" y="438"/>
                    <a:pt x="151" y="438"/>
                  </a:cubicBezTo>
                  <a:cubicBezTo>
                    <a:pt x="151" y="438"/>
                    <a:pt x="152" y="437"/>
                    <a:pt x="152" y="437"/>
                  </a:cubicBezTo>
                  <a:cubicBezTo>
                    <a:pt x="157" y="433"/>
                    <a:pt x="164" y="423"/>
                    <a:pt x="167" y="419"/>
                  </a:cubicBezTo>
                  <a:cubicBezTo>
                    <a:pt x="167" y="424"/>
                    <a:pt x="168" y="438"/>
                    <a:pt x="170" y="444"/>
                  </a:cubicBezTo>
                  <a:cubicBezTo>
                    <a:pt x="178" y="446"/>
                    <a:pt x="186" y="447"/>
                    <a:pt x="194" y="448"/>
                  </a:cubicBezTo>
                  <a:cubicBezTo>
                    <a:pt x="194" y="448"/>
                    <a:pt x="194" y="448"/>
                    <a:pt x="194" y="448"/>
                  </a:cubicBezTo>
                  <a:cubicBezTo>
                    <a:pt x="194" y="448"/>
                    <a:pt x="194" y="448"/>
                    <a:pt x="194" y="448"/>
                  </a:cubicBezTo>
                  <a:cubicBezTo>
                    <a:pt x="194" y="448"/>
                    <a:pt x="194" y="448"/>
                    <a:pt x="194" y="448"/>
                  </a:cubicBezTo>
                  <a:cubicBezTo>
                    <a:pt x="198" y="444"/>
                    <a:pt x="205" y="432"/>
                    <a:pt x="208" y="427"/>
                  </a:cubicBezTo>
                  <a:cubicBezTo>
                    <a:pt x="209" y="432"/>
                    <a:pt x="210" y="444"/>
                    <a:pt x="213" y="450"/>
                  </a:cubicBezTo>
                  <a:cubicBezTo>
                    <a:pt x="217" y="451"/>
                    <a:pt x="221" y="451"/>
                    <a:pt x="226" y="451"/>
                  </a:cubicBezTo>
                  <a:cubicBezTo>
                    <a:pt x="230" y="451"/>
                    <a:pt x="233" y="451"/>
                    <a:pt x="237" y="450"/>
                  </a:cubicBezTo>
                  <a:cubicBezTo>
                    <a:pt x="239" y="446"/>
                    <a:pt x="243" y="431"/>
                    <a:pt x="244" y="427"/>
                  </a:cubicBezTo>
                  <a:cubicBezTo>
                    <a:pt x="247" y="432"/>
                    <a:pt x="254" y="444"/>
                    <a:pt x="258" y="448"/>
                  </a:cubicBezTo>
                  <a:cubicBezTo>
                    <a:pt x="258" y="448"/>
                    <a:pt x="258" y="448"/>
                    <a:pt x="258" y="448"/>
                  </a:cubicBezTo>
                  <a:cubicBezTo>
                    <a:pt x="258" y="448"/>
                    <a:pt x="258" y="448"/>
                    <a:pt x="258" y="448"/>
                  </a:cubicBezTo>
                  <a:cubicBezTo>
                    <a:pt x="258" y="448"/>
                    <a:pt x="258" y="448"/>
                    <a:pt x="259" y="448"/>
                  </a:cubicBezTo>
                  <a:cubicBezTo>
                    <a:pt x="260" y="448"/>
                    <a:pt x="261" y="448"/>
                    <a:pt x="263" y="448"/>
                  </a:cubicBezTo>
                  <a:cubicBezTo>
                    <a:pt x="282" y="443"/>
                    <a:pt x="282" y="443"/>
                    <a:pt x="282" y="443"/>
                  </a:cubicBezTo>
                  <a:cubicBezTo>
                    <a:pt x="282" y="444"/>
                    <a:pt x="282" y="444"/>
                    <a:pt x="282" y="444"/>
                  </a:cubicBezTo>
                  <a:cubicBezTo>
                    <a:pt x="282" y="444"/>
                    <a:pt x="282" y="444"/>
                    <a:pt x="282" y="443"/>
                  </a:cubicBezTo>
                  <a:cubicBezTo>
                    <a:pt x="283" y="443"/>
                    <a:pt x="283" y="442"/>
                    <a:pt x="283" y="441"/>
                  </a:cubicBezTo>
                  <a:cubicBezTo>
                    <a:pt x="285" y="435"/>
                    <a:pt x="285" y="425"/>
                    <a:pt x="285" y="420"/>
                  </a:cubicBezTo>
                  <a:cubicBezTo>
                    <a:pt x="289" y="424"/>
                    <a:pt x="297" y="434"/>
                    <a:pt x="302" y="438"/>
                  </a:cubicBezTo>
                  <a:cubicBezTo>
                    <a:pt x="302" y="438"/>
                    <a:pt x="302" y="437"/>
                    <a:pt x="302" y="437"/>
                  </a:cubicBezTo>
                  <a:cubicBezTo>
                    <a:pt x="302" y="437"/>
                    <a:pt x="302" y="437"/>
                    <a:pt x="302" y="437"/>
                  </a:cubicBezTo>
                  <a:cubicBezTo>
                    <a:pt x="302" y="437"/>
                    <a:pt x="302" y="437"/>
                    <a:pt x="302" y="437"/>
                  </a:cubicBezTo>
                  <a:cubicBezTo>
                    <a:pt x="305" y="436"/>
                    <a:pt x="307" y="435"/>
                    <a:pt x="310" y="434"/>
                  </a:cubicBezTo>
                  <a:cubicBezTo>
                    <a:pt x="324" y="428"/>
                    <a:pt x="324" y="428"/>
                    <a:pt x="324" y="428"/>
                  </a:cubicBezTo>
                  <a:cubicBezTo>
                    <a:pt x="324" y="428"/>
                    <a:pt x="324" y="428"/>
                    <a:pt x="324" y="428"/>
                  </a:cubicBezTo>
                  <a:cubicBezTo>
                    <a:pt x="324" y="428"/>
                    <a:pt x="324" y="428"/>
                    <a:pt x="324" y="428"/>
                  </a:cubicBezTo>
                  <a:cubicBezTo>
                    <a:pt x="324" y="427"/>
                    <a:pt x="324" y="427"/>
                    <a:pt x="324" y="426"/>
                  </a:cubicBezTo>
                  <a:cubicBezTo>
                    <a:pt x="325" y="420"/>
                    <a:pt x="323" y="410"/>
                    <a:pt x="322" y="404"/>
                  </a:cubicBezTo>
                  <a:cubicBezTo>
                    <a:pt x="326" y="408"/>
                    <a:pt x="335" y="416"/>
                    <a:pt x="341" y="419"/>
                  </a:cubicBezTo>
                  <a:cubicBezTo>
                    <a:pt x="348" y="415"/>
                    <a:pt x="355" y="410"/>
                    <a:pt x="361" y="405"/>
                  </a:cubicBezTo>
                  <a:cubicBezTo>
                    <a:pt x="361" y="405"/>
                    <a:pt x="361" y="405"/>
                    <a:pt x="361" y="405"/>
                  </a:cubicBezTo>
                  <a:cubicBezTo>
                    <a:pt x="362" y="405"/>
                    <a:pt x="362" y="405"/>
                    <a:pt x="362" y="405"/>
                  </a:cubicBezTo>
                  <a:cubicBezTo>
                    <a:pt x="362" y="405"/>
                    <a:pt x="362" y="405"/>
                    <a:pt x="362" y="405"/>
                  </a:cubicBezTo>
                  <a:cubicBezTo>
                    <a:pt x="362" y="399"/>
                    <a:pt x="358" y="388"/>
                    <a:pt x="356" y="382"/>
                  </a:cubicBezTo>
                  <a:cubicBezTo>
                    <a:pt x="360" y="385"/>
                    <a:pt x="370" y="391"/>
                    <a:pt x="376" y="393"/>
                  </a:cubicBezTo>
                  <a:cubicBezTo>
                    <a:pt x="383" y="387"/>
                    <a:pt x="388" y="381"/>
                    <a:pt x="394" y="375"/>
                  </a:cubicBezTo>
                  <a:cubicBezTo>
                    <a:pt x="394" y="375"/>
                    <a:pt x="394" y="375"/>
                    <a:pt x="394" y="375"/>
                  </a:cubicBezTo>
                  <a:cubicBezTo>
                    <a:pt x="394" y="375"/>
                    <a:pt x="394" y="375"/>
                    <a:pt x="394" y="375"/>
                  </a:cubicBezTo>
                  <a:cubicBezTo>
                    <a:pt x="394" y="375"/>
                    <a:pt x="394" y="375"/>
                    <a:pt x="394" y="375"/>
                  </a:cubicBezTo>
                  <a:cubicBezTo>
                    <a:pt x="393" y="369"/>
                    <a:pt x="386" y="358"/>
                    <a:pt x="384" y="354"/>
                  </a:cubicBezTo>
                  <a:cubicBezTo>
                    <a:pt x="389" y="355"/>
                    <a:pt x="400" y="359"/>
                    <a:pt x="407" y="360"/>
                  </a:cubicBezTo>
                  <a:cubicBezTo>
                    <a:pt x="412" y="353"/>
                    <a:pt x="416" y="346"/>
                    <a:pt x="420" y="339"/>
                  </a:cubicBezTo>
                  <a:cubicBezTo>
                    <a:pt x="420" y="338"/>
                    <a:pt x="420" y="338"/>
                    <a:pt x="420" y="337"/>
                  </a:cubicBezTo>
                  <a:cubicBezTo>
                    <a:pt x="417" y="332"/>
                    <a:pt x="410" y="324"/>
                    <a:pt x="406" y="320"/>
                  </a:cubicBezTo>
                  <a:cubicBezTo>
                    <a:pt x="412" y="321"/>
                    <a:pt x="423" y="323"/>
                    <a:pt x="429" y="322"/>
                  </a:cubicBezTo>
                  <a:cubicBezTo>
                    <a:pt x="433" y="314"/>
                    <a:pt x="436" y="307"/>
                    <a:pt x="439" y="299"/>
                  </a:cubicBezTo>
                  <a:cubicBezTo>
                    <a:pt x="439" y="298"/>
                    <a:pt x="438" y="298"/>
                    <a:pt x="438" y="298"/>
                  </a:cubicBezTo>
                  <a:cubicBezTo>
                    <a:pt x="434" y="293"/>
                    <a:pt x="426" y="287"/>
                    <a:pt x="422" y="284"/>
                  </a:cubicBezTo>
                  <a:cubicBezTo>
                    <a:pt x="427" y="284"/>
                    <a:pt x="438" y="283"/>
                    <a:pt x="444" y="281"/>
                  </a:cubicBezTo>
                  <a:cubicBezTo>
                    <a:pt x="446" y="273"/>
                    <a:pt x="448" y="265"/>
                    <a:pt x="449" y="257"/>
                  </a:cubicBezTo>
                  <a:cubicBezTo>
                    <a:pt x="444" y="252"/>
                    <a:pt x="433" y="247"/>
                    <a:pt x="429" y="245"/>
                  </a:cubicBezTo>
                  <a:cubicBezTo>
                    <a:pt x="433" y="244"/>
                    <a:pt x="443" y="241"/>
                    <a:pt x="451" y="238"/>
                  </a:cubicBezTo>
                  <a:close/>
                  <a:moveTo>
                    <a:pt x="226" y="351"/>
                  </a:moveTo>
                  <a:cubicBezTo>
                    <a:pt x="156" y="351"/>
                    <a:pt x="100" y="295"/>
                    <a:pt x="100" y="225"/>
                  </a:cubicBezTo>
                  <a:cubicBezTo>
                    <a:pt x="100" y="156"/>
                    <a:pt x="156" y="99"/>
                    <a:pt x="226" y="99"/>
                  </a:cubicBezTo>
                  <a:cubicBezTo>
                    <a:pt x="295" y="99"/>
                    <a:pt x="352" y="156"/>
                    <a:pt x="352" y="225"/>
                  </a:cubicBezTo>
                  <a:cubicBezTo>
                    <a:pt x="352" y="295"/>
                    <a:pt x="295" y="351"/>
                    <a:pt x="226" y="351"/>
                  </a:cubicBezTo>
                  <a:close/>
                </a:path>
              </a:pathLst>
            </a:custGeom>
            <a:grpFill/>
            <a:ln>
              <a:noFill/>
            </a:ln>
            <a:effectLst/>
          </p:spPr>
          <p:txBody>
            <a:bodyPr/>
            <a:lstStyle/>
            <a:p>
              <a:pPr>
                <a:defRPr/>
              </a:pPr>
              <a:endParaRPr lang="en-US" sz="2100" dirty="0">
                <a:solidFill>
                  <a:srgbClr val="000000"/>
                </a:solidFill>
                <a:cs typeface="Arial" pitchFamily="34" charset="0"/>
              </a:endParaRPr>
            </a:p>
          </p:txBody>
        </p:sp>
        <p:sp>
          <p:nvSpPr>
            <p:cNvPr id="55" name="Freeform 32">
              <a:extLst>
                <a:ext uri="{FF2B5EF4-FFF2-40B4-BE49-F238E27FC236}">
                  <a16:creationId xmlns:a16="http://schemas.microsoft.com/office/drawing/2014/main" id="{7C3A3219-8CBF-4B82-ADE9-0A96ADDC9CA2}"/>
                </a:ext>
              </a:extLst>
            </p:cNvPr>
            <p:cNvSpPr>
              <a:spLocks noEditPoints="1"/>
            </p:cNvSpPr>
            <p:nvPr/>
          </p:nvSpPr>
          <p:spPr bwMode="auto">
            <a:xfrm>
              <a:off x="2995612" y="3441700"/>
              <a:ext cx="355600" cy="355600"/>
            </a:xfrm>
            <a:custGeom>
              <a:avLst/>
              <a:gdLst>
                <a:gd name="T0" fmla="*/ 764 w 768"/>
                <a:gd name="T1" fmla="*/ 330 h 767"/>
                <a:gd name="T2" fmla="*/ 730 w 768"/>
                <a:gd name="T3" fmla="*/ 216 h 767"/>
                <a:gd name="T4" fmla="*/ 652 w 768"/>
                <a:gd name="T5" fmla="*/ 166 h 767"/>
                <a:gd name="T6" fmla="*/ 616 w 768"/>
                <a:gd name="T7" fmla="*/ 78 h 767"/>
                <a:gd name="T8" fmla="*/ 511 w 768"/>
                <a:gd name="T9" fmla="*/ 21 h 767"/>
                <a:gd name="T10" fmla="*/ 437 w 768"/>
                <a:gd name="T11" fmla="*/ 5 h 767"/>
                <a:gd name="T12" fmla="*/ 384 w 768"/>
                <a:gd name="T13" fmla="*/ 0 h 767"/>
                <a:gd name="T14" fmla="*/ 351 w 768"/>
                <a:gd name="T15" fmla="*/ 38 h 767"/>
                <a:gd name="T16" fmla="*/ 260 w 768"/>
                <a:gd name="T17" fmla="*/ 20 h 767"/>
                <a:gd name="T18" fmla="*/ 189 w 768"/>
                <a:gd name="T19" fmla="*/ 53 h 767"/>
                <a:gd name="T20" fmla="*/ 159 w 768"/>
                <a:gd name="T21" fmla="*/ 73 h 767"/>
                <a:gd name="T22" fmla="*/ 166 w 768"/>
                <a:gd name="T23" fmla="*/ 114 h 767"/>
                <a:gd name="T24" fmla="*/ 128 w 768"/>
                <a:gd name="T25" fmla="*/ 97 h 767"/>
                <a:gd name="T26" fmla="*/ 55 w 768"/>
                <a:gd name="T27" fmla="*/ 186 h 767"/>
                <a:gd name="T28" fmla="*/ 55 w 768"/>
                <a:gd name="T29" fmla="*/ 283 h 767"/>
                <a:gd name="T30" fmla="*/ 1 w 768"/>
                <a:gd name="T31" fmla="*/ 361 h 767"/>
                <a:gd name="T32" fmla="*/ 4 w 768"/>
                <a:gd name="T33" fmla="*/ 437 h 767"/>
                <a:gd name="T34" fmla="*/ 7 w 768"/>
                <a:gd name="T35" fmla="*/ 454 h 767"/>
                <a:gd name="T36" fmla="*/ 14 w 768"/>
                <a:gd name="T37" fmla="*/ 478 h 767"/>
                <a:gd name="T38" fmla="*/ 23 w 768"/>
                <a:gd name="T39" fmla="*/ 511 h 767"/>
                <a:gd name="T40" fmla="*/ 37 w 768"/>
                <a:gd name="T41" fmla="*/ 548 h 767"/>
                <a:gd name="T42" fmla="*/ 77 w 768"/>
                <a:gd name="T43" fmla="*/ 549 h 767"/>
                <a:gd name="T44" fmla="*/ 54 w 768"/>
                <a:gd name="T45" fmla="*/ 580 h 767"/>
                <a:gd name="T46" fmla="*/ 80 w 768"/>
                <a:gd name="T47" fmla="*/ 613 h 767"/>
                <a:gd name="T48" fmla="*/ 99 w 768"/>
                <a:gd name="T49" fmla="*/ 641 h 767"/>
                <a:gd name="T50" fmla="*/ 115 w 768"/>
                <a:gd name="T51" fmla="*/ 657 h 767"/>
                <a:gd name="T52" fmla="*/ 155 w 768"/>
                <a:gd name="T53" fmla="*/ 692 h 767"/>
                <a:gd name="T54" fmla="*/ 156 w 768"/>
                <a:gd name="T55" fmla="*/ 693 h 767"/>
                <a:gd name="T56" fmla="*/ 190 w 768"/>
                <a:gd name="T57" fmla="*/ 713 h 767"/>
                <a:gd name="T58" fmla="*/ 220 w 768"/>
                <a:gd name="T59" fmla="*/ 729 h 767"/>
                <a:gd name="T60" fmla="*/ 256 w 768"/>
                <a:gd name="T61" fmla="*/ 746 h 767"/>
                <a:gd name="T62" fmla="*/ 289 w 768"/>
                <a:gd name="T63" fmla="*/ 756 h 767"/>
                <a:gd name="T64" fmla="*/ 330 w 768"/>
                <a:gd name="T65" fmla="*/ 764 h 767"/>
                <a:gd name="T66" fmla="*/ 404 w 768"/>
                <a:gd name="T67" fmla="*/ 767 h 767"/>
                <a:gd name="T68" fmla="*/ 438 w 768"/>
                <a:gd name="T69" fmla="*/ 762 h 767"/>
                <a:gd name="T70" fmla="*/ 480 w 768"/>
                <a:gd name="T71" fmla="*/ 755 h 767"/>
                <a:gd name="T72" fmla="*/ 513 w 768"/>
                <a:gd name="T73" fmla="*/ 745 h 767"/>
                <a:gd name="T74" fmla="*/ 527 w 768"/>
                <a:gd name="T75" fmla="*/ 740 h 767"/>
                <a:gd name="T76" fmla="*/ 552 w 768"/>
                <a:gd name="T77" fmla="*/ 725 h 767"/>
                <a:gd name="T78" fmla="*/ 615 w 768"/>
                <a:gd name="T79" fmla="*/ 689 h 767"/>
                <a:gd name="T80" fmla="*/ 641 w 768"/>
                <a:gd name="T81" fmla="*/ 669 h 767"/>
                <a:gd name="T82" fmla="*/ 671 w 768"/>
                <a:gd name="T83" fmla="*/ 638 h 767"/>
                <a:gd name="T84" fmla="*/ 715 w 768"/>
                <a:gd name="T85" fmla="*/ 575 h 767"/>
                <a:gd name="T86" fmla="*/ 746 w 768"/>
                <a:gd name="T87" fmla="*/ 507 h 767"/>
                <a:gd name="T88" fmla="*/ 730 w 768"/>
                <a:gd name="T89" fmla="*/ 417 h 767"/>
                <a:gd name="T90" fmla="*/ 106 w 768"/>
                <a:gd name="T91" fmla="*/ 384 h 767"/>
                <a:gd name="T92" fmla="*/ 384 w 768"/>
                <a:gd name="T93" fmla="*/ 105 h 767"/>
                <a:gd name="T94" fmla="*/ 384 w 768"/>
                <a:gd name="T95" fmla="*/ 105 h 767"/>
                <a:gd name="T96" fmla="*/ 187 w 768"/>
                <a:gd name="T97" fmla="*/ 221 h 767"/>
                <a:gd name="T98" fmla="*/ 187 w 768"/>
                <a:gd name="T99" fmla="*/ 546 h 767"/>
                <a:gd name="T100" fmla="*/ 360 w 768"/>
                <a:gd name="T101" fmla="*/ 638 h 767"/>
                <a:gd name="T102" fmla="*/ 384 w 768"/>
                <a:gd name="T103" fmla="*/ 580 h 767"/>
                <a:gd name="T104" fmla="*/ 384 w 768"/>
                <a:gd name="T105" fmla="*/ 580 h 767"/>
                <a:gd name="T106" fmla="*/ 581 w 768"/>
                <a:gd name="T107" fmla="*/ 546 h 767"/>
                <a:gd name="T108" fmla="*/ 547 w 768"/>
                <a:gd name="T109" fmla="*/ 187 h 767"/>
                <a:gd name="T110" fmla="*/ 614 w 768"/>
                <a:gd name="T111"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767">
                  <a:moveTo>
                    <a:pt x="768" y="384"/>
                  </a:moveTo>
                  <a:cubicBezTo>
                    <a:pt x="768" y="376"/>
                    <a:pt x="768" y="369"/>
                    <a:pt x="767" y="361"/>
                  </a:cubicBezTo>
                  <a:cubicBezTo>
                    <a:pt x="753" y="356"/>
                    <a:pt x="734" y="350"/>
                    <a:pt x="728" y="349"/>
                  </a:cubicBezTo>
                  <a:cubicBezTo>
                    <a:pt x="734" y="347"/>
                    <a:pt x="754" y="338"/>
                    <a:pt x="764" y="330"/>
                  </a:cubicBezTo>
                  <a:cubicBezTo>
                    <a:pt x="762" y="315"/>
                    <a:pt x="759" y="301"/>
                    <a:pt x="755" y="287"/>
                  </a:cubicBezTo>
                  <a:cubicBezTo>
                    <a:pt x="744" y="284"/>
                    <a:pt x="724" y="282"/>
                    <a:pt x="716" y="282"/>
                  </a:cubicBezTo>
                  <a:cubicBezTo>
                    <a:pt x="722" y="277"/>
                    <a:pt x="739" y="266"/>
                    <a:pt x="746" y="257"/>
                  </a:cubicBezTo>
                  <a:cubicBezTo>
                    <a:pt x="741" y="243"/>
                    <a:pt x="736" y="230"/>
                    <a:pt x="730" y="216"/>
                  </a:cubicBezTo>
                  <a:cubicBezTo>
                    <a:pt x="718" y="215"/>
                    <a:pt x="698" y="218"/>
                    <a:pt x="690" y="219"/>
                  </a:cubicBezTo>
                  <a:cubicBezTo>
                    <a:pt x="695" y="213"/>
                    <a:pt x="709" y="199"/>
                    <a:pt x="715" y="189"/>
                  </a:cubicBezTo>
                  <a:cubicBezTo>
                    <a:pt x="708" y="178"/>
                    <a:pt x="701" y="167"/>
                    <a:pt x="694" y="157"/>
                  </a:cubicBezTo>
                  <a:cubicBezTo>
                    <a:pt x="683" y="157"/>
                    <a:pt x="660" y="163"/>
                    <a:pt x="652" y="166"/>
                  </a:cubicBezTo>
                  <a:cubicBezTo>
                    <a:pt x="657" y="158"/>
                    <a:pt x="668" y="139"/>
                    <a:pt x="671" y="129"/>
                  </a:cubicBezTo>
                  <a:cubicBezTo>
                    <a:pt x="661" y="118"/>
                    <a:pt x="651" y="107"/>
                    <a:pt x="640" y="97"/>
                  </a:cubicBezTo>
                  <a:cubicBezTo>
                    <a:pt x="628" y="101"/>
                    <a:pt x="611" y="111"/>
                    <a:pt x="604" y="115"/>
                  </a:cubicBezTo>
                  <a:cubicBezTo>
                    <a:pt x="607" y="108"/>
                    <a:pt x="614" y="89"/>
                    <a:pt x="616" y="78"/>
                  </a:cubicBezTo>
                  <a:cubicBezTo>
                    <a:pt x="604" y="69"/>
                    <a:pt x="592" y="61"/>
                    <a:pt x="579" y="53"/>
                  </a:cubicBezTo>
                  <a:cubicBezTo>
                    <a:pt x="569" y="59"/>
                    <a:pt x="554" y="72"/>
                    <a:pt x="548" y="77"/>
                  </a:cubicBezTo>
                  <a:cubicBezTo>
                    <a:pt x="549" y="70"/>
                    <a:pt x="553" y="50"/>
                    <a:pt x="552" y="38"/>
                  </a:cubicBezTo>
                  <a:cubicBezTo>
                    <a:pt x="539" y="32"/>
                    <a:pt x="525" y="26"/>
                    <a:pt x="511" y="21"/>
                  </a:cubicBezTo>
                  <a:cubicBezTo>
                    <a:pt x="502" y="29"/>
                    <a:pt x="491" y="44"/>
                    <a:pt x="486" y="51"/>
                  </a:cubicBezTo>
                  <a:cubicBezTo>
                    <a:pt x="485" y="43"/>
                    <a:pt x="484" y="23"/>
                    <a:pt x="481" y="12"/>
                  </a:cubicBezTo>
                  <a:cubicBezTo>
                    <a:pt x="467" y="9"/>
                    <a:pt x="453" y="6"/>
                    <a:pt x="438" y="4"/>
                  </a:cubicBezTo>
                  <a:cubicBezTo>
                    <a:pt x="438" y="4"/>
                    <a:pt x="437" y="5"/>
                    <a:pt x="437" y="5"/>
                  </a:cubicBezTo>
                  <a:cubicBezTo>
                    <a:pt x="434" y="9"/>
                    <a:pt x="431" y="14"/>
                    <a:pt x="428" y="19"/>
                  </a:cubicBezTo>
                  <a:cubicBezTo>
                    <a:pt x="424" y="26"/>
                    <a:pt x="419" y="33"/>
                    <a:pt x="417" y="37"/>
                  </a:cubicBezTo>
                  <a:cubicBezTo>
                    <a:pt x="415" y="28"/>
                    <a:pt x="411" y="10"/>
                    <a:pt x="404" y="0"/>
                  </a:cubicBezTo>
                  <a:cubicBezTo>
                    <a:pt x="397" y="0"/>
                    <a:pt x="391" y="0"/>
                    <a:pt x="384" y="0"/>
                  </a:cubicBezTo>
                  <a:cubicBezTo>
                    <a:pt x="378" y="0"/>
                    <a:pt x="372" y="0"/>
                    <a:pt x="366" y="0"/>
                  </a:cubicBezTo>
                  <a:cubicBezTo>
                    <a:pt x="365" y="3"/>
                    <a:pt x="363" y="7"/>
                    <a:pt x="362" y="8"/>
                  </a:cubicBezTo>
                  <a:cubicBezTo>
                    <a:pt x="360" y="12"/>
                    <a:pt x="358" y="15"/>
                    <a:pt x="357" y="21"/>
                  </a:cubicBezTo>
                  <a:cubicBezTo>
                    <a:pt x="354" y="28"/>
                    <a:pt x="352" y="34"/>
                    <a:pt x="351" y="38"/>
                  </a:cubicBezTo>
                  <a:cubicBezTo>
                    <a:pt x="347" y="30"/>
                    <a:pt x="339" y="12"/>
                    <a:pt x="332" y="3"/>
                  </a:cubicBezTo>
                  <a:cubicBezTo>
                    <a:pt x="318" y="5"/>
                    <a:pt x="303" y="8"/>
                    <a:pt x="289" y="12"/>
                  </a:cubicBezTo>
                  <a:cubicBezTo>
                    <a:pt x="286" y="22"/>
                    <a:pt x="285" y="41"/>
                    <a:pt x="284" y="50"/>
                  </a:cubicBezTo>
                  <a:cubicBezTo>
                    <a:pt x="279" y="43"/>
                    <a:pt x="268" y="28"/>
                    <a:pt x="260" y="20"/>
                  </a:cubicBezTo>
                  <a:cubicBezTo>
                    <a:pt x="246" y="25"/>
                    <a:pt x="232" y="31"/>
                    <a:pt x="219" y="37"/>
                  </a:cubicBezTo>
                  <a:cubicBezTo>
                    <a:pt x="218" y="48"/>
                    <a:pt x="220" y="67"/>
                    <a:pt x="221" y="76"/>
                  </a:cubicBezTo>
                  <a:cubicBezTo>
                    <a:pt x="215" y="70"/>
                    <a:pt x="200" y="57"/>
                    <a:pt x="191" y="52"/>
                  </a:cubicBezTo>
                  <a:cubicBezTo>
                    <a:pt x="190" y="52"/>
                    <a:pt x="190" y="53"/>
                    <a:pt x="189" y="53"/>
                  </a:cubicBezTo>
                  <a:cubicBezTo>
                    <a:pt x="189" y="53"/>
                    <a:pt x="189" y="53"/>
                    <a:pt x="189" y="53"/>
                  </a:cubicBezTo>
                  <a:cubicBezTo>
                    <a:pt x="189" y="53"/>
                    <a:pt x="189" y="53"/>
                    <a:pt x="189" y="53"/>
                  </a:cubicBezTo>
                  <a:cubicBezTo>
                    <a:pt x="179" y="59"/>
                    <a:pt x="169" y="66"/>
                    <a:pt x="159" y="73"/>
                  </a:cubicBezTo>
                  <a:cubicBezTo>
                    <a:pt x="159" y="73"/>
                    <a:pt x="159" y="73"/>
                    <a:pt x="159" y="73"/>
                  </a:cubicBezTo>
                  <a:cubicBezTo>
                    <a:pt x="159" y="73"/>
                    <a:pt x="159" y="73"/>
                    <a:pt x="159" y="74"/>
                  </a:cubicBezTo>
                  <a:cubicBezTo>
                    <a:pt x="157" y="74"/>
                    <a:pt x="157" y="74"/>
                    <a:pt x="157" y="74"/>
                  </a:cubicBezTo>
                  <a:cubicBezTo>
                    <a:pt x="157" y="74"/>
                    <a:pt x="157" y="74"/>
                    <a:pt x="156" y="74"/>
                  </a:cubicBezTo>
                  <a:cubicBezTo>
                    <a:pt x="157" y="84"/>
                    <a:pt x="162" y="104"/>
                    <a:pt x="166" y="114"/>
                  </a:cubicBezTo>
                  <a:cubicBezTo>
                    <a:pt x="158" y="109"/>
                    <a:pt x="140" y="99"/>
                    <a:pt x="130" y="96"/>
                  </a:cubicBezTo>
                  <a:cubicBezTo>
                    <a:pt x="130" y="96"/>
                    <a:pt x="129" y="97"/>
                    <a:pt x="129" y="97"/>
                  </a:cubicBezTo>
                  <a:cubicBezTo>
                    <a:pt x="129" y="97"/>
                    <a:pt x="129" y="97"/>
                    <a:pt x="129" y="97"/>
                  </a:cubicBezTo>
                  <a:cubicBezTo>
                    <a:pt x="129" y="97"/>
                    <a:pt x="129" y="97"/>
                    <a:pt x="128" y="97"/>
                  </a:cubicBezTo>
                  <a:cubicBezTo>
                    <a:pt x="118" y="106"/>
                    <a:pt x="108" y="116"/>
                    <a:pt x="99" y="126"/>
                  </a:cubicBezTo>
                  <a:cubicBezTo>
                    <a:pt x="102" y="136"/>
                    <a:pt x="111" y="154"/>
                    <a:pt x="117" y="162"/>
                  </a:cubicBezTo>
                  <a:cubicBezTo>
                    <a:pt x="108" y="159"/>
                    <a:pt x="89" y="152"/>
                    <a:pt x="79" y="151"/>
                  </a:cubicBezTo>
                  <a:cubicBezTo>
                    <a:pt x="70" y="162"/>
                    <a:pt x="62" y="174"/>
                    <a:pt x="55" y="186"/>
                  </a:cubicBezTo>
                  <a:cubicBezTo>
                    <a:pt x="59" y="196"/>
                    <a:pt x="73" y="211"/>
                    <a:pt x="79" y="218"/>
                  </a:cubicBezTo>
                  <a:cubicBezTo>
                    <a:pt x="70" y="217"/>
                    <a:pt x="50" y="214"/>
                    <a:pt x="39" y="215"/>
                  </a:cubicBezTo>
                  <a:cubicBezTo>
                    <a:pt x="33" y="228"/>
                    <a:pt x="27" y="241"/>
                    <a:pt x="23" y="254"/>
                  </a:cubicBezTo>
                  <a:cubicBezTo>
                    <a:pt x="30" y="264"/>
                    <a:pt x="49" y="279"/>
                    <a:pt x="55" y="283"/>
                  </a:cubicBezTo>
                  <a:cubicBezTo>
                    <a:pt x="47" y="283"/>
                    <a:pt x="23" y="284"/>
                    <a:pt x="12" y="288"/>
                  </a:cubicBezTo>
                  <a:cubicBezTo>
                    <a:pt x="9" y="301"/>
                    <a:pt x="6" y="315"/>
                    <a:pt x="4" y="328"/>
                  </a:cubicBezTo>
                  <a:cubicBezTo>
                    <a:pt x="12" y="336"/>
                    <a:pt x="31" y="346"/>
                    <a:pt x="39" y="349"/>
                  </a:cubicBezTo>
                  <a:cubicBezTo>
                    <a:pt x="31" y="351"/>
                    <a:pt x="14" y="356"/>
                    <a:pt x="1" y="361"/>
                  </a:cubicBezTo>
                  <a:cubicBezTo>
                    <a:pt x="0" y="369"/>
                    <a:pt x="0" y="376"/>
                    <a:pt x="0" y="384"/>
                  </a:cubicBezTo>
                  <a:cubicBezTo>
                    <a:pt x="0" y="391"/>
                    <a:pt x="0" y="398"/>
                    <a:pt x="1" y="405"/>
                  </a:cubicBezTo>
                  <a:cubicBezTo>
                    <a:pt x="14" y="410"/>
                    <a:pt x="29" y="415"/>
                    <a:pt x="38" y="417"/>
                  </a:cubicBezTo>
                  <a:cubicBezTo>
                    <a:pt x="29" y="421"/>
                    <a:pt x="12" y="430"/>
                    <a:pt x="4" y="437"/>
                  </a:cubicBezTo>
                  <a:cubicBezTo>
                    <a:pt x="4" y="437"/>
                    <a:pt x="4" y="438"/>
                    <a:pt x="4" y="438"/>
                  </a:cubicBezTo>
                  <a:cubicBezTo>
                    <a:pt x="4" y="438"/>
                    <a:pt x="4" y="438"/>
                    <a:pt x="4" y="438"/>
                  </a:cubicBezTo>
                  <a:cubicBezTo>
                    <a:pt x="4" y="438"/>
                    <a:pt x="4" y="438"/>
                    <a:pt x="4" y="438"/>
                  </a:cubicBezTo>
                  <a:cubicBezTo>
                    <a:pt x="5" y="443"/>
                    <a:pt x="6" y="449"/>
                    <a:pt x="7" y="454"/>
                  </a:cubicBezTo>
                  <a:cubicBezTo>
                    <a:pt x="12" y="477"/>
                    <a:pt x="12" y="477"/>
                    <a:pt x="12" y="477"/>
                  </a:cubicBezTo>
                  <a:cubicBezTo>
                    <a:pt x="12" y="477"/>
                    <a:pt x="12" y="477"/>
                    <a:pt x="12" y="477"/>
                  </a:cubicBezTo>
                  <a:cubicBezTo>
                    <a:pt x="12" y="477"/>
                    <a:pt x="12" y="477"/>
                    <a:pt x="12" y="477"/>
                  </a:cubicBezTo>
                  <a:cubicBezTo>
                    <a:pt x="12" y="478"/>
                    <a:pt x="13" y="478"/>
                    <a:pt x="14" y="478"/>
                  </a:cubicBezTo>
                  <a:cubicBezTo>
                    <a:pt x="23" y="482"/>
                    <a:pt x="45" y="483"/>
                    <a:pt x="54" y="483"/>
                  </a:cubicBezTo>
                  <a:cubicBezTo>
                    <a:pt x="47" y="488"/>
                    <a:pt x="28" y="502"/>
                    <a:pt x="22" y="511"/>
                  </a:cubicBezTo>
                  <a:cubicBezTo>
                    <a:pt x="22" y="511"/>
                    <a:pt x="22" y="511"/>
                    <a:pt x="22" y="511"/>
                  </a:cubicBezTo>
                  <a:cubicBezTo>
                    <a:pt x="23" y="511"/>
                    <a:pt x="23" y="511"/>
                    <a:pt x="23" y="511"/>
                  </a:cubicBezTo>
                  <a:cubicBezTo>
                    <a:pt x="22" y="511"/>
                    <a:pt x="22" y="512"/>
                    <a:pt x="22" y="512"/>
                  </a:cubicBezTo>
                  <a:cubicBezTo>
                    <a:pt x="23" y="514"/>
                    <a:pt x="24" y="516"/>
                    <a:pt x="25" y="518"/>
                  </a:cubicBezTo>
                  <a:cubicBezTo>
                    <a:pt x="38" y="548"/>
                    <a:pt x="38" y="548"/>
                    <a:pt x="38" y="548"/>
                  </a:cubicBezTo>
                  <a:cubicBezTo>
                    <a:pt x="37" y="548"/>
                    <a:pt x="37" y="548"/>
                    <a:pt x="37" y="548"/>
                  </a:cubicBezTo>
                  <a:cubicBezTo>
                    <a:pt x="37" y="548"/>
                    <a:pt x="37" y="548"/>
                    <a:pt x="37" y="548"/>
                  </a:cubicBezTo>
                  <a:cubicBezTo>
                    <a:pt x="38" y="548"/>
                    <a:pt x="39" y="549"/>
                    <a:pt x="40" y="549"/>
                  </a:cubicBezTo>
                  <a:cubicBezTo>
                    <a:pt x="50" y="550"/>
                    <a:pt x="72" y="547"/>
                    <a:pt x="80" y="545"/>
                  </a:cubicBezTo>
                  <a:cubicBezTo>
                    <a:pt x="80" y="546"/>
                    <a:pt x="78" y="547"/>
                    <a:pt x="77" y="549"/>
                  </a:cubicBezTo>
                  <a:cubicBezTo>
                    <a:pt x="70" y="557"/>
                    <a:pt x="58" y="571"/>
                    <a:pt x="54" y="579"/>
                  </a:cubicBezTo>
                  <a:cubicBezTo>
                    <a:pt x="54" y="580"/>
                    <a:pt x="54" y="580"/>
                    <a:pt x="54" y="580"/>
                  </a:cubicBezTo>
                  <a:cubicBezTo>
                    <a:pt x="54" y="580"/>
                    <a:pt x="54" y="580"/>
                    <a:pt x="54" y="580"/>
                  </a:cubicBezTo>
                  <a:cubicBezTo>
                    <a:pt x="54" y="580"/>
                    <a:pt x="54" y="580"/>
                    <a:pt x="54" y="580"/>
                  </a:cubicBezTo>
                  <a:cubicBezTo>
                    <a:pt x="57" y="585"/>
                    <a:pt x="60" y="590"/>
                    <a:pt x="64" y="595"/>
                  </a:cubicBezTo>
                  <a:cubicBezTo>
                    <a:pt x="67" y="600"/>
                    <a:pt x="67" y="600"/>
                    <a:pt x="67" y="600"/>
                  </a:cubicBezTo>
                  <a:cubicBezTo>
                    <a:pt x="70" y="605"/>
                    <a:pt x="73" y="609"/>
                    <a:pt x="76" y="613"/>
                  </a:cubicBezTo>
                  <a:cubicBezTo>
                    <a:pt x="77" y="613"/>
                    <a:pt x="79" y="613"/>
                    <a:pt x="80" y="613"/>
                  </a:cubicBezTo>
                  <a:cubicBezTo>
                    <a:pt x="91" y="612"/>
                    <a:pt x="110" y="605"/>
                    <a:pt x="117" y="602"/>
                  </a:cubicBezTo>
                  <a:cubicBezTo>
                    <a:pt x="117" y="603"/>
                    <a:pt x="116" y="604"/>
                    <a:pt x="115" y="606"/>
                  </a:cubicBezTo>
                  <a:cubicBezTo>
                    <a:pt x="110" y="615"/>
                    <a:pt x="101" y="631"/>
                    <a:pt x="99" y="640"/>
                  </a:cubicBezTo>
                  <a:cubicBezTo>
                    <a:pt x="99" y="640"/>
                    <a:pt x="99" y="641"/>
                    <a:pt x="99" y="641"/>
                  </a:cubicBezTo>
                  <a:cubicBezTo>
                    <a:pt x="99" y="641"/>
                    <a:pt x="99" y="641"/>
                    <a:pt x="99" y="641"/>
                  </a:cubicBezTo>
                  <a:cubicBezTo>
                    <a:pt x="99" y="641"/>
                    <a:pt x="99" y="641"/>
                    <a:pt x="99" y="641"/>
                  </a:cubicBezTo>
                  <a:cubicBezTo>
                    <a:pt x="103" y="645"/>
                    <a:pt x="106" y="649"/>
                    <a:pt x="110" y="653"/>
                  </a:cubicBezTo>
                  <a:cubicBezTo>
                    <a:pt x="115" y="657"/>
                    <a:pt x="115" y="657"/>
                    <a:pt x="115" y="657"/>
                  </a:cubicBezTo>
                  <a:cubicBezTo>
                    <a:pt x="119" y="661"/>
                    <a:pt x="123" y="665"/>
                    <a:pt x="127" y="669"/>
                  </a:cubicBezTo>
                  <a:cubicBezTo>
                    <a:pt x="128" y="669"/>
                    <a:pt x="129" y="669"/>
                    <a:pt x="131" y="668"/>
                  </a:cubicBezTo>
                  <a:cubicBezTo>
                    <a:pt x="142" y="664"/>
                    <a:pt x="160" y="654"/>
                    <a:pt x="166" y="650"/>
                  </a:cubicBezTo>
                  <a:cubicBezTo>
                    <a:pt x="163" y="658"/>
                    <a:pt x="155" y="681"/>
                    <a:pt x="155" y="692"/>
                  </a:cubicBezTo>
                  <a:cubicBezTo>
                    <a:pt x="155" y="692"/>
                    <a:pt x="155" y="692"/>
                    <a:pt x="155" y="692"/>
                  </a:cubicBezTo>
                  <a:cubicBezTo>
                    <a:pt x="156" y="691"/>
                    <a:pt x="156" y="691"/>
                    <a:pt x="156" y="691"/>
                  </a:cubicBezTo>
                  <a:cubicBezTo>
                    <a:pt x="156" y="691"/>
                    <a:pt x="156" y="692"/>
                    <a:pt x="156" y="692"/>
                  </a:cubicBezTo>
                  <a:cubicBezTo>
                    <a:pt x="156" y="692"/>
                    <a:pt x="156" y="693"/>
                    <a:pt x="156" y="693"/>
                  </a:cubicBezTo>
                  <a:cubicBezTo>
                    <a:pt x="188" y="713"/>
                    <a:pt x="188" y="713"/>
                    <a:pt x="188" y="713"/>
                  </a:cubicBezTo>
                  <a:cubicBezTo>
                    <a:pt x="188" y="714"/>
                    <a:pt x="188" y="714"/>
                    <a:pt x="188" y="714"/>
                  </a:cubicBezTo>
                  <a:cubicBezTo>
                    <a:pt x="188" y="714"/>
                    <a:pt x="188" y="714"/>
                    <a:pt x="188" y="714"/>
                  </a:cubicBezTo>
                  <a:cubicBezTo>
                    <a:pt x="189" y="713"/>
                    <a:pt x="190" y="713"/>
                    <a:pt x="190" y="713"/>
                  </a:cubicBezTo>
                  <a:cubicBezTo>
                    <a:pt x="200" y="708"/>
                    <a:pt x="216" y="693"/>
                    <a:pt x="222" y="687"/>
                  </a:cubicBezTo>
                  <a:cubicBezTo>
                    <a:pt x="221" y="696"/>
                    <a:pt x="217" y="720"/>
                    <a:pt x="219" y="730"/>
                  </a:cubicBezTo>
                  <a:cubicBezTo>
                    <a:pt x="219" y="730"/>
                    <a:pt x="220" y="730"/>
                    <a:pt x="220" y="730"/>
                  </a:cubicBezTo>
                  <a:cubicBezTo>
                    <a:pt x="220" y="729"/>
                    <a:pt x="220" y="729"/>
                    <a:pt x="220" y="729"/>
                  </a:cubicBezTo>
                  <a:cubicBezTo>
                    <a:pt x="220" y="730"/>
                    <a:pt x="220" y="730"/>
                    <a:pt x="220" y="731"/>
                  </a:cubicBezTo>
                  <a:cubicBezTo>
                    <a:pt x="221" y="731"/>
                    <a:pt x="221" y="731"/>
                    <a:pt x="221" y="731"/>
                  </a:cubicBezTo>
                  <a:cubicBezTo>
                    <a:pt x="257" y="745"/>
                    <a:pt x="257" y="745"/>
                    <a:pt x="257" y="745"/>
                  </a:cubicBezTo>
                  <a:cubicBezTo>
                    <a:pt x="256" y="746"/>
                    <a:pt x="256" y="746"/>
                    <a:pt x="256" y="746"/>
                  </a:cubicBezTo>
                  <a:cubicBezTo>
                    <a:pt x="256" y="746"/>
                    <a:pt x="256" y="746"/>
                    <a:pt x="256" y="746"/>
                  </a:cubicBezTo>
                  <a:cubicBezTo>
                    <a:pt x="257" y="745"/>
                    <a:pt x="258" y="745"/>
                    <a:pt x="258" y="744"/>
                  </a:cubicBezTo>
                  <a:cubicBezTo>
                    <a:pt x="267" y="738"/>
                    <a:pt x="279" y="721"/>
                    <a:pt x="284" y="714"/>
                  </a:cubicBezTo>
                  <a:cubicBezTo>
                    <a:pt x="284" y="722"/>
                    <a:pt x="286" y="745"/>
                    <a:pt x="289" y="756"/>
                  </a:cubicBezTo>
                  <a:cubicBezTo>
                    <a:pt x="303" y="759"/>
                    <a:pt x="316" y="762"/>
                    <a:pt x="330" y="764"/>
                  </a:cubicBezTo>
                  <a:cubicBezTo>
                    <a:pt x="330" y="763"/>
                    <a:pt x="330" y="763"/>
                    <a:pt x="330" y="763"/>
                  </a:cubicBezTo>
                  <a:cubicBezTo>
                    <a:pt x="330" y="764"/>
                    <a:pt x="330" y="764"/>
                    <a:pt x="330" y="764"/>
                  </a:cubicBezTo>
                  <a:cubicBezTo>
                    <a:pt x="330" y="764"/>
                    <a:pt x="330" y="764"/>
                    <a:pt x="330" y="764"/>
                  </a:cubicBezTo>
                  <a:cubicBezTo>
                    <a:pt x="337" y="757"/>
                    <a:pt x="349" y="736"/>
                    <a:pt x="353" y="727"/>
                  </a:cubicBezTo>
                  <a:cubicBezTo>
                    <a:pt x="355" y="736"/>
                    <a:pt x="358" y="755"/>
                    <a:pt x="362" y="767"/>
                  </a:cubicBezTo>
                  <a:cubicBezTo>
                    <a:pt x="369" y="767"/>
                    <a:pt x="377" y="767"/>
                    <a:pt x="384" y="767"/>
                  </a:cubicBezTo>
                  <a:cubicBezTo>
                    <a:pt x="391" y="767"/>
                    <a:pt x="397" y="767"/>
                    <a:pt x="404" y="767"/>
                  </a:cubicBezTo>
                  <a:cubicBezTo>
                    <a:pt x="406" y="759"/>
                    <a:pt x="414" y="735"/>
                    <a:pt x="416" y="727"/>
                  </a:cubicBezTo>
                  <a:cubicBezTo>
                    <a:pt x="420" y="735"/>
                    <a:pt x="431" y="756"/>
                    <a:pt x="438" y="764"/>
                  </a:cubicBezTo>
                  <a:cubicBezTo>
                    <a:pt x="438" y="764"/>
                    <a:pt x="438" y="764"/>
                    <a:pt x="438" y="764"/>
                  </a:cubicBezTo>
                  <a:cubicBezTo>
                    <a:pt x="438" y="762"/>
                    <a:pt x="438" y="762"/>
                    <a:pt x="438" y="762"/>
                  </a:cubicBezTo>
                  <a:cubicBezTo>
                    <a:pt x="438" y="763"/>
                    <a:pt x="439" y="763"/>
                    <a:pt x="440" y="763"/>
                  </a:cubicBezTo>
                  <a:cubicBezTo>
                    <a:pt x="442" y="763"/>
                    <a:pt x="445" y="763"/>
                    <a:pt x="447" y="762"/>
                  </a:cubicBezTo>
                  <a:cubicBezTo>
                    <a:pt x="480" y="755"/>
                    <a:pt x="480" y="755"/>
                    <a:pt x="480" y="755"/>
                  </a:cubicBezTo>
                  <a:cubicBezTo>
                    <a:pt x="480" y="755"/>
                    <a:pt x="480" y="755"/>
                    <a:pt x="480" y="755"/>
                  </a:cubicBezTo>
                  <a:cubicBezTo>
                    <a:pt x="480" y="755"/>
                    <a:pt x="480" y="755"/>
                    <a:pt x="480" y="755"/>
                  </a:cubicBezTo>
                  <a:cubicBezTo>
                    <a:pt x="481" y="754"/>
                    <a:pt x="481" y="753"/>
                    <a:pt x="482" y="751"/>
                  </a:cubicBezTo>
                  <a:cubicBezTo>
                    <a:pt x="485" y="741"/>
                    <a:pt x="486" y="723"/>
                    <a:pt x="486" y="714"/>
                  </a:cubicBezTo>
                  <a:cubicBezTo>
                    <a:pt x="492" y="723"/>
                    <a:pt x="505" y="739"/>
                    <a:pt x="513" y="745"/>
                  </a:cubicBezTo>
                  <a:cubicBezTo>
                    <a:pt x="513" y="745"/>
                    <a:pt x="514" y="745"/>
                    <a:pt x="514" y="745"/>
                  </a:cubicBezTo>
                  <a:cubicBezTo>
                    <a:pt x="513" y="744"/>
                    <a:pt x="513" y="744"/>
                    <a:pt x="513" y="744"/>
                  </a:cubicBezTo>
                  <a:cubicBezTo>
                    <a:pt x="514" y="744"/>
                    <a:pt x="514" y="745"/>
                    <a:pt x="514" y="745"/>
                  </a:cubicBezTo>
                  <a:cubicBezTo>
                    <a:pt x="519" y="743"/>
                    <a:pt x="523" y="741"/>
                    <a:pt x="527" y="740"/>
                  </a:cubicBezTo>
                  <a:cubicBezTo>
                    <a:pt x="551" y="729"/>
                    <a:pt x="551" y="729"/>
                    <a:pt x="551" y="729"/>
                  </a:cubicBezTo>
                  <a:cubicBezTo>
                    <a:pt x="551" y="729"/>
                    <a:pt x="551" y="729"/>
                    <a:pt x="551" y="729"/>
                  </a:cubicBezTo>
                  <a:cubicBezTo>
                    <a:pt x="551" y="729"/>
                    <a:pt x="551" y="729"/>
                    <a:pt x="551" y="729"/>
                  </a:cubicBezTo>
                  <a:cubicBezTo>
                    <a:pt x="552" y="728"/>
                    <a:pt x="552" y="727"/>
                    <a:pt x="552" y="725"/>
                  </a:cubicBezTo>
                  <a:cubicBezTo>
                    <a:pt x="553" y="715"/>
                    <a:pt x="550" y="697"/>
                    <a:pt x="549" y="689"/>
                  </a:cubicBezTo>
                  <a:cubicBezTo>
                    <a:pt x="555" y="695"/>
                    <a:pt x="571" y="709"/>
                    <a:pt x="580" y="713"/>
                  </a:cubicBezTo>
                  <a:cubicBezTo>
                    <a:pt x="592" y="706"/>
                    <a:pt x="604" y="698"/>
                    <a:pt x="615" y="690"/>
                  </a:cubicBezTo>
                  <a:cubicBezTo>
                    <a:pt x="615" y="690"/>
                    <a:pt x="615" y="690"/>
                    <a:pt x="615" y="689"/>
                  </a:cubicBezTo>
                  <a:cubicBezTo>
                    <a:pt x="615" y="690"/>
                    <a:pt x="615" y="690"/>
                    <a:pt x="615" y="690"/>
                  </a:cubicBezTo>
                  <a:cubicBezTo>
                    <a:pt x="616" y="690"/>
                    <a:pt x="616" y="689"/>
                    <a:pt x="616" y="689"/>
                  </a:cubicBezTo>
                  <a:cubicBezTo>
                    <a:pt x="616" y="679"/>
                    <a:pt x="609" y="660"/>
                    <a:pt x="606" y="651"/>
                  </a:cubicBezTo>
                  <a:cubicBezTo>
                    <a:pt x="613" y="656"/>
                    <a:pt x="631" y="666"/>
                    <a:pt x="641" y="669"/>
                  </a:cubicBezTo>
                  <a:cubicBezTo>
                    <a:pt x="651" y="659"/>
                    <a:pt x="661" y="649"/>
                    <a:pt x="671" y="639"/>
                  </a:cubicBezTo>
                  <a:cubicBezTo>
                    <a:pt x="670" y="639"/>
                    <a:pt x="670" y="639"/>
                    <a:pt x="670" y="639"/>
                  </a:cubicBezTo>
                  <a:cubicBezTo>
                    <a:pt x="671" y="639"/>
                    <a:pt x="671" y="639"/>
                    <a:pt x="671" y="639"/>
                  </a:cubicBezTo>
                  <a:cubicBezTo>
                    <a:pt x="671" y="639"/>
                    <a:pt x="671" y="638"/>
                    <a:pt x="671" y="638"/>
                  </a:cubicBezTo>
                  <a:cubicBezTo>
                    <a:pt x="669" y="628"/>
                    <a:pt x="658" y="610"/>
                    <a:pt x="653" y="602"/>
                  </a:cubicBezTo>
                  <a:cubicBezTo>
                    <a:pt x="662" y="605"/>
                    <a:pt x="681" y="612"/>
                    <a:pt x="692" y="612"/>
                  </a:cubicBezTo>
                  <a:cubicBezTo>
                    <a:pt x="701" y="601"/>
                    <a:pt x="708" y="589"/>
                    <a:pt x="716" y="577"/>
                  </a:cubicBezTo>
                  <a:cubicBezTo>
                    <a:pt x="715" y="576"/>
                    <a:pt x="715" y="575"/>
                    <a:pt x="715" y="575"/>
                  </a:cubicBezTo>
                  <a:cubicBezTo>
                    <a:pt x="710" y="565"/>
                    <a:pt x="697" y="552"/>
                    <a:pt x="691" y="546"/>
                  </a:cubicBezTo>
                  <a:cubicBezTo>
                    <a:pt x="701" y="547"/>
                    <a:pt x="720" y="550"/>
                    <a:pt x="731" y="548"/>
                  </a:cubicBezTo>
                  <a:cubicBezTo>
                    <a:pt x="737" y="535"/>
                    <a:pt x="742" y="522"/>
                    <a:pt x="747" y="508"/>
                  </a:cubicBezTo>
                  <a:cubicBezTo>
                    <a:pt x="747" y="508"/>
                    <a:pt x="746" y="507"/>
                    <a:pt x="746" y="507"/>
                  </a:cubicBezTo>
                  <a:cubicBezTo>
                    <a:pt x="739" y="499"/>
                    <a:pt x="725" y="488"/>
                    <a:pt x="718" y="483"/>
                  </a:cubicBezTo>
                  <a:cubicBezTo>
                    <a:pt x="727" y="483"/>
                    <a:pt x="746" y="482"/>
                    <a:pt x="756" y="478"/>
                  </a:cubicBezTo>
                  <a:cubicBezTo>
                    <a:pt x="759" y="465"/>
                    <a:pt x="762" y="451"/>
                    <a:pt x="764" y="437"/>
                  </a:cubicBezTo>
                  <a:cubicBezTo>
                    <a:pt x="755" y="429"/>
                    <a:pt x="737" y="420"/>
                    <a:pt x="730" y="417"/>
                  </a:cubicBezTo>
                  <a:cubicBezTo>
                    <a:pt x="738" y="415"/>
                    <a:pt x="754" y="410"/>
                    <a:pt x="767" y="405"/>
                  </a:cubicBezTo>
                  <a:cubicBezTo>
                    <a:pt x="768" y="398"/>
                    <a:pt x="768" y="391"/>
                    <a:pt x="768" y="384"/>
                  </a:cubicBezTo>
                  <a:close/>
                  <a:moveTo>
                    <a:pt x="130" y="408"/>
                  </a:moveTo>
                  <a:cubicBezTo>
                    <a:pt x="116" y="408"/>
                    <a:pt x="106" y="397"/>
                    <a:pt x="106" y="384"/>
                  </a:cubicBezTo>
                  <a:cubicBezTo>
                    <a:pt x="106" y="370"/>
                    <a:pt x="116" y="359"/>
                    <a:pt x="130" y="359"/>
                  </a:cubicBezTo>
                  <a:cubicBezTo>
                    <a:pt x="143" y="359"/>
                    <a:pt x="154" y="370"/>
                    <a:pt x="154" y="384"/>
                  </a:cubicBezTo>
                  <a:cubicBezTo>
                    <a:pt x="154" y="397"/>
                    <a:pt x="143" y="408"/>
                    <a:pt x="130" y="408"/>
                  </a:cubicBezTo>
                  <a:close/>
                  <a:moveTo>
                    <a:pt x="384" y="105"/>
                  </a:moveTo>
                  <a:cubicBezTo>
                    <a:pt x="397" y="105"/>
                    <a:pt x="408" y="116"/>
                    <a:pt x="408" y="129"/>
                  </a:cubicBezTo>
                  <a:cubicBezTo>
                    <a:pt x="408" y="143"/>
                    <a:pt x="397" y="153"/>
                    <a:pt x="384" y="153"/>
                  </a:cubicBezTo>
                  <a:cubicBezTo>
                    <a:pt x="371" y="153"/>
                    <a:pt x="360" y="143"/>
                    <a:pt x="360" y="129"/>
                  </a:cubicBezTo>
                  <a:cubicBezTo>
                    <a:pt x="360" y="116"/>
                    <a:pt x="371" y="105"/>
                    <a:pt x="384" y="105"/>
                  </a:cubicBezTo>
                  <a:close/>
                  <a:moveTo>
                    <a:pt x="187" y="187"/>
                  </a:moveTo>
                  <a:cubicBezTo>
                    <a:pt x="197" y="177"/>
                    <a:pt x="212" y="177"/>
                    <a:pt x="221" y="187"/>
                  </a:cubicBezTo>
                  <a:cubicBezTo>
                    <a:pt x="231" y="196"/>
                    <a:pt x="231" y="211"/>
                    <a:pt x="221" y="221"/>
                  </a:cubicBezTo>
                  <a:cubicBezTo>
                    <a:pt x="212" y="230"/>
                    <a:pt x="197" y="230"/>
                    <a:pt x="187" y="221"/>
                  </a:cubicBezTo>
                  <a:cubicBezTo>
                    <a:pt x="178" y="211"/>
                    <a:pt x="178" y="196"/>
                    <a:pt x="187" y="187"/>
                  </a:cubicBezTo>
                  <a:close/>
                  <a:moveTo>
                    <a:pt x="221" y="580"/>
                  </a:moveTo>
                  <a:cubicBezTo>
                    <a:pt x="212" y="590"/>
                    <a:pt x="197" y="590"/>
                    <a:pt x="187" y="580"/>
                  </a:cubicBezTo>
                  <a:cubicBezTo>
                    <a:pt x="178" y="571"/>
                    <a:pt x="178" y="556"/>
                    <a:pt x="187" y="546"/>
                  </a:cubicBezTo>
                  <a:cubicBezTo>
                    <a:pt x="197" y="537"/>
                    <a:pt x="212" y="537"/>
                    <a:pt x="221" y="546"/>
                  </a:cubicBezTo>
                  <a:cubicBezTo>
                    <a:pt x="231" y="556"/>
                    <a:pt x="231" y="571"/>
                    <a:pt x="221" y="580"/>
                  </a:cubicBezTo>
                  <a:close/>
                  <a:moveTo>
                    <a:pt x="384" y="662"/>
                  </a:moveTo>
                  <a:cubicBezTo>
                    <a:pt x="371" y="662"/>
                    <a:pt x="360" y="651"/>
                    <a:pt x="360" y="638"/>
                  </a:cubicBezTo>
                  <a:cubicBezTo>
                    <a:pt x="360" y="624"/>
                    <a:pt x="371" y="614"/>
                    <a:pt x="384" y="614"/>
                  </a:cubicBezTo>
                  <a:cubicBezTo>
                    <a:pt x="397" y="614"/>
                    <a:pt x="408" y="624"/>
                    <a:pt x="408" y="638"/>
                  </a:cubicBezTo>
                  <a:cubicBezTo>
                    <a:pt x="408" y="651"/>
                    <a:pt x="397" y="662"/>
                    <a:pt x="384" y="662"/>
                  </a:cubicBezTo>
                  <a:close/>
                  <a:moveTo>
                    <a:pt x="384" y="580"/>
                  </a:moveTo>
                  <a:cubicBezTo>
                    <a:pt x="276" y="580"/>
                    <a:pt x="188" y="492"/>
                    <a:pt x="188" y="384"/>
                  </a:cubicBezTo>
                  <a:cubicBezTo>
                    <a:pt x="188" y="275"/>
                    <a:pt x="276" y="188"/>
                    <a:pt x="384" y="188"/>
                  </a:cubicBezTo>
                  <a:cubicBezTo>
                    <a:pt x="492" y="188"/>
                    <a:pt x="580" y="275"/>
                    <a:pt x="580" y="384"/>
                  </a:cubicBezTo>
                  <a:cubicBezTo>
                    <a:pt x="580" y="492"/>
                    <a:pt x="492" y="580"/>
                    <a:pt x="384" y="580"/>
                  </a:cubicBezTo>
                  <a:close/>
                  <a:moveTo>
                    <a:pt x="581" y="580"/>
                  </a:moveTo>
                  <a:cubicBezTo>
                    <a:pt x="571" y="590"/>
                    <a:pt x="556" y="590"/>
                    <a:pt x="547" y="580"/>
                  </a:cubicBezTo>
                  <a:cubicBezTo>
                    <a:pt x="537" y="571"/>
                    <a:pt x="537" y="556"/>
                    <a:pt x="547" y="546"/>
                  </a:cubicBezTo>
                  <a:cubicBezTo>
                    <a:pt x="556" y="537"/>
                    <a:pt x="571" y="537"/>
                    <a:pt x="581" y="546"/>
                  </a:cubicBezTo>
                  <a:cubicBezTo>
                    <a:pt x="590" y="556"/>
                    <a:pt x="590" y="571"/>
                    <a:pt x="581" y="580"/>
                  </a:cubicBezTo>
                  <a:close/>
                  <a:moveTo>
                    <a:pt x="581" y="221"/>
                  </a:moveTo>
                  <a:cubicBezTo>
                    <a:pt x="571" y="230"/>
                    <a:pt x="556" y="230"/>
                    <a:pt x="547" y="221"/>
                  </a:cubicBezTo>
                  <a:cubicBezTo>
                    <a:pt x="537" y="211"/>
                    <a:pt x="537" y="196"/>
                    <a:pt x="547" y="187"/>
                  </a:cubicBezTo>
                  <a:cubicBezTo>
                    <a:pt x="556" y="177"/>
                    <a:pt x="571" y="177"/>
                    <a:pt x="581" y="187"/>
                  </a:cubicBezTo>
                  <a:cubicBezTo>
                    <a:pt x="590" y="196"/>
                    <a:pt x="590" y="211"/>
                    <a:pt x="581" y="221"/>
                  </a:cubicBezTo>
                  <a:close/>
                  <a:moveTo>
                    <a:pt x="638" y="408"/>
                  </a:moveTo>
                  <a:cubicBezTo>
                    <a:pt x="625" y="408"/>
                    <a:pt x="614" y="397"/>
                    <a:pt x="614" y="384"/>
                  </a:cubicBezTo>
                  <a:cubicBezTo>
                    <a:pt x="614" y="370"/>
                    <a:pt x="625" y="359"/>
                    <a:pt x="638" y="359"/>
                  </a:cubicBezTo>
                  <a:cubicBezTo>
                    <a:pt x="651" y="359"/>
                    <a:pt x="662" y="370"/>
                    <a:pt x="662" y="384"/>
                  </a:cubicBezTo>
                  <a:cubicBezTo>
                    <a:pt x="662" y="397"/>
                    <a:pt x="651" y="408"/>
                    <a:pt x="638" y="408"/>
                  </a:cubicBezTo>
                  <a:close/>
                </a:path>
              </a:pathLst>
            </a:custGeom>
            <a:grpFill/>
            <a:ln>
              <a:noFill/>
            </a:ln>
            <a:effectLst/>
          </p:spPr>
          <p:txBody>
            <a:bodyPr/>
            <a:lstStyle/>
            <a:p>
              <a:pPr>
                <a:defRPr/>
              </a:pPr>
              <a:endParaRPr lang="en-US" sz="2100" kern="0" dirty="0">
                <a:solidFill>
                  <a:sysClr val="windowText" lastClr="000000"/>
                </a:solidFill>
                <a:cs typeface="Arial" pitchFamily="34" charset="0"/>
              </a:endParaRPr>
            </a:p>
          </p:txBody>
        </p:sp>
        <p:sp>
          <p:nvSpPr>
            <p:cNvPr id="56" name="Freeform 9">
              <a:extLst>
                <a:ext uri="{FF2B5EF4-FFF2-40B4-BE49-F238E27FC236}">
                  <a16:creationId xmlns:a16="http://schemas.microsoft.com/office/drawing/2014/main" id="{32583099-1330-465B-B461-A92CA2DF4327}"/>
                </a:ext>
              </a:extLst>
            </p:cNvPr>
            <p:cNvSpPr>
              <a:spLocks noEditPoints="1"/>
            </p:cNvSpPr>
            <p:nvPr/>
          </p:nvSpPr>
          <p:spPr bwMode="auto">
            <a:xfrm rot="1515780">
              <a:off x="3151486" y="3597027"/>
              <a:ext cx="43852" cy="45946"/>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grpFill/>
            <a:ln w="9525">
              <a:noFill/>
              <a:round/>
              <a:headEnd/>
              <a:tailEnd/>
            </a:ln>
          </p:spPr>
          <p:txBody>
            <a:bodyPr/>
            <a:lstStyle/>
            <a:p>
              <a:pPr fontAlgn="base">
                <a:spcBef>
                  <a:spcPct val="0"/>
                </a:spcBef>
                <a:spcAft>
                  <a:spcPct val="0"/>
                </a:spcAft>
              </a:pPr>
              <a:endParaRPr lang="en-US" dirty="0">
                <a:solidFill>
                  <a:srgbClr val="5F5F5F"/>
                </a:solidFill>
                <a:latin typeface="Arial" charset="0"/>
                <a:cs typeface="Arial" charset="0"/>
              </a:endParaRPr>
            </a:p>
          </p:txBody>
        </p:sp>
      </p:grpSp>
      <p:grpSp>
        <p:nvGrpSpPr>
          <p:cNvPr id="61" name="Group 49">
            <a:extLst>
              <a:ext uri="{FF2B5EF4-FFF2-40B4-BE49-F238E27FC236}">
                <a16:creationId xmlns:a16="http://schemas.microsoft.com/office/drawing/2014/main" id="{24E5FB95-48F8-43AA-B8CA-4A9F20F003C4}"/>
              </a:ext>
            </a:extLst>
          </p:cNvPr>
          <p:cNvGrpSpPr/>
          <p:nvPr/>
        </p:nvGrpSpPr>
        <p:grpSpPr>
          <a:xfrm>
            <a:off x="7393775" y="2508485"/>
            <a:ext cx="580311" cy="580462"/>
            <a:chOff x="2995612" y="3441700"/>
            <a:chExt cx="355600" cy="355600"/>
          </a:xfrm>
        </p:grpSpPr>
        <p:sp>
          <p:nvSpPr>
            <p:cNvPr id="62" name="Freeform 27">
              <a:extLst>
                <a:ext uri="{FF2B5EF4-FFF2-40B4-BE49-F238E27FC236}">
                  <a16:creationId xmlns:a16="http://schemas.microsoft.com/office/drawing/2014/main" id="{8306573C-DAD5-4C52-AF64-23BFB9796057}"/>
                </a:ext>
              </a:extLst>
            </p:cNvPr>
            <p:cNvSpPr>
              <a:spLocks noEditPoints="1"/>
            </p:cNvSpPr>
            <p:nvPr/>
          </p:nvSpPr>
          <p:spPr bwMode="auto">
            <a:xfrm>
              <a:off x="3114674" y="3560763"/>
              <a:ext cx="117475" cy="117475"/>
            </a:xfrm>
            <a:custGeom>
              <a:avLst/>
              <a:gdLst>
                <a:gd name="T0" fmla="*/ 451 w 451"/>
                <a:gd name="T1" fmla="*/ 212 h 451"/>
                <a:gd name="T2" fmla="*/ 444 w 451"/>
                <a:gd name="T3" fmla="*/ 169 h 451"/>
                <a:gd name="T4" fmla="*/ 429 w 451"/>
                <a:gd name="T5" fmla="*/ 127 h 451"/>
                <a:gd name="T6" fmla="*/ 408 w 451"/>
                <a:gd name="T7" fmla="*/ 92 h 451"/>
                <a:gd name="T8" fmla="*/ 376 w 451"/>
                <a:gd name="T9" fmla="*/ 57 h 451"/>
                <a:gd name="T10" fmla="*/ 340 w 451"/>
                <a:gd name="T11" fmla="*/ 31 h 451"/>
                <a:gd name="T12" fmla="*/ 300 w 451"/>
                <a:gd name="T13" fmla="*/ 13 h 451"/>
                <a:gd name="T14" fmla="*/ 258 w 451"/>
                <a:gd name="T15" fmla="*/ 2 h 451"/>
                <a:gd name="T16" fmla="*/ 245 w 451"/>
                <a:gd name="T17" fmla="*/ 22 h 451"/>
                <a:gd name="T18" fmla="*/ 215 w 451"/>
                <a:gd name="T19" fmla="*/ 0 h 451"/>
                <a:gd name="T20" fmla="*/ 206 w 451"/>
                <a:gd name="T21" fmla="*/ 23 h 451"/>
                <a:gd name="T22" fmla="*/ 167 w 451"/>
                <a:gd name="T23" fmla="*/ 30 h 451"/>
                <a:gd name="T24" fmla="*/ 130 w 451"/>
                <a:gd name="T25" fmla="*/ 45 h 451"/>
                <a:gd name="T26" fmla="*/ 111 w 451"/>
                <a:gd name="T27" fmla="*/ 31 h 451"/>
                <a:gd name="T28" fmla="*/ 94 w 451"/>
                <a:gd name="T29" fmla="*/ 43 h 451"/>
                <a:gd name="T30" fmla="*/ 92 w 451"/>
                <a:gd name="T31" fmla="*/ 44 h 451"/>
                <a:gd name="T32" fmla="*/ 76 w 451"/>
                <a:gd name="T33" fmla="*/ 57 h 451"/>
                <a:gd name="T34" fmla="*/ 58 w 451"/>
                <a:gd name="T35" fmla="*/ 74 h 451"/>
                <a:gd name="T36" fmla="*/ 32 w 451"/>
                <a:gd name="T37" fmla="*/ 109 h 451"/>
                <a:gd name="T38" fmla="*/ 14 w 451"/>
                <a:gd name="T39" fmla="*/ 149 h 451"/>
                <a:gd name="T40" fmla="*/ 3 w 451"/>
                <a:gd name="T41" fmla="*/ 193 h 451"/>
                <a:gd name="T42" fmla="*/ 0 w 451"/>
                <a:gd name="T43" fmla="*/ 225 h 451"/>
                <a:gd name="T44" fmla="*/ 3 w 451"/>
                <a:gd name="T45" fmla="*/ 257 h 451"/>
                <a:gd name="T46" fmla="*/ 3 w 451"/>
                <a:gd name="T47" fmla="*/ 257 h 451"/>
                <a:gd name="T48" fmla="*/ 7 w 451"/>
                <a:gd name="T49" fmla="*/ 280 h 451"/>
                <a:gd name="T50" fmla="*/ 32 w 451"/>
                <a:gd name="T51" fmla="*/ 283 h 451"/>
                <a:gd name="T52" fmla="*/ 14 w 451"/>
                <a:gd name="T53" fmla="*/ 300 h 451"/>
                <a:gd name="T54" fmla="*/ 22 w 451"/>
                <a:gd name="T55" fmla="*/ 322 h 451"/>
                <a:gd name="T56" fmla="*/ 23 w 451"/>
                <a:gd name="T57" fmla="*/ 322 h 451"/>
                <a:gd name="T58" fmla="*/ 32 w 451"/>
                <a:gd name="T59" fmla="*/ 340 h 451"/>
                <a:gd name="T60" fmla="*/ 32 w 451"/>
                <a:gd name="T61" fmla="*/ 341 h 451"/>
                <a:gd name="T62" fmla="*/ 45 w 451"/>
                <a:gd name="T63" fmla="*/ 360 h 451"/>
                <a:gd name="T64" fmla="*/ 68 w 451"/>
                <a:gd name="T65" fmla="*/ 356 h 451"/>
                <a:gd name="T66" fmla="*/ 58 w 451"/>
                <a:gd name="T67" fmla="*/ 376 h 451"/>
                <a:gd name="T68" fmla="*/ 68 w 451"/>
                <a:gd name="T69" fmla="*/ 386 h 451"/>
                <a:gd name="T70" fmla="*/ 98 w 451"/>
                <a:gd name="T71" fmla="*/ 381 h 451"/>
                <a:gd name="T72" fmla="*/ 92 w 451"/>
                <a:gd name="T73" fmla="*/ 406 h 451"/>
                <a:gd name="T74" fmla="*/ 111 w 451"/>
                <a:gd name="T75" fmla="*/ 419 h 451"/>
                <a:gd name="T76" fmla="*/ 112 w 451"/>
                <a:gd name="T77" fmla="*/ 418 h 451"/>
                <a:gd name="T78" fmla="*/ 129 w 451"/>
                <a:gd name="T79" fmla="*/ 429 h 451"/>
                <a:gd name="T80" fmla="*/ 130 w 451"/>
                <a:gd name="T81" fmla="*/ 429 h 451"/>
                <a:gd name="T82" fmla="*/ 151 w 451"/>
                <a:gd name="T83" fmla="*/ 438 h 451"/>
                <a:gd name="T84" fmla="*/ 170 w 451"/>
                <a:gd name="T85" fmla="*/ 444 h 451"/>
                <a:gd name="T86" fmla="*/ 194 w 451"/>
                <a:gd name="T87" fmla="*/ 448 h 451"/>
                <a:gd name="T88" fmla="*/ 213 w 451"/>
                <a:gd name="T89" fmla="*/ 450 h 451"/>
                <a:gd name="T90" fmla="*/ 244 w 451"/>
                <a:gd name="T91" fmla="*/ 427 h 451"/>
                <a:gd name="T92" fmla="*/ 258 w 451"/>
                <a:gd name="T93" fmla="*/ 448 h 451"/>
                <a:gd name="T94" fmla="*/ 282 w 451"/>
                <a:gd name="T95" fmla="*/ 443 h 451"/>
                <a:gd name="T96" fmla="*/ 283 w 451"/>
                <a:gd name="T97" fmla="*/ 441 h 451"/>
                <a:gd name="T98" fmla="*/ 302 w 451"/>
                <a:gd name="T99" fmla="*/ 437 h 451"/>
                <a:gd name="T100" fmla="*/ 310 w 451"/>
                <a:gd name="T101" fmla="*/ 434 h 451"/>
                <a:gd name="T102" fmla="*/ 324 w 451"/>
                <a:gd name="T103" fmla="*/ 428 h 451"/>
                <a:gd name="T104" fmla="*/ 341 w 451"/>
                <a:gd name="T105" fmla="*/ 419 h 451"/>
                <a:gd name="T106" fmla="*/ 362 w 451"/>
                <a:gd name="T107" fmla="*/ 405 h 451"/>
                <a:gd name="T108" fmla="*/ 376 w 451"/>
                <a:gd name="T109" fmla="*/ 393 h 451"/>
                <a:gd name="T110" fmla="*/ 394 w 451"/>
                <a:gd name="T111" fmla="*/ 375 h 451"/>
                <a:gd name="T112" fmla="*/ 407 w 451"/>
                <a:gd name="T113" fmla="*/ 360 h 451"/>
                <a:gd name="T114" fmla="*/ 406 w 451"/>
                <a:gd name="T115" fmla="*/ 320 h 451"/>
                <a:gd name="T116" fmla="*/ 438 w 451"/>
                <a:gd name="T117" fmla="*/ 298 h 451"/>
                <a:gd name="T118" fmla="*/ 449 w 451"/>
                <a:gd name="T119" fmla="*/ 257 h 451"/>
                <a:gd name="T120" fmla="*/ 226 w 451"/>
                <a:gd name="T121" fmla="*/ 351 h 451"/>
                <a:gd name="T122" fmla="*/ 352 w 451"/>
                <a:gd name="T123"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1" h="451">
                  <a:moveTo>
                    <a:pt x="451" y="238"/>
                  </a:moveTo>
                  <a:cubicBezTo>
                    <a:pt x="451" y="234"/>
                    <a:pt x="451" y="230"/>
                    <a:pt x="451" y="225"/>
                  </a:cubicBezTo>
                  <a:cubicBezTo>
                    <a:pt x="451" y="221"/>
                    <a:pt x="451" y="217"/>
                    <a:pt x="451" y="212"/>
                  </a:cubicBezTo>
                  <a:cubicBezTo>
                    <a:pt x="443" y="209"/>
                    <a:pt x="431" y="206"/>
                    <a:pt x="428" y="205"/>
                  </a:cubicBezTo>
                  <a:cubicBezTo>
                    <a:pt x="431" y="204"/>
                    <a:pt x="443" y="198"/>
                    <a:pt x="449" y="194"/>
                  </a:cubicBezTo>
                  <a:cubicBezTo>
                    <a:pt x="448" y="185"/>
                    <a:pt x="446" y="177"/>
                    <a:pt x="444" y="169"/>
                  </a:cubicBezTo>
                  <a:cubicBezTo>
                    <a:pt x="437" y="167"/>
                    <a:pt x="425" y="166"/>
                    <a:pt x="420" y="166"/>
                  </a:cubicBezTo>
                  <a:cubicBezTo>
                    <a:pt x="424" y="163"/>
                    <a:pt x="434" y="156"/>
                    <a:pt x="438" y="151"/>
                  </a:cubicBezTo>
                  <a:cubicBezTo>
                    <a:pt x="436" y="143"/>
                    <a:pt x="432" y="135"/>
                    <a:pt x="429" y="127"/>
                  </a:cubicBezTo>
                  <a:cubicBezTo>
                    <a:pt x="422" y="127"/>
                    <a:pt x="410" y="128"/>
                    <a:pt x="405" y="129"/>
                  </a:cubicBezTo>
                  <a:cubicBezTo>
                    <a:pt x="409" y="125"/>
                    <a:pt x="416" y="117"/>
                    <a:pt x="420" y="111"/>
                  </a:cubicBezTo>
                  <a:cubicBezTo>
                    <a:pt x="416" y="105"/>
                    <a:pt x="412" y="98"/>
                    <a:pt x="408" y="92"/>
                  </a:cubicBezTo>
                  <a:cubicBezTo>
                    <a:pt x="401" y="92"/>
                    <a:pt x="388" y="96"/>
                    <a:pt x="383" y="97"/>
                  </a:cubicBezTo>
                  <a:cubicBezTo>
                    <a:pt x="386" y="93"/>
                    <a:pt x="392" y="82"/>
                    <a:pt x="394" y="76"/>
                  </a:cubicBezTo>
                  <a:cubicBezTo>
                    <a:pt x="388" y="69"/>
                    <a:pt x="382" y="63"/>
                    <a:pt x="376" y="57"/>
                  </a:cubicBezTo>
                  <a:cubicBezTo>
                    <a:pt x="369" y="59"/>
                    <a:pt x="359" y="65"/>
                    <a:pt x="355" y="68"/>
                  </a:cubicBezTo>
                  <a:cubicBezTo>
                    <a:pt x="357" y="63"/>
                    <a:pt x="361" y="53"/>
                    <a:pt x="362" y="46"/>
                  </a:cubicBezTo>
                  <a:cubicBezTo>
                    <a:pt x="355" y="41"/>
                    <a:pt x="348" y="36"/>
                    <a:pt x="340" y="31"/>
                  </a:cubicBezTo>
                  <a:cubicBezTo>
                    <a:pt x="334" y="35"/>
                    <a:pt x="325" y="42"/>
                    <a:pt x="322" y="46"/>
                  </a:cubicBezTo>
                  <a:cubicBezTo>
                    <a:pt x="323" y="41"/>
                    <a:pt x="325" y="30"/>
                    <a:pt x="324" y="23"/>
                  </a:cubicBezTo>
                  <a:cubicBezTo>
                    <a:pt x="317" y="19"/>
                    <a:pt x="309" y="16"/>
                    <a:pt x="300" y="13"/>
                  </a:cubicBezTo>
                  <a:cubicBezTo>
                    <a:pt x="295" y="17"/>
                    <a:pt x="288" y="26"/>
                    <a:pt x="285" y="30"/>
                  </a:cubicBezTo>
                  <a:cubicBezTo>
                    <a:pt x="285" y="25"/>
                    <a:pt x="285" y="14"/>
                    <a:pt x="283" y="7"/>
                  </a:cubicBezTo>
                  <a:cubicBezTo>
                    <a:pt x="275" y="5"/>
                    <a:pt x="266" y="4"/>
                    <a:pt x="258" y="2"/>
                  </a:cubicBezTo>
                  <a:cubicBezTo>
                    <a:pt x="257" y="3"/>
                    <a:pt x="257" y="3"/>
                    <a:pt x="257" y="3"/>
                  </a:cubicBezTo>
                  <a:cubicBezTo>
                    <a:pt x="255" y="5"/>
                    <a:pt x="253" y="8"/>
                    <a:pt x="252" y="11"/>
                  </a:cubicBezTo>
                  <a:cubicBezTo>
                    <a:pt x="249" y="15"/>
                    <a:pt x="246" y="19"/>
                    <a:pt x="245" y="22"/>
                  </a:cubicBezTo>
                  <a:cubicBezTo>
                    <a:pt x="244" y="17"/>
                    <a:pt x="241" y="6"/>
                    <a:pt x="237" y="0"/>
                  </a:cubicBezTo>
                  <a:cubicBezTo>
                    <a:pt x="233" y="0"/>
                    <a:pt x="230" y="0"/>
                    <a:pt x="226" y="0"/>
                  </a:cubicBezTo>
                  <a:cubicBezTo>
                    <a:pt x="222" y="0"/>
                    <a:pt x="219" y="0"/>
                    <a:pt x="215" y="0"/>
                  </a:cubicBezTo>
                  <a:cubicBezTo>
                    <a:pt x="215" y="2"/>
                    <a:pt x="213" y="4"/>
                    <a:pt x="213" y="5"/>
                  </a:cubicBezTo>
                  <a:cubicBezTo>
                    <a:pt x="212" y="7"/>
                    <a:pt x="211" y="9"/>
                    <a:pt x="210" y="12"/>
                  </a:cubicBezTo>
                  <a:cubicBezTo>
                    <a:pt x="208" y="17"/>
                    <a:pt x="207" y="20"/>
                    <a:pt x="206" y="23"/>
                  </a:cubicBezTo>
                  <a:cubicBezTo>
                    <a:pt x="204" y="18"/>
                    <a:pt x="199" y="7"/>
                    <a:pt x="195" y="2"/>
                  </a:cubicBezTo>
                  <a:cubicBezTo>
                    <a:pt x="187" y="3"/>
                    <a:pt x="178" y="5"/>
                    <a:pt x="170" y="7"/>
                  </a:cubicBezTo>
                  <a:cubicBezTo>
                    <a:pt x="168" y="13"/>
                    <a:pt x="167" y="24"/>
                    <a:pt x="167" y="30"/>
                  </a:cubicBezTo>
                  <a:cubicBezTo>
                    <a:pt x="164" y="25"/>
                    <a:pt x="158" y="16"/>
                    <a:pt x="153" y="12"/>
                  </a:cubicBezTo>
                  <a:cubicBezTo>
                    <a:pt x="145" y="15"/>
                    <a:pt x="137" y="18"/>
                    <a:pt x="129" y="22"/>
                  </a:cubicBezTo>
                  <a:cubicBezTo>
                    <a:pt x="128" y="28"/>
                    <a:pt x="130" y="40"/>
                    <a:pt x="130" y="45"/>
                  </a:cubicBezTo>
                  <a:cubicBezTo>
                    <a:pt x="126" y="41"/>
                    <a:pt x="118" y="34"/>
                    <a:pt x="112" y="31"/>
                  </a:cubicBezTo>
                  <a:cubicBezTo>
                    <a:pt x="112" y="31"/>
                    <a:pt x="112" y="31"/>
                    <a:pt x="111" y="31"/>
                  </a:cubicBezTo>
                  <a:cubicBezTo>
                    <a:pt x="111" y="31"/>
                    <a:pt x="111" y="31"/>
                    <a:pt x="111" y="31"/>
                  </a:cubicBezTo>
                  <a:cubicBezTo>
                    <a:pt x="111" y="31"/>
                    <a:pt x="111" y="31"/>
                    <a:pt x="111" y="31"/>
                  </a:cubicBezTo>
                  <a:cubicBezTo>
                    <a:pt x="105" y="35"/>
                    <a:pt x="99" y="39"/>
                    <a:pt x="94" y="43"/>
                  </a:cubicBezTo>
                  <a:cubicBezTo>
                    <a:pt x="94" y="43"/>
                    <a:pt x="94" y="43"/>
                    <a:pt x="94" y="43"/>
                  </a:cubicBezTo>
                  <a:cubicBezTo>
                    <a:pt x="94" y="43"/>
                    <a:pt x="94" y="43"/>
                    <a:pt x="94" y="43"/>
                  </a:cubicBezTo>
                  <a:cubicBezTo>
                    <a:pt x="93" y="43"/>
                    <a:pt x="93" y="43"/>
                    <a:pt x="93" y="43"/>
                  </a:cubicBezTo>
                  <a:cubicBezTo>
                    <a:pt x="93" y="44"/>
                    <a:pt x="92" y="44"/>
                    <a:pt x="92" y="44"/>
                  </a:cubicBezTo>
                  <a:cubicBezTo>
                    <a:pt x="92" y="50"/>
                    <a:pt x="95" y="61"/>
                    <a:pt x="98" y="67"/>
                  </a:cubicBezTo>
                  <a:cubicBezTo>
                    <a:pt x="93" y="64"/>
                    <a:pt x="83" y="58"/>
                    <a:pt x="77" y="56"/>
                  </a:cubicBezTo>
                  <a:cubicBezTo>
                    <a:pt x="76" y="57"/>
                    <a:pt x="76" y="57"/>
                    <a:pt x="76" y="57"/>
                  </a:cubicBezTo>
                  <a:cubicBezTo>
                    <a:pt x="76" y="57"/>
                    <a:pt x="76" y="57"/>
                    <a:pt x="76" y="57"/>
                  </a:cubicBezTo>
                  <a:cubicBezTo>
                    <a:pt x="76" y="57"/>
                    <a:pt x="76" y="57"/>
                    <a:pt x="76" y="57"/>
                  </a:cubicBezTo>
                  <a:cubicBezTo>
                    <a:pt x="70" y="63"/>
                    <a:pt x="64" y="68"/>
                    <a:pt x="58" y="74"/>
                  </a:cubicBezTo>
                  <a:cubicBezTo>
                    <a:pt x="60" y="80"/>
                    <a:pt x="66" y="90"/>
                    <a:pt x="69" y="95"/>
                  </a:cubicBezTo>
                  <a:cubicBezTo>
                    <a:pt x="64" y="93"/>
                    <a:pt x="53" y="89"/>
                    <a:pt x="46" y="89"/>
                  </a:cubicBezTo>
                  <a:cubicBezTo>
                    <a:pt x="41" y="95"/>
                    <a:pt x="37" y="102"/>
                    <a:pt x="32" y="109"/>
                  </a:cubicBezTo>
                  <a:cubicBezTo>
                    <a:pt x="35" y="115"/>
                    <a:pt x="43" y="124"/>
                    <a:pt x="47" y="128"/>
                  </a:cubicBezTo>
                  <a:cubicBezTo>
                    <a:pt x="41" y="127"/>
                    <a:pt x="29" y="126"/>
                    <a:pt x="23" y="126"/>
                  </a:cubicBezTo>
                  <a:cubicBezTo>
                    <a:pt x="20" y="134"/>
                    <a:pt x="16" y="141"/>
                    <a:pt x="14" y="149"/>
                  </a:cubicBezTo>
                  <a:cubicBezTo>
                    <a:pt x="18" y="155"/>
                    <a:pt x="29" y="164"/>
                    <a:pt x="33" y="166"/>
                  </a:cubicBezTo>
                  <a:cubicBezTo>
                    <a:pt x="28" y="166"/>
                    <a:pt x="14" y="167"/>
                    <a:pt x="7" y="169"/>
                  </a:cubicBezTo>
                  <a:cubicBezTo>
                    <a:pt x="5" y="177"/>
                    <a:pt x="4" y="185"/>
                    <a:pt x="3" y="193"/>
                  </a:cubicBezTo>
                  <a:cubicBezTo>
                    <a:pt x="7" y="197"/>
                    <a:pt x="18" y="203"/>
                    <a:pt x="23" y="205"/>
                  </a:cubicBezTo>
                  <a:cubicBezTo>
                    <a:pt x="18" y="206"/>
                    <a:pt x="9" y="209"/>
                    <a:pt x="1" y="212"/>
                  </a:cubicBezTo>
                  <a:cubicBezTo>
                    <a:pt x="0" y="217"/>
                    <a:pt x="0" y="221"/>
                    <a:pt x="0" y="225"/>
                  </a:cubicBezTo>
                  <a:cubicBezTo>
                    <a:pt x="0" y="230"/>
                    <a:pt x="0" y="234"/>
                    <a:pt x="1" y="238"/>
                  </a:cubicBezTo>
                  <a:cubicBezTo>
                    <a:pt x="8" y="241"/>
                    <a:pt x="18" y="244"/>
                    <a:pt x="23" y="245"/>
                  </a:cubicBezTo>
                  <a:cubicBezTo>
                    <a:pt x="18" y="247"/>
                    <a:pt x="7" y="252"/>
                    <a:pt x="3" y="257"/>
                  </a:cubicBezTo>
                  <a:cubicBezTo>
                    <a:pt x="3" y="257"/>
                    <a:pt x="3" y="257"/>
                    <a:pt x="3" y="257"/>
                  </a:cubicBezTo>
                  <a:cubicBezTo>
                    <a:pt x="3" y="257"/>
                    <a:pt x="3" y="257"/>
                    <a:pt x="3" y="257"/>
                  </a:cubicBezTo>
                  <a:cubicBezTo>
                    <a:pt x="3" y="257"/>
                    <a:pt x="3" y="257"/>
                    <a:pt x="3" y="257"/>
                  </a:cubicBezTo>
                  <a:cubicBezTo>
                    <a:pt x="3" y="260"/>
                    <a:pt x="4" y="263"/>
                    <a:pt x="4" y="266"/>
                  </a:cubicBezTo>
                  <a:cubicBezTo>
                    <a:pt x="7" y="280"/>
                    <a:pt x="7" y="280"/>
                    <a:pt x="7" y="280"/>
                  </a:cubicBezTo>
                  <a:cubicBezTo>
                    <a:pt x="7" y="280"/>
                    <a:pt x="7" y="280"/>
                    <a:pt x="7" y="280"/>
                  </a:cubicBezTo>
                  <a:cubicBezTo>
                    <a:pt x="7" y="280"/>
                    <a:pt x="7" y="280"/>
                    <a:pt x="7" y="280"/>
                  </a:cubicBezTo>
                  <a:cubicBezTo>
                    <a:pt x="8" y="281"/>
                    <a:pt x="8" y="281"/>
                    <a:pt x="8" y="281"/>
                  </a:cubicBezTo>
                  <a:cubicBezTo>
                    <a:pt x="14" y="283"/>
                    <a:pt x="27" y="283"/>
                    <a:pt x="32" y="283"/>
                  </a:cubicBezTo>
                  <a:cubicBezTo>
                    <a:pt x="28" y="287"/>
                    <a:pt x="17" y="295"/>
                    <a:pt x="13" y="300"/>
                  </a:cubicBezTo>
                  <a:cubicBezTo>
                    <a:pt x="13" y="300"/>
                    <a:pt x="13" y="300"/>
                    <a:pt x="13" y="300"/>
                  </a:cubicBezTo>
                  <a:cubicBezTo>
                    <a:pt x="14" y="300"/>
                    <a:pt x="14" y="300"/>
                    <a:pt x="14" y="300"/>
                  </a:cubicBezTo>
                  <a:cubicBezTo>
                    <a:pt x="13" y="300"/>
                    <a:pt x="13" y="300"/>
                    <a:pt x="13" y="301"/>
                  </a:cubicBezTo>
                  <a:cubicBezTo>
                    <a:pt x="14" y="302"/>
                    <a:pt x="14" y="303"/>
                    <a:pt x="15" y="304"/>
                  </a:cubicBezTo>
                  <a:cubicBezTo>
                    <a:pt x="22" y="322"/>
                    <a:pt x="22" y="322"/>
                    <a:pt x="22" y="322"/>
                  </a:cubicBezTo>
                  <a:cubicBezTo>
                    <a:pt x="22" y="322"/>
                    <a:pt x="22" y="322"/>
                    <a:pt x="22" y="322"/>
                  </a:cubicBezTo>
                  <a:cubicBezTo>
                    <a:pt x="22" y="322"/>
                    <a:pt x="22" y="322"/>
                    <a:pt x="22" y="322"/>
                  </a:cubicBezTo>
                  <a:cubicBezTo>
                    <a:pt x="23" y="322"/>
                    <a:pt x="23" y="322"/>
                    <a:pt x="23" y="322"/>
                  </a:cubicBezTo>
                  <a:cubicBezTo>
                    <a:pt x="30" y="323"/>
                    <a:pt x="43" y="321"/>
                    <a:pt x="48" y="320"/>
                  </a:cubicBezTo>
                  <a:cubicBezTo>
                    <a:pt x="47" y="321"/>
                    <a:pt x="46" y="321"/>
                    <a:pt x="45" y="322"/>
                  </a:cubicBezTo>
                  <a:cubicBezTo>
                    <a:pt x="41" y="327"/>
                    <a:pt x="34" y="335"/>
                    <a:pt x="32" y="340"/>
                  </a:cubicBezTo>
                  <a:cubicBezTo>
                    <a:pt x="32" y="340"/>
                    <a:pt x="32" y="341"/>
                    <a:pt x="32" y="341"/>
                  </a:cubicBezTo>
                  <a:cubicBezTo>
                    <a:pt x="32" y="341"/>
                    <a:pt x="32" y="341"/>
                    <a:pt x="32" y="341"/>
                  </a:cubicBezTo>
                  <a:cubicBezTo>
                    <a:pt x="32" y="341"/>
                    <a:pt x="32" y="341"/>
                    <a:pt x="32" y="341"/>
                  </a:cubicBezTo>
                  <a:cubicBezTo>
                    <a:pt x="34" y="344"/>
                    <a:pt x="36" y="347"/>
                    <a:pt x="38" y="349"/>
                  </a:cubicBezTo>
                  <a:cubicBezTo>
                    <a:pt x="40" y="353"/>
                    <a:pt x="40" y="353"/>
                    <a:pt x="40" y="353"/>
                  </a:cubicBezTo>
                  <a:cubicBezTo>
                    <a:pt x="41" y="355"/>
                    <a:pt x="43" y="358"/>
                    <a:pt x="45" y="360"/>
                  </a:cubicBezTo>
                  <a:cubicBezTo>
                    <a:pt x="46" y="360"/>
                    <a:pt x="46" y="360"/>
                    <a:pt x="47" y="360"/>
                  </a:cubicBezTo>
                  <a:cubicBezTo>
                    <a:pt x="54" y="359"/>
                    <a:pt x="65" y="355"/>
                    <a:pt x="69" y="354"/>
                  </a:cubicBezTo>
                  <a:cubicBezTo>
                    <a:pt x="69" y="354"/>
                    <a:pt x="68" y="355"/>
                    <a:pt x="68" y="356"/>
                  </a:cubicBezTo>
                  <a:cubicBezTo>
                    <a:pt x="65" y="361"/>
                    <a:pt x="59" y="371"/>
                    <a:pt x="58" y="376"/>
                  </a:cubicBezTo>
                  <a:cubicBezTo>
                    <a:pt x="58" y="376"/>
                    <a:pt x="58" y="376"/>
                    <a:pt x="58" y="376"/>
                  </a:cubicBezTo>
                  <a:cubicBezTo>
                    <a:pt x="58" y="376"/>
                    <a:pt x="58" y="376"/>
                    <a:pt x="58" y="376"/>
                  </a:cubicBezTo>
                  <a:cubicBezTo>
                    <a:pt x="58" y="376"/>
                    <a:pt x="58" y="376"/>
                    <a:pt x="58" y="376"/>
                  </a:cubicBezTo>
                  <a:cubicBezTo>
                    <a:pt x="61" y="379"/>
                    <a:pt x="63" y="381"/>
                    <a:pt x="65" y="383"/>
                  </a:cubicBezTo>
                  <a:cubicBezTo>
                    <a:pt x="68" y="386"/>
                    <a:pt x="68" y="386"/>
                    <a:pt x="68" y="386"/>
                  </a:cubicBezTo>
                  <a:cubicBezTo>
                    <a:pt x="70" y="388"/>
                    <a:pt x="73" y="391"/>
                    <a:pt x="75" y="393"/>
                  </a:cubicBezTo>
                  <a:cubicBezTo>
                    <a:pt x="76" y="393"/>
                    <a:pt x="76" y="393"/>
                    <a:pt x="77" y="392"/>
                  </a:cubicBezTo>
                  <a:cubicBezTo>
                    <a:pt x="84" y="390"/>
                    <a:pt x="94" y="384"/>
                    <a:pt x="98" y="381"/>
                  </a:cubicBezTo>
                  <a:cubicBezTo>
                    <a:pt x="96" y="387"/>
                    <a:pt x="91" y="400"/>
                    <a:pt x="91" y="406"/>
                  </a:cubicBezTo>
                  <a:cubicBezTo>
                    <a:pt x="91" y="406"/>
                    <a:pt x="91" y="406"/>
                    <a:pt x="91" y="406"/>
                  </a:cubicBezTo>
                  <a:cubicBezTo>
                    <a:pt x="92" y="406"/>
                    <a:pt x="92" y="406"/>
                    <a:pt x="92" y="406"/>
                  </a:cubicBezTo>
                  <a:cubicBezTo>
                    <a:pt x="92" y="406"/>
                    <a:pt x="92" y="406"/>
                    <a:pt x="92" y="406"/>
                  </a:cubicBezTo>
                  <a:cubicBezTo>
                    <a:pt x="92" y="407"/>
                    <a:pt x="92" y="407"/>
                    <a:pt x="92" y="407"/>
                  </a:cubicBezTo>
                  <a:cubicBezTo>
                    <a:pt x="111" y="419"/>
                    <a:pt x="111" y="419"/>
                    <a:pt x="111" y="419"/>
                  </a:cubicBezTo>
                  <a:cubicBezTo>
                    <a:pt x="111" y="419"/>
                    <a:pt x="111" y="419"/>
                    <a:pt x="111" y="419"/>
                  </a:cubicBezTo>
                  <a:cubicBezTo>
                    <a:pt x="111" y="419"/>
                    <a:pt x="111" y="419"/>
                    <a:pt x="111" y="419"/>
                  </a:cubicBezTo>
                  <a:cubicBezTo>
                    <a:pt x="111" y="419"/>
                    <a:pt x="112" y="419"/>
                    <a:pt x="112" y="418"/>
                  </a:cubicBezTo>
                  <a:cubicBezTo>
                    <a:pt x="118" y="416"/>
                    <a:pt x="127" y="407"/>
                    <a:pt x="131" y="404"/>
                  </a:cubicBezTo>
                  <a:cubicBezTo>
                    <a:pt x="130" y="409"/>
                    <a:pt x="128" y="423"/>
                    <a:pt x="129" y="429"/>
                  </a:cubicBezTo>
                  <a:cubicBezTo>
                    <a:pt x="129" y="429"/>
                    <a:pt x="129" y="429"/>
                    <a:pt x="129" y="429"/>
                  </a:cubicBezTo>
                  <a:cubicBezTo>
                    <a:pt x="129" y="428"/>
                    <a:pt x="129" y="428"/>
                    <a:pt x="129" y="428"/>
                  </a:cubicBezTo>
                  <a:cubicBezTo>
                    <a:pt x="129" y="429"/>
                    <a:pt x="129" y="429"/>
                    <a:pt x="130" y="429"/>
                  </a:cubicBezTo>
                  <a:cubicBezTo>
                    <a:pt x="130" y="429"/>
                    <a:pt x="130" y="429"/>
                    <a:pt x="130" y="429"/>
                  </a:cubicBezTo>
                  <a:cubicBezTo>
                    <a:pt x="151" y="437"/>
                    <a:pt x="151" y="437"/>
                    <a:pt x="151" y="437"/>
                  </a:cubicBezTo>
                  <a:cubicBezTo>
                    <a:pt x="151" y="438"/>
                    <a:pt x="151" y="438"/>
                    <a:pt x="151" y="438"/>
                  </a:cubicBezTo>
                  <a:cubicBezTo>
                    <a:pt x="151" y="438"/>
                    <a:pt x="151" y="438"/>
                    <a:pt x="151" y="438"/>
                  </a:cubicBezTo>
                  <a:cubicBezTo>
                    <a:pt x="151" y="438"/>
                    <a:pt x="152" y="437"/>
                    <a:pt x="152" y="437"/>
                  </a:cubicBezTo>
                  <a:cubicBezTo>
                    <a:pt x="157" y="433"/>
                    <a:pt x="164" y="423"/>
                    <a:pt x="167" y="419"/>
                  </a:cubicBezTo>
                  <a:cubicBezTo>
                    <a:pt x="167" y="424"/>
                    <a:pt x="168" y="438"/>
                    <a:pt x="170" y="444"/>
                  </a:cubicBezTo>
                  <a:cubicBezTo>
                    <a:pt x="178" y="446"/>
                    <a:pt x="186" y="447"/>
                    <a:pt x="194" y="448"/>
                  </a:cubicBezTo>
                  <a:cubicBezTo>
                    <a:pt x="194" y="448"/>
                    <a:pt x="194" y="448"/>
                    <a:pt x="194" y="448"/>
                  </a:cubicBezTo>
                  <a:cubicBezTo>
                    <a:pt x="194" y="448"/>
                    <a:pt x="194" y="448"/>
                    <a:pt x="194" y="448"/>
                  </a:cubicBezTo>
                  <a:cubicBezTo>
                    <a:pt x="194" y="448"/>
                    <a:pt x="194" y="448"/>
                    <a:pt x="194" y="448"/>
                  </a:cubicBezTo>
                  <a:cubicBezTo>
                    <a:pt x="198" y="444"/>
                    <a:pt x="205" y="432"/>
                    <a:pt x="208" y="427"/>
                  </a:cubicBezTo>
                  <a:cubicBezTo>
                    <a:pt x="209" y="432"/>
                    <a:pt x="210" y="444"/>
                    <a:pt x="213" y="450"/>
                  </a:cubicBezTo>
                  <a:cubicBezTo>
                    <a:pt x="217" y="451"/>
                    <a:pt x="221" y="451"/>
                    <a:pt x="226" y="451"/>
                  </a:cubicBezTo>
                  <a:cubicBezTo>
                    <a:pt x="230" y="451"/>
                    <a:pt x="233" y="451"/>
                    <a:pt x="237" y="450"/>
                  </a:cubicBezTo>
                  <a:cubicBezTo>
                    <a:pt x="239" y="446"/>
                    <a:pt x="243" y="431"/>
                    <a:pt x="244" y="427"/>
                  </a:cubicBezTo>
                  <a:cubicBezTo>
                    <a:pt x="247" y="432"/>
                    <a:pt x="254" y="444"/>
                    <a:pt x="258" y="448"/>
                  </a:cubicBezTo>
                  <a:cubicBezTo>
                    <a:pt x="258" y="448"/>
                    <a:pt x="258" y="448"/>
                    <a:pt x="258" y="448"/>
                  </a:cubicBezTo>
                  <a:cubicBezTo>
                    <a:pt x="258" y="448"/>
                    <a:pt x="258" y="448"/>
                    <a:pt x="258" y="448"/>
                  </a:cubicBezTo>
                  <a:cubicBezTo>
                    <a:pt x="258" y="448"/>
                    <a:pt x="258" y="448"/>
                    <a:pt x="259" y="448"/>
                  </a:cubicBezTo>
                  <a:cubicBezTo>
                    <a:pt x="260" y="448"/>
                    <a:pt x="261" y="448"/>
                    <a:pt x="263" y="448"/>
                  </a:cubicBezTo>
                  <a:cubicBezTo>
                    <a:pt x="282" y="443"/>
                    <a:pt x="282" y="443"/>
                    <a:pt x="282" y="443"/>
                  </a:cubicBezTo>
                  <a:cubicBezTo>
                    <a:pt x="282" y="444"/>
                    <a:pt x="282" y="444"/>
                    <a:pt x="282" y="444"/>
                  </a:cubicBezTo>
                  <a:cubicBezTo>
                    <a:pt x="282" y="444"/>
                    <a:pt x="282" y="444"/>
                    <a:pt x="282" y="443"/>
                  </a:cubicBezTo>
                  <a:cubicBezTo>
                    <a:pt x="283" y="443"/>
                    <a:pt x="283" y="442"/>
                    <a:pt x="283" y="441"/>
                  </a:cubicBezTo>
                  <a:cubicBezTo>
                    <a:pt x="285" y="435"/>
                    <a:pt x="285" y="425"/>
                    <a:pt x="285" y="420"/>
                  </a:cubicBezTo>
                  <a:cubicBezTo>
                    <a:pt x="289" y="424"/>
                    <a:pt x="297" y="434"/>
                    <a:pt x="302" y="438"/>
                  </a:cubicBezTo>
                  <a:cubicBezTo>
                    <a:pt x="302" y="438"/>
                    <a:pt x="302" y="437"/>
                    <a:pt x="302" y="437"/>
                  </a:cubicBezTo>
                  <a:cubicBezTo>
                    <a:pt x="302" y="437"/>
                    <a:pt x="302" y="437"/>
                    <a:pt x="302" y="437"/>
                  </a:cubicBezTo>
                  <a:cubicBezTo>
                    <a:pt x="302" y="437"/>
                    <a:pt x="302" y="437"/>
                    <a:pt x="302" y="437"/>
                  </a:cubicBezTo>
                  <a:cubicBezTo>
                    <a:pt x="305" y="436"/>
                    <a:pt x="307" y="435"/>
                    <a:pt x="310" y="434"/>
                  </a:cubicBezTo>
                  <a:cubicBezTo>
                    <a:pt x="324" y="428"/>
                    <a:pt x="324" y="428"/>
                    <a:pt x="324" y="428"/>
                  </a:cubicBezTo>
                  <a:cubicBezTo>
                    <a:pt x="324" y="428"/>
                    <a:pt x="324" y="428"/>
                    <a:pt x="324" y="428"/>
                  </a:cubicBezTo>
                  <a:cubicBezTo>
                    <a:pt x="324" y="428"/>
                    <a:pt x="324" y="428"/>
                    <a:pt x="324" y="428"/>
                  </a:cubicBezTo>
                  <a:cubicBezTo>
                    <a:pt x="324" y="427"/>
                    <a:pt x="324" y="427"/>
                    <a:pt x="324" y="426"/>
                  </a:cubicBezTo>
                  <a:cubicBezTo>
                    <a:pt x="325" y="420"/>
                    <a:pt x="323" y="410"/>
                    <a:pt x="322" y="404"/>
                  </a:cubicBezTo>
                  <a:cubicBezTo>
                    <a:pt x="326" y="408"/>
                    <a:pt x="335" y="416"/>
                    <a:pt x="341" y="419"/>
                  </a:cubicBezTo>
                  <a:cubicBezTo>
                    <a:pt x="348" y="415"/>
                    <a:pt x="355" y="410"/>
                    <a:pt x="361" y="405"/>
                  </a:cubicBezTo>
                  <a:cubicBezTo>
                    <a:pt x="361" y="405"/>
                    <a:pt x="361" y="405"/>
                    <a:pt x="361" y="405"/>
                  </a:cubicBezTo>
                  <a:cubicBezTo>
                    <a:pt x="362" y="405"/>
                    <a:pt x="362" y="405"/>
                    <a:pt x="362" y="405"/>
                  </a:cubicBezTo>
                  <a:cubicBezTo>
                    <a:pt x="362" y="405"/>
                    <a:pt x="362" y="405"/>
                    <a:pt x="362" y="405"/>
                  </a:cubicBezTo>
                  <a:cubicBezTo>
                    <a:pt x="362" y="399"/>
                    <a:pt x="358" y="388"/>
                    <a:pt x="356" y="382"/>
                  </a:cubicBezTo>
                  <a:cubicBezTo>
                    <a:pt x="360" y="385"/>
                    <a:pt x="370" y="391"/>
                    <a:pt x="376" y="393"/>
                  </a:cubicBezTo>
                  <a:cubicBezTo>
                    <a:pt x="383" y="387"/>
                    <a:pt x="388" y="381"/>
                    <a:pt x="394" y="375"/>
                  </a:cubicBezTo>
                  <a:cubicBezTo>
                    <a:pt x="394" y="375"/>
                    <a:pt x="394" y="375"/>
                    <a:pt x="394" y="375"/>
                  </a:cubicBezTo>
                  <a:cubicBezTo>
                    <a:pt x="394" y="375"/>
                    <a:pt x="394" y="375"/>
                    <a:pt x="394" y="375"/>
                  </a:cubicBezTo>
                  <a:cubicBezTo>
                    <a:pt x="394" y="375"/>
                    <a:pt x="394" y="375"/>
                    <a:pt x="394" y="375"/>
                  </a:cubicBezTo>
                  <a:cubicBezTo>
                    <a:pt x="393" y="369"/>
                    <a:pt x="386" y="358"/>
                    <a:pt x="384" y="354"/>
                  </a:cubicBezTo>
                  <a:cubicBezTo>
                    <a:pt x="389" y="355"/>
                    <a:pt x="400" y="359"/>
                    <a:pt x="407" y="360"/>
                  </a:cubicBezTo>
                  <a:cubicBezTo>
                    <a:pt x="412" y="353"/>
                    <a:pt x="416" y="346"/>
                    <a:pt x="420" y="339"/>
                  </a:cubicBezTo>
                  <a:cubicBezTo>
                    <a:pt x="420" y="338"/>
                    <a:pt x="420" y="338"/>
                    <a:pt x="420" y="337"/>
                  </a:cubicBezTo>
                  <a:cubicBezTo>
                    <a:pt x="417" y="332"/>
                    <a:pt x="410" y="324"/>
                    <a:pt x="406" y="320"/>
                  </a:cubicBezTo>
                  <a:cubicBezTo>
                    <a:pt x="412" y="321"/>
                    <a:pt x="423" y="323"/>
                    <a:pt x="429" y="322"/>
                  </a:cubicBezTo>
                  <a:cubicBezTo>
                    <a:pt x="433" y="314"/>
                    <a:pt x="436" y="307"/>
                    <a:pt x="439" y="299"/>
                  </a:cubicBezTo>
                  <a:cubicBezTo>
                    <a:pt x="439" y="298"/>
                    <a:pt x="438" y="298"/>
                    <a:pt x="438" y="298"/>
                  </a:cubicBezTo>
                  <a:cubicBezTo>
                    <a:pt x="434" y="293"/>
                    <a:pt x="426" y="287"/>
                    <a:pt x="422" y="284"/>
                  </a:cubicBezTo>
                  <a:cubicBezTo>
                    <a:pt x="427" y="284"/>
                    <a:pt x="438" y="283"/>
                    <a:pt x="444" y="281"/>
                  </a:cubicBezTo>
                  <a:cubicBezTo>
                    <a:pt x="446" y="273"/>
                    <a:pt x="448" y="265"/>
                    <a:pt x="449" y="257"/>
                  </a:cubicBezTo>
                  <a:cubicBezTo>
                    <a:pt x="444" y="252"/>
                    <a:pt x="433" y="247"/>
                    <a:pt x="429" y="245"/>
                  </a:cubicBezTo>
                  <a:cubicBezTo>
                    <a:pt x="433" y="244"/>
                    <a:pt x="443" y="241"/>
                    <a:pt x="451" y="238"/>
                  </a:cubicBezTo>
                  <a:close/>
                  <a:moveTo>
                    <a:pt x="226" y="351"/>
                  </a:moveTo>
                  <a:cubicBezTo>
                    <a:pt x="156" y="351"/>
                    <a:pt x="100" y="295"/>
                    <a:pt x="100" y="225"/>
                  </a:cubicBezTo>
                  <a:cubicBezTo>
                    <a:pt x="100" y="156"/>
                    <a:pt x="156" y="99"/>
                    <a:pt x="226" y="99"/>
                  </a:cubicBezTo>
                  <a:cubicBezTo>
                    <a:pt x="295" y="99"/>
                    <a:pt x="352" y="156"/>
                    <a:pt x="352" y="225"/>
                  </a:cubicBezTo>
                  <a:cubicBezTo>
                    <a:pt x="352" y="295"/>
                    <a:pt x="295" y="351"/>
                    <a:pt x="226" y="351"/>
                  </a:cubicBezTo>
                  <a:close/>
                </a:path>
              </a:pathLst>
            </a:custGeom>
            <a:solidFill>
              <a:schemeClr val="tx1">
                <a:lumMod val="65000"/>
                <a:lumOff val="35000"/>
              </a:schemeClr>
            </a:solidFill>
            <a:ln>
              <a:noFill/>
            </a:ln>
            <a:effectLst/>
          </p:spPr>
          <p:txBody>
            <a:bodyPr/>
            <a:lstStyle/>
            <a:p>
              <a:pPr>
                <a:defRPr/>
              </a:pPr>
              <a:endParaRPr lang="en-US" sz="2100" dirty="0">
                <a:solidFill>
                  <a:srgbClr val="000000"/>
                </a:solidFill>
                <a:cs typeface="Arial" pitchFamily="34" charset="0"/>
              </a:endParaRPr>
            </a:p>
          </p:txBody>
        </p:sp>
        <p:sp>
          <p:nvSpPr>
            <p:cNvPr id="63" name="Freeform 32">
              <a:extLst>
                <a:ext uri="{FF2B5EF4-FFF2-40B4-BE49-F238E27FC236}">
                  <a16:creationId xmlns:a16="http://schemas.microsoft.com/office/drawing/2014/main" id="{B50BE8E4-CC4E-49B1-B79E-58B50FDACED3}"/>
                </a:ext>
              </a:extLst>
            </p:cNvPr>
            <p:cNvSpPr>
              <a:spLocks noEditPoints="1"/>
            </p:cNvSpPr>
            <p:nvPr/>
          </p:nvSpPr>
          <p:spPr bwMode="auto">
            <a:xfrm>
              <a:off x="2995612" y="3441700"/>
              <a:ext cx="355600" cy="355600"/>
            </a:xfrm>
            <a:custGeom>
              <a:avLst/>
              <a:gdLst>
                <a:gd name="T0" fmla="*/ 764 w 768"/>
                <a:gd name="T1" fmla="*/ 330 h 767"/>
                <a:gd name="T2" fmla="*/ 730 w 768"/>
                <a:gd name="T3" fmla="*/ 216 h 767"/>
                <a:gd name="T4" fmla="*/ 652 w 768"/>
                <a:gd name="T5" fmla="*/ 166 h 767"/>
                <a:gd name="T6" fmla="*/ 616 w 768"/>
                <a:gd name="T7" fmla="*/ 78 h 767"/>
                <a:gd name="T8" fmla="*/ 511 w 768"/>
                <a:gd name="T9" fmla="*/ 21 h 767"/>
                <a:gd name="T10" fmla="*/ 437 w 768"/>
                <a:gd name="T11" fmla="*/ 5 h 767"/>
                <a:gd name="T12" fmla="*/ 384 w 768"/>
                <a:gd name="T13" fmla="*/ 0 h 767"/>
                <a:gd name="T14" fmla="*/ 351 w 768"/>
                <a:gd name="T15" fmla="*/ 38 h 767"/>
                <a:gd name="T16" fmla="*/ 260 w 768"/>
                <a:gd name="T17" fmla="*/ 20 h 767"/>
                <a:gd name="T18" fmla="*/ 189 w 768"/>
                <a:gd name="T19" fmla="*/ 53 h 767"/>
                <a:gd name="T20" fmla="*/ 159 w 768"/>
                <a:gd name="T21" fmla="*/ 73 h 767"/>
                <a:gd name="T22" fmla="*/ 166 w 768"/>
                <a:gd name="T23" fmla="*/ 114 h 767"/>
                <a:gd name="T24" fmla="*/ 128 w 768"/>
                <a:gd name="T25" fmla="*/ 97 h 767"/>
                <a:gd name="T26" fmla="*/ 55 w 768"/>
                <a:gd name="T27" fmla="*/ 186 h 767"/>
                <a:gd name="T28" fmla="*/ 55 w 768"/>
                <a:gd name="T29" fmla="*/ 283 h 767"/>
                <a:gd name="T30" fmla="*/ 1 w 768"/>
                <a:gd name="T31" fmla="*/ 361 h 767"/>
                <a:gd name="T32" fmla="*/ 4 w 768"/>
                <a:gd name="T33" fmla="*/ 437 h 767"/>
                <a:gd name="T34" fmla="*/ 7 w 768"/>
                <a:gd name="T35" fmla="*/ 454 h 767"/>
                <a:gd name="T36" fmla="*/ 14 w 768"/>
                <a:gd name="T37" fmla="*/ 478 h 767"/>
                <a:gd name="T38" fmla="*/ 23 w 768"/>
                <a:gd name="T39" fmla="*/ 511 h 767"/>
                <a:gd name="T40" fmla="*/ 37 w 768"/>
                <a:gd name="T41" fmla="*/ 548 h 767"/>
                <a:gd name="T42" fmla="*/ 77 w 768"/>
                <a:gd name="T43" fmla="*/ 549 h 767"/>
                <a:gd name="T44" fmla="*/ 54 w 768"/>
                <a:gd name="T45" fmla="*/ 580 h 767"/>
                <a:gd name="T46" fmla="*/ 80 w 768"/>
                <a:gd name="T47" fmla="*/ 613 h 767"/>
                <a:gd name="T48" fmla="*/ 99 w 768"/>
                <a:gd name="T49" fmla="*/ 641 h 767"/>
                <a:gd name="T50" fmla="*/ 115 w 768"/>
                <a:gd name="T51" fmla="*/ 657 h 767"/>
                <a:gd name="T52" fmla="*/ 155 w 768"/>
                <a:gd name="T53" fmla="*/ 692 h 767"/>
                <a:gd name="T54" fmla="*/ 156 w 768"/>
                <a:gd name="T55" fmla="*/ 693 h 767"/>
                <a:gd name="T56" fmla="*/ 190 w 768"/>
                <a:gd name="T57" fmla="*/ 713 h 767"/>
                <a:gd name="T58" fmla="*/ 220 w 768"/>
                <a:gd name="T59" fmla="*/ 729 h 767"/>
                <a:gd name="T60" fmla="*/ 256 w 768"/>
                <a:gd name="T61" fmla="*/ 746 h 767"/>
                <a:gd name="T62" fmla="*/ 289 w 768"/>
                <a:gd name="T63" fmla="*/ 756 h 767"/>
                <a:gd name="T64" fmla="*/ 330 w 768"/>
                <a:gd name="T65" fmla="*/ 764 h 767"/>
                <a:gd name="T66" fmla="*/ 404 w 768"/>
                <a:gd name="T67" fmla="*/ 767 h 767"/>
                <a:gd name="T68" fmla="*/ 438 w 768"/>
                <a:gd name="T69" fmla="*/ 762 h 767"/>
                <a:gd name="T70" fmla="*/ 480 w 768"/>
                <a:gd name="T71" fmla="*/ 755 h 767"/>
                <a:gd name="T72" fmla="*/ 513 w 768"/>
                <a:gd name="T73" fmla="*/ 745 h 767"/>
                <a:gd name="T74" fmla="*/ 527 w 768"/>
                <a:gd name="T75" fmla="*/ 740 h 767"/>
                <a:gd name="T76" fmla="*/ 552 w 768"/>
                <a:gd name="T77" fmla="*/ 725 h 767"/>
                <a:gd name="T78" fmla="*/ 615 w 768"/>
                <a:gd name="T79" fmla="*/ 689 h 767"/>
                <a:gd name="T80" fmla="*/ 641 w 768"/>
                <a:gd name="T81" fmla="*/ 669 h 767"/>
                <a:gd name="T82" fmla="*/ 671 w 768"/>
                <a:gd name="T83" fmla="*/ 638 h 767"/>
                <a:gd name="T84" fmla="*/ 715 w 768"/>
                <a:gd name="T85" fmla="*/ 575 h 767"/>
                <a:gd name="T86" fmla="*/ 746 w 768"/>
                <a:gd name="T87" fmla="*/ 507 h 767"/>
                <a:gd name="T88" fmla="*/ 730 w 768"/>
                <a:gd name="T89" fmla="*/ 417 h 767"/>
                <a:gd name="T90" fmla="*/ 106 w 768"/>
                <a:gd name="T91" fmla="*/ 384 h 767"/>
                <a:gd name="T92" fmla="*/ 384 w 768"/>
                <a:gd name="T93" fmla="*/ 105 h 767"/>
                <a:gd name="T94" fmla="*/ 384 w 768"/>
                <a:gd name="T95" fmla="*/ 105 h 767"/>
                <a:gd name="T96" fmla="*/ 187 w 768"/>
                <a:gd name="T97" fmla="*/ 221 h 767"/>
                <a:gd name="T98" fmla="*/ 187 w 768"/>
                <a:gd name="T99" fmla="*/ 546 h 767"/>
                <a:gd name="T100" fmla="*/ 360 w 768"/>
                <a:gd name="T101" fmla="*/ 638 h 767"/>
                <a:gd name="T102" fmla="*/ 384 w 768"/>
                <a:gd name="T103" fmla="*/ 580 h 767"/>
                <a:gd name="T104" fmla="*/ 384 w 768"/>
                <a:gd name="T105" fmla="*/ 580 h 767"/>
                <a:gd name="T106" fmla="*/ 581 w 768"/>
                <a:gd name="T107" fmla="*/ 546 h 767"/>
                <a:gd name="T108" fmla="*/ 547 w 768"/>
                <a:gd name="T109" fmla="*/ 187 h 767"/>
                <a:gd name="T110" fmla="*/ 614 w 768"/>
                <a:gd name="T111"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767">
                  <a:moveTo>
                    <a:pt x="768" y="384"/>
                  </a:moveTo>
                  <a:cubicBezTo>
                    <a:pt x="768" y="376"/>
                    <a:pt x="768" y="369"/>
                    <a:pt x="767" y="361"/>
                  </a:cubicBezTo>
                  <a:cubicBezTo>
                    <a:pt x="753" y="356"/>
                    <a:pt x="734" y="350"/>
                    <a:pt x="728" y="349"/>
                  </a:cubicBezTo>
                  <a:cubicBezTo>
                    <a:pt x="734" y="347"/>
                    <a:pt x="754" y="338"/>
                    <a:pt x="764" y="330"/>
                  </a:cubicBezTo>
                  <a:cubicBezTo>
                    <a:pt x="762" y="315"/>
                    <a:pt x="759" y="301"/>
                    <a:pt x="755" y="287"/>
                  </a:cubicBezTo>
                  <a:cubicBezTo>
                    <a:pt x="744" y="284"/>
                    <a:pt x="724" y="282"/>
                    <a:pt x="716" y="282"/>
                  </a:cubicBezTo>
                  <a:cubicBezTo>
                    <a:pt x="722" y="277"/>
                    <a:pt x="739" y="266"/>
                    <a:pt x="746" y="257"/>
                  </a:cubicBezTo>
                  <a:cubicBezTo>
                    <a:pt x="741" y="243"/>
                    <a:pt x="736" y="230"/>
                    <a:pt x="730" y="216"/>
                  </a:cubicBezTo>
                  <a:cubicBezTo>
                    <a:pt x="718" y="215"/>
                    <a:pt x="698" y="218"/>
                    <a:pt x="690" y="219"/>
                  </a:cubicBezTo>
                  <a:cubicBezTo>
                    <a:pt x="695" y="213"/>
                    <a:pt x="709" y="199"/>
                    <a:pt x="715" y="189"/>
                  </a:cubicBezTo>
                  <a:cubicBezTo>
                    <a:pt x="708" y="178"/>
                    <a:pt x="701" y="167"/>
                    <a:pt x="694" y="157"/>
                  </a:cubicBezTo>
                  <a:cubicBezTo>
                    <a:pt x="683" y="157"/>
                    <a:pt x="660" y="163"/>
                    <a:pt x="652" y="166"/>
                  </a:cubicBezTo>
                  <a:cubicBezTo>
                    <a:pt x="657" y="158"/>
                    <a:pt x="668" y="139"/>
                    <a:pt x="671" y="129"/>
                  </a:cubicBezTo>
                  <a:cubicBezTo>
                    <a:pt x="661" y="118"/>
                    <a:pt x="651" y="107"/>
                    <a:pt x="640" y="97"/>
                  </a:cubicBezTo>
                  <a:cubicBezTo>
                    <a:pt x="628" y="101"/>
                    <a:pt x="611" y="111"/>
                    <a:pt x="604" y="115"/>
                  </a:cubicBezTo>
                  <a:cubicBezTo>
                    <a:pt x="607" y="108"/>
                    <a:pt x="614" y="89"/>
                    <a:pt x="616" y="78"/>
                  </a:cubicBezTo>
                  <a:cubicBezTo>
                    <a:pt x="604" y="69"/>
                    <a:pt x="592" y="61"/>
                    <a:pt x="579" y="53"/>
                  </a:cubicBezTo>
                  <a:cubicBezTo>
                    <a:pt x="569" y="59"/>
                    <a:pt x="554" y="72"/>
                    <a:pt x="548" y="77"/>
                  </a:cubicBezTo>
                  <a:cubicBezTo>
                    <a:pt x="549" y="70"/>
                    <a:pt x="553" y="50"/>
                    <a:pt x="552" y="38"/>
                  </a:cubicBezTo>
                  <a:cubicBezTo>
                    <a:pt x="539" y="32"/>
                    <a:pt x="525" y="26"/>
                    <a:pt x="511" y="21"/>
                  </a:cubicBezTo>
                  <a:cubicBezTo>
                    <a:pt x="502" y="29"/>
                    <a:pt x="491" y="44"/>
                    <a:pt x="486" y="51"/>
                  </a:cubicBezTo>
                  <a:cubicBezTo>
                    <a:pt x="485" y="43"/>
                    <a:pt x="484" y="23"/>
                    <a:pt x="481" y="12"/>
                  </a:cubicBezTo>
                  <a:cubicBezTo>
                    <a:pt x="467" y="9"/>
                    <a:pt x="453" y="6"/>
                    <a:pt x="438" y="4"/>
                  </a:cubicBezTo>
                  <a:cubicBezTo>
                    <a:pt x="438" y="4"/>
                    <a:pt x="437" y="5"/>
                    <a:pt x="437" y="5"/>
                  </a:cubicBezTo>
                  <a:cubicBezTo>
                    <a:pt x="434" y="9"/>
                    <a:pt x="431" y="14"/>
                    <a:pt x="428" y="19"/>
                  </a:cubicBezTo>
                  <a:cubicBezTo>
                    <a:pt x="424" y="26"/>
                    <a:pt x="419" y="33"/>
                    <a:pt x="417" y="37"/>
                  </a:cubicBezTo>
                  <a:cubicBezTo>
                    <a:pt x="415" y="28"/>
                    <a:pt x="411" y="10"/>
                    <a:pt x="404" y="0"/>
                  </a:cubicBezTo>
                  <a:cubicBezTo>
                    <a:pt x="397" y="0"/>
                    <a:pt x="391" y="0"/>
                    <a:pt x="384" y="0"/>
                  </a:cubicBezTo>
                  <a:cubicBezTo>
                    <a:pt x="378" y="0"/>
                    <a:pt x="372" y="0"/>
                    <a:pt x="366" y="0"/>
                  </a:cubicBezTo>
                  <a:cubicBezTo>
                    <a:pt x="365" y="3"/>
                    <a:pt x="363" y="7"/>
                    <a:pt x="362" y="8"/>
                  </a:cubicBezTo>
                  <a:cubicBezTo>
                    <a:pt x="360" y="12"/>
                    <a:pt x="358" y="15"/>
                    <a:pt x="357" y="21"/>
                  </a:cubicBezTo>
                  <a:cubicBezTo>
                    <a:pt x="354" y="28"/>
                    <a:pt x="352" y="34"/>
                    <a:pt x="351" y="38"/>
                  </a:cubicBezTo>
                  <a:cubicBezTo>
                    <a:pt x="347" y="30"/>
                    <a:pt x="339" y="12"/>
                    <a:pt x="332" y="3"/>
                  </a:cubicBezTo>
                  <a:cubicBezTo>
                    <a:pt x="318" y="5"/>
                    <a:pt x="303" y="8"/>
                    <a:pt x="289" y="12"/>
                  </a:cubicBezTo>
                  <a:cubicBezTo>
                    <a:pt x="286" y="22"/>
                    <a:pt x="285" y="41"/>
                    <a:pt x="284" y="50"/>
                  </a:cubicBezTo>
                  <a:cubicBezTo>
                    <a:pt x="279" y="43"/>
                    <a:pt x="268" y="28"/>
                    <a:pt x="260" y="20"/>
                  </a:cubicBezTo>
                  <a:cubicBezTo>
                    <a:pt x="246" y="25"/>
                    <a:pt x="232" y="31"/>
                    <a:pt x="219" y="37"/>
                  </a:cubicBezTo>
                  <a:cubicBezTo>
                    <a:pt x="218" y="48"/>
                    <a:pt x="220" y="67"/>
                    <a:pt x="221" y="76"/>
                  </a:cubicBezTo>
                  <a:cubicBezTo>
                    <a:pt x="215" y="70"/>
                    <a:pt x="200" y="57"/>
                    <a:pt x="191" y="52"/>
                  </a:cubicBezTo>
                  <a:cubicBezTo>
                    <a:pt x="190" y="52"/>
                    <a:pt x="190" y="53"/>
                    <a:pt x="189" y="53"/>
                  </a:cubicBezTo>
                  <a:cubicBezTo>
                    <a:pt x="189" y="53"/>
                    <a:pt x="189" y="53"/>
                    <a:pt x="189" y="53"/>
                  </a:cubicBezTo>
                  <a:cubicBezTo>
                    <a:pt x="189" y="53"/>
                    <a:pt x="189" y="53"/>
                    <a:pt x="189" y="53"/>
                  </a:cubicBezTo>
                  <a:cubicBezTo>
                    <a:pt x="179" y="59"/>
                    <a:pt x="169" y="66"/>
                    <a:pt x="159" y="73"/>
                  </a:cubicBezTo>
                  <a:cubicBezTo>
                    <a:pt x="159" y="73"/>
                    <a:pt x="159" y="73"/>
                    <a:pt x="159" y="73"/>
                  </a:cubicBezTo>
                  <a:cubicBezTo>
                    <a:pt x="159" y="73"/>
                    <a:pt x="159" y="73"/>
                    <a:pt x="159" y="74"/>
                  </a:cubicBezTo>
                  <a:cubicBezTo>
                    <a:pt x="157" y="74"/>
                    <a:pt x="157" y="74"/>
                    <a:pt x="157" y="74"/>
                  </a:cubicBezTo>
                  <a:cubicBezTo>
                    <a:pt x="157" y="74"/>
                    <a:pt x="157" y="74"/>
                    <a:pt x="156" y="74"/>
                  </a:cubicBezTo>
                  <a:cubicBezTo>
                    <a:pt x="157" y="84"/>
                    <a:pt x="162" y="104"/>
                    <a:pt x="166" y="114"/>
                  </a:cubicBezTo>
                  <a:cubicBezTo>
                    <a:pt x="158" y="109"/>
                    <a:pt x="140" y="99"/>
                    <a:pt x="130" y="96"/>
                  </a:cubicBezTo>
                  <a:cubicBezTo>
                    <a:pt x="130" y="96"/>
                    <a:pt x="129" y="97"/>
                    <a:pt x="129" y="97"/>
                  </a:cubicBezTo>
                  <a:cubicBezTo>
                    <a:pt x="129" y="97"/>
                    <a:pt x="129" y="97"/>
                    <a:pt x="129" y="97"/>
                  </a:cubicBezTo>
                  <a:cubicBezTo>
                    <a:pt x="129" y="97"/>
                    <a:pt x="129" y="97"/>
                    <a:pt x="128" y="97"/>
                  </a:cubicBezTo>
                  <a:cubicBezTo>
                    <a:pt x="118" y="106"/>
                    <a:pt x="108" y="116"/>
                    <a:pt x="99" y="126"/>
                  </a:cubicBezTo>
                  <a:cubicBezTo>
                    <a:pt x="102" y="136"/>
                    <a:pt x="111" y="154"/>
                    <a:pt x="117" y="162"/>
                  </a:cubicBezTo>
                  <a:cubicBezTo>
                    <a:pt x="108" y="159"/>
                    <a:pt x="89" y="152"/>
                    <a:pt x="79" y="151"/>
                  </a:cubicBezTo>
                  <a:cubicBezTo>
                    <a:pt x="70" y="162"/>
                    <a:pt x="62" y="174"/>
                    <a:pt x="55" y="186"/>
                  </a:cubicBezTo>
                  <a:cubicBezTo>
                    <a:pt x="59" y="196"/>
                    <a:pt x="73" y="211"/>
                    <a:pt x="79" y="218"/>
                  </a:cubicBezTo>
                  <a:cubicBezTo>
                    <a:pt x="70" y="217"/>
                    <a:pt x="50" y="214"/>
                    <a:pt x="39" y="215"/>
                  </a:cubicBezTo>
                  <a:cubicBezTo>
                    <a:pt x="33" y="228"/>
                    <a:pt x="27" y="241"/>
                    <a:pt x="23" y="254"/>
                  </a:cubicBezTo>
                  <a:cubicBezTo>
                    <a:pt x="30" y="264"/>
                    <a:pt x="49" y="279"/>
                    <a:pt x="55" y="283"/>
                  </a:cubicBezTo>
                  <a:cubicBezTo>
                    <a:pt x="47" y="283"/>
                    <a:pt x="23" y="284"/>
                    <a:pt x="12" y="288"/>
                  </a:cubicBezTo>
                  <a:cubicBezTo>
                    <a:pt x="9" y="301"/>
                    <a:pt x="6" y="315"/>
                    <a:pt x="4" y="328"/>
                  </a:cubicBezTo>
                  <a:cubicBezTo>
                    <a:pt x="12" y="336"/>
                    <a:pt x="31" y="346"/>
                    <a:pt x="39" y="349"/>
                  </a:cubicBezTo>
                  <a:cubicBezTo>
                    <a:pt x="31" y="351"/>
                    <a:pt x="14" y="356"/>
                    <a:pt x="1" y="361"/>
                  </a:cubicBezTo>
                  <a:cubicBezTo>
                    <a:pt x="0" y="369"/>
                    <a:pt x="0" y="376"/>
                    <a:pt x="0" y="384"/>
                  </a:cubicBezTo>
                  <a:cubicBezTo>
                    <a:pt x="0" y="391"/>
                    <a:pt x="0" y="398"/>
                    <a:pt x="1" y="405"/>
                  </a:cubicBezTo>
                  <a:cubicBezTo>
                    <a:pt x="14" y="410"/>
                    <a:pt x="29" y="415"/>
                    <a:pt x="38" y="417"/>
                  </a:cubicBezTo>
                  <a:cubicBezTo>
                    <a:pt x="29" y="421"/>
                    <a:pt x="12" y="430"/>
                    <a:pt x="4" y="437"/>
                  </a:cubicBezTo>
                  <a:cubicBezTo>
                    <a:pt x="4" y="437"/>
                    <a:pt x="4" y="438"/>
                    <a:pt x="4" y="438"/>
                  </a:cubicBezTo>
                  <a:cubicBezTo>
                    <a:pt x="4" y="438"/>
                    <a:pt x="4" y="438"/>
                    <a:pt x="4" y="438"/>
                  </a:cubicBezTo>
                  <a:cubicBezTo>
                    <a:pt x="4" y="438"/>
                    <a:pt x="4" y="438"/>
                    <a:pt x="4" y="438"/>
                  </a:cubicBezTo>
                  <a:cubicBezTo>
                    <a:pt x="5" y="443"/>
                    <a:pt x="6" y="449"/>
                    <a:pt x="7" y="454"/>
                  </a:cubicBezTo>
                  <a:cubicBezTo>
                    <a:pt x="12" y="477"/>
                    <a:pt x="12" y="477"/>
                    <a:pt x="12" y="477"/>
                  </a:cubicBezTo>
                  <a:cubicBezTo>
                    <a:pt x="12" y="477"/>
                    <a:pt x="12" y="477"/>
                    <a:pt x="12" y="477"/>
                  </a:cubicBezTo>
                  <a:cubicBezTo>
                    <a:pt x="12" y="477"/>
                    <a:pt x="12" y="477"/>
                    <a:pt x="12" y="477"/>
                  </a:cubicBezTo>
                  <a:cubicBezTo>
                    <a:pt x="12" y="478"/>
                    <a:pt x="13" y="478"/>
                    <a:pt x="14" y="478"/>
                  </a:cubicBezTo>
                  <a:cubicBezTo>
                    <a:pt x="23" y="482"/>
                    <a:pt x="45" y="483"/>
                    <a:pt x="54" y="483"/>
                  </a:cubicBezTo>
                  <a:cubicBezTo>
                    <a:pt x="47" y="488"/>
                    <a:pt x="28" y="502"/>
                    <a:pt x="22" y="511"/>
                  </a:cubicBezTo>
                  <a:cubicBezTo>
                    <a:pt x="22" y="511"/>
                    <a:pt x="22" y="511"/>
                    <a:pt x="22" y="511"/>
                  </a:cubicBezTo>
                  <a:cubicBezTo>
                    <a:pt x="23" y="511"/>
                    <a:pt x="23" y="511"/>
                    <a:pt x="23" y="511"/>
                  </a:cubicBezTo>
                  <a:cubicBezTo>
                    <a:pt x="22" y="511"/>
                    <a:pt x="22" y="512"/>
                    <a:pt x="22" y="512"/>
                  </a:cubicBezTo>
                  <a:cubicBezTo>
                    <a:pt x="23" y="514"/>
                    <a:pt x="24" y="516"/>
                    <a:pt x="25" y="518"/>
                  </a:cubicBezTo>
                  <a:cubicBezTo>
                    <a:pt x="38" y="548"/>
                    <a:pt x="38" y="548"/>
                    <a:pt x="38" y="548"/>
                  </a:cubicBezTo>
                  <a:cubicBezTo>
                    <a:pt x="37" y="548"/>
                    <a:pt x="37" y="548"/>
                    <a:pt x="37" y="548"/>
                  </a:cubicBezTo>
                  <a:cubicBezTo>
                    <a:pt x="37" y="548"/>
                    <a:pt x="37" y="548"/>
                    <a:pt x="37" y="548"/>
                  </a:cubicBezTo>
                  <a:cubicBezTo>
                    <a:pt x="38" y="548"/>
                    <a:pt x="39" y="549"/>
                    <a:pt x="40" y="549"/>
                  </a:cubicBezTo>
                  <a:cubicBezTo>
                    <a:pt x="50" y="550"/>
                    <a:pt x="72" y="547"/>
                    <a:pt x="80" y="545"/>
                  </a:cubicBezTo>
                  <a:cubicBezTo>
                    <a:pt x="80" y="546"/>
                    <a:pt x="78" y="547"/>
                    <a:pt x="77" y="549"/>
                  </a:cubicBezTo>
                  <a:cubicBezTo>
                    <a:pt x="70" y="557"/>
                    <a:pt x="58" y="571"/>
                    <a:pt x="54" y="579"/>
                  </a:cubicBezTo>
                  <a:cubicBezTo>
                    <a:pt x="54" y="580"/>
                    <a:pt x="54" y="580"/>
                    <a:pt x="54" y="580"/>
                  </a:cubicBezTo>
                  <a:cubicBezTo>
                    <a:pt x="54" y="580"/>
                    <a:pt x="54" y="580"/>
                    <a:pt x="54" y="580"/>
                  </a:cubicBezTo>
                  <a:cubicBezTo>
                    <a:pt x="54" y="580"/>
                    <a:pt x="54" y="580"/>
                    <a:pt x="54" y="580"/>
                  </a:cubicBezTo>
                  <a:cubicBezTo>
                    <a:pt x="57" y="585"/>
                    <a:pt x="60" y="590"/>
                    <a:pt x="64" y="595"/>
                  </a:cubicBezTo>
                  <a:cubicBezTo>
                    <a:pt x="67" y="600"/>
                    <a:pt x="67" y="600"/>
                    <a:pt x="67" y="600"/>
                  </a:cubicBezTo>
                  <a:cubicBezTo>
                    <a:pt x="70" y="605"/>
                    <a:pt x="73" y="609"/>
                    <a:pt x="76" y="613"/>
                  </a:cubicBezTo>
                  <a:cubicBezTo>
                    <a:pt x="77" y="613"/>
                    <a:pt x="79" y="613"/>
                    <a:pt x="80" y="613"/>
                  </a:cubicBezTo>
                  <a:cubicBezTo>
                    <a:pt x="91" y="612"/>
                    <a:pt x="110" y="605"/>
                    <a:pt x="117" y="602"/>
                  </a:cubicBezTo>
                  <a:cubicBezTo>
                    <a:pt x="117" y="603"/>
                    <a:pt x="116" y="604"/>
                    <a:pt x="115" y="606"/>
                  </a:cubicBezTo>
                  <a:cubicBezTo>
                    <a:pt x="110" y="615"/>
                    <a:pt x="101" y="631"/>
                    <a:pt x="99" y="640"/>
                  </a:cubicBezTo>
                  <a:cubicBezTo>
                    <a:pt x="99" y="640"/>
                    <a:pt x="99" y="641"/>
                    <a:pt x="99" y="641"/>
                  </a:cubicBezTo>
                  <a:cubicBezTo>
                    <a:pt x="99" y="641"/>
                    <a:pt x="99" y="641"/>
                    <a:pt x="99" y="641"/>
                  </a:cubicBezTo>
                  <a:cubicBezTo>
                    <a:pt x="99" y="641"/>
                    <a:pt x="99" y="641"/>
                    <a:pt x="99" y="641"/>
                  </a:cubicBezTo>
                  <a:cubicBezTo>
                    <a:pt x="103" y="645"/>
                    <a:pt x="106" y="649"/>
                    <a:pt x="110" y="653"/>
                  </a:cubicBezTo>
                  <a:cubicBezTo>
                    <a:pt x="115" y="657"/>
                    <a:pt x="115" y="657"/>
                    <a:pt x="115" y="657"/>
                  </a:cubicBezTo>
                  <a:cubicBezTo>
                    <a:pt x="119" y="661"/>
                    <a:pt x="123" y="665"/>
                    <a:pt x="127" y="669"/>
                  </a:cubicBezTo>
                  <a:cubicBezTo>
                    <a:pt x="128" y="669"/>
                    <a:pt x="129" y="669"/>
                    <a:pt x="131" y="668"/>
                  </a:cubicBezTo>
                  <a:cubicBezTo>
                    <a:pt x="142" y="664"/>
                    <a:pt x="160" y="654"/>
                    <a:pt x="166" y="650"/>
                  </a:cubicBezTo>
                  <a:cubicBezTo>
                    <a:pt x="163" y="658"/>
                    <a:pt x="155" y="681"/>
                    <a:pt x="155" y="692"/>
                  </a:cubicBezTo>
                  <a:cubicBezTo>
                    <a:pt x="155" y="692"/>
                    <a:pt x="155" y="692"/>
                    <a:pt x="155" y="692"/>
                  </a:cubicBezTo>
                  <a:cubicBezTo>
                    <a:pt x="156" y="691"/>
                    <a:pt x="156" y="691"/>
                    <a:pt x="156" y="691"/>
                  </a:cubicBezTo>
                  <a:cubicBezTo>
                    <a:pt x="156" y="691"/>
                    <a:pt x="156" y="692"/>
                    <a:pt x="156" y="692"/>
                  </a:cubicBezTo>
                  <a:cubicBezTo>
                    <a:pt x="156" y="692"/>
                    <a:pt x="156" y="693"/>
                    <a:pt x="156" y="693"/>
                  </a:cubicBezTo>
                  <a:cubicBezTo>
                    <a:pt x="188" y="713"/>
                    <a:pt x="188" y="713"/>
                    <a:pt x="188" y="713"/>
                  </a:cubicBezTo>
                  <a:cubicBezTo>
                    <a:pt x="188" y="714"/>
                    <a:pt x="188" y="714"/>
                    <a:pt x="188" y="714"/>
                  </a:cubicBezTo>
                  <a:cubicBezTo>
                    <a:pt x="188" y="714"/>
                    <a:pt x="188" y="714"/>
                    <a:pt x="188" y="714"/>
                  </a:cubicBezTo>
                  <a:cubicBezTo>
                    <a:pt x="189" y="713"/>
                    <a:pt x="190" y="713"/>
                    <a:pt x="190" y="713"/>
                  </a:cubicBezTo>
                  <a:cubicBezTo>
                    <a:pt x="200" y="708"/>
                    <a:pt x="216" y="693"/>
                    <a:pt x="222" y="687"/>
                  </a:cubicBezTo>
                  <a:cubicBezTo>
                    <a:pt x="221" y="696"/>
                    <a:pt x="217" y="720"/>
                    <a:pt x="219" y="730"/>
                  </a:cubicBezTo>
                  <a:cubicBezTo>
                    <a:pt x="219" y="730"/>
                    <a:pt x="220" y="730"/>
                    <a:pt x="220" y="730"/>
                  </a:cubicBezTo>
                  <a:cubicBezTo>
                    <a:pt x="220" y="729"/>
                    <a:pt x="220" y="729"/>
                    <a:pt x="220" y="729"/>
                  </a:cubicBezTo>
                  <a:cubicBezTo>
                    <a:pt x="220" y="730"/>
                    <a:pt x="220" y="730"/>
                    <a:pt x="220" y="731"/>
                  </a:cubicBezTo>
                  <a:cubicBezTo>
                    <a:pt x="221" y="731"/>
                    <a:pt x="221" y="731"/>
                    <a:pt x="221" y="731"/>
                  </a:cubicBezTo>
                  <a:cubicBezTo>
                    <a:pt x="257" y="745"/>
                    <a:pt x="257" y="745"/>
                    <a:pt x="257" y="745"/>
                  </a:cubicBezTo>
                  <a:cubicBezTo>
                    <a:pt x="256" y="746"/>
                    <a:pt x="256" y="746"/>
                    <a:pt x="256" y="746"/>
                  </a:cubicBezTo>
                  <a:cubicBezTo>
                    <a:pt x="256" y="746"/>
                    <a:pt x="256" y="746"/>
                    <a:pt x="256" y="746"/>
                  </a:cubicBezTo>
                  <a:cubicBezTo>
                    <a:pt x="257" y="745"/>
                    <a:pt x="258" y="745"/>
                    <a:pt x="258" y="744"/>
                  </a:cubicBezTo>
                  <a:cubicBezTo>
                    <a:pt x="267" y="738"/>
                    <a:pt x="279" y="721"/>
                    <a:pt x="284" y="714"/>
                  </a:cubicBezTo>
                  <a:cubicBezTo>
                    <a:pt x="284" y="722"/>
                    <a:pt x="286" y="745"/>
                    <a:pt x="289" y="756"/>
                  </a:cubicBezTo>
                  <a:cubicBezTo>
                    <a:pt x="303" y="759"/>
                    <a:pt x="316" y="762"/>
                    <a:pt x="330" y="764"/>
                  </a:cubicBezTo>
                  <a:cubicBezTo>
                    <a:pt x="330" y="763"/>
                    <a:pt x="330" y="763"/>
                    <a:pt x="330" y="763"/>
                  </a:cubicBezTo>
                  <a:cubicBezTo>
                    <a:pt x="330" y="764"/>
                    <a:pt x="330" y="764"/>
                    <a:pt x="330" y="764"/>
                  </a:cubicBezTo>
                  <a:cubicBezTo>
                    <a:pt x="330" y="764"/>
                    <a:pt x="330" y="764"/>
                    <a:pt x="330" y="764"/>
                  </a:cubicBezTo>
                  <a:cubicBezTo>
                    <a:pt x="337" y="757"/>
                    <a:pt x="349" y="736"/>
                    <a:pt x="353" y="727"/>
                  </a:cubicBezTo>
                  <a:cubicBezTo>
                    <a:pt x="355" y="736"/>
                    <a:pt x="358" y="755"/>
                    <a:pt x="362" y="767"/>
                  </a:cubicBezTo>
                  <a:cubicBezTo>
                    <a:pt x="369" y="767"/>
                    <a:pt x="377" y="767"/>
                    <a:pt x="384" y="767"/>
                  </a:cubicBezTo>
                  <a:cubicBezTo>
                    <a:pt x="391" y="767"/>
                    <a:pt x="397" y="767"/>
                    <a:pt x="404" y="767"/>
                  </a:cubicBezTo>
                  <a:cubicBezTo>
                    <a:pt x="406" y="759"/>
                    <a:pt x="414" y="735"/>
                    <a:pt x="416" y="727"/>
                  </a:cubicBezTo>
                  <a:cubicBezTo>
                    <a:pt x="420" y="735"/>
                    <a:pt x="431" y="756"/>
                    <a:pt x="438" y="764"/>
                  </a:cubicBezTo>
                  <a:cubicBezTo>
                    <a:pt x="438" y="764"/>
                    <a:pt x="438" y="764"/>
                    <a:pt x="438" y="764"/>
                  </a:cubicBezTo>
                  <a:cubicBezTo>
                    <a:pt x="438" y="762"/>
                    <a:pt x="438" y="762"/>
                    <a:pt x="438" y="762"/>
                  </a:cubicBezTo>
                  <a:cubicBezTo>
                    <a:pt x="438" y="763"/>
                    <a:pt x="439" y="763"/>
                    <a:pt x="440" y="763"/>
                  </a:cubicBezTo>
                  <a:cubicBezTo>
                    <a:pt x="442" y="763"/>
                    <a:pt x="445" y="763"/>
                    <a:pt x="447" y="762"/>
                  </a:cubicBezTo>
                  <a:cubicBezTo>
                    <a:pt x="480" y="755"/>
                    <a:pt x="480" y="755"/>
                    <a:pt x="480" y="755"/>
                  </a:cubicBezTo>
                  <a:cubicBezTo>
                    <a:pt x="480" y="755"/>
                    <a:pt x="480" y="755"/>
                    <a:pt x="480" y="755"/>
                  </a:cubicBezTo>
                  <a:cubicBezTo>
                    <a:pt x="480" y="755"/>
                    <a:pt x="480" y="755"/>
                    <a:pt x="480" y="755"/>
                  </a:cubicBezTo>
                  <a:cubicBezTo>
                    <a:pt x="481" y="754"/>
                    <a:pt x="481" y="753"/>
                    <a:pt x="482" y="751"/>
                  </a:cubicBezTo>
                  <a:cubicBezTo>
                    <a:pt x="485" y="741"/>
                    <a:pt x="486" y="723"/>
                    <a:pt x="486" y="714"/>
                  </a:cubicBezTo>
                  <a:cubicBezTo>
                    <a:pt x="492" y="723"/>
                    <a:pt x="505" y="739"/>
                    <a:pt x="513" y="745"/>
                  </a:cubicBezTo>
                  <a:cubicBezTo>
                    <a:pt x="513" y="745"/>
                    <a:pt x="514" y="745"/>
                    <a:pt x="514" y="745"/>
                  </a:cubicBezTo>
                  <a:cubicBezTo>
                    <a:pt x="513" y="744"/>
                    <a:pt x="513" y="744"/>
                    <a:pt x="513" y="744"/>
                  </a:cubicBezTo>
                  <a:cubicBezTo>
                    <a:pt x="514" y="744"/>
                    <a:pt x="514" y="745"/>
                    <a:pt x="514" y="745"/>
                  </a:cubicBezTo>
                  <a:cubicBezTo>
                    <a:pt x="519" y="743"/>
                    <a:pt x="523" y="741"/>
                    <a:pt x="527" y="740"/>
                  </a:cubicBezTo>
                  <a:cubicBezTo>
                    <a:pt x="551" y="729"/>
                    <a:pt x="551" y="729"/>
                    <a:pt x="551" y="729"/>
                  </a:cubicBezTo>
                  <a:cubicBezTo>
                    <a:pt x="551" y="729"/>
                    <a:pt x="551" y="729"/>
                    <a:pt x="551" y="729"/>
                  </a:cubicBezTo>
                  <a:cubicBezTo>
                    <a:pt x="551" y="729"/>
                    <a:pt x="551" y="729"/>
                    <a:pt x="551" y="729"/>
                  </a:cubicBezTo>
                  <a:cubicBezTo>
                    <a:pt x="552" y="728"/>
                    <a:pt x="552" y="727"/>
                    <a:pt x="552" y="725"/>
                  </a:cubicBezTo>
                  <a:cubicBezTo>
                    <a:pt x="553" y="715"/>
                    <a:pt x="550" y="697"/>
                    <a:pt x="549" y="689"/>
                  </a:cubicBezTo>
                  <a:cubicBezTo>
                    <a:pt x="555" y="695"/>
                    <a:pt x="571" y="709"/>
                    <a:pt x="580" y="713"/>
                  </a:cubicBezTo>
                  <a:cubicBezTo>
                    <a:pt x="592" y="706"/>
                    <a:pt x="604" y="698"/>
                    <a:pt x="615" y="690"/>
                  </a:cubicBezTo>
                  <a:cubicBezTo>
                    <a:pt x="615" y="690"/>
                    <a:pt x="615" y="690"/>
                    <a:pt x="615" y="689"/>
                  </a:cubicBezTo>
                  <a:cubicBezTo>
                    <a:pt x="615" y="690"/>
                    <a:pt x="615" y="690"/>
                    <a:pt x="615" y="690"/>
                  </a:cubicBezTo>
                  <a:cubicBezTo>
                    <a:pt x="616" y="690"/>
                    <a:pt x="616" y="689"/>
                    <a:pt x="616" y="689"/>
                  </a:cubicBezTo>
                  <a:cubicBezTo>
                    <a:pt x="616" y="679"/>
                    <a:pt x="609" y="660"/>
                    <a:pt x="606" y="651"/>
                  </a:cubicBezTo>
                  <a:cubicBezTo>
                    <a:pt x="613" y="656"/>
                    <a:pt x="631" y="666"/>
                    <a:pt x="641" y="669"/>
                  </a:cubicBezTo>
                  <a:cubicBezTo>
                    <a:pt x="651" y="659"/>
                    <a:pt x="661" y="649"/>
                    <a:pt x="671" y="639"/>
                  </a:cubicBezTo>
                  <a:cubicBezTo>
                    <a:pt x="670" y="639"/>
                    <a:pt x="670" y="639"/>
                    <a:pt x="670" y="639"/>
                  </a:cubicBezTo>
                  <a:cubicBezTo>
                    <a:pt x="671" y="639"/>
                    <a:pt x="671" y="639"/>
                    <a:pt x="671" y="639"/>
                  </a:cubicBezTo>
                  <a:cubicBezTo>
                    <a:pt x="671" y="639"/>
                    <a:pt x="671" y="638"/>
                    <a:pt x="671" y="638"/>
                  </a:cubicBezTo>
                  <a:cubicBezTo>
                    <a:pt x="669" y="628"/>
                    <a:pt x="658" y="610"/>
                    <a:pt x="653" y="602"/>
                  </a:cubicBezTo>
                  <a:cubicBezTo>
                    <a:pt x="662" y="605"/>
                    <a:pt x="681" y="612"/>
                    <a:pt x="692" y="612"/>
                  </a:cubicBezTo>
                  <a:cubicBezTo>
                    <a:pt x="701" y="601"/>
                    <a:pt x="708" y="589"/>
                    <a:pt x="716" y="577"/>
                  </a:cubicBezTo>
                  <a:cubicBezTo>
                    <a:pt x="715" y="576"/>
                    <a:pt x="715" y="575"/>
                    <a:pt x="715" y="575"/>
                  </a:cubicBezTo>
                  <a:cubicBezTo>
                    <a:pt x="710" y="565"/>
                    <a:pt x="697" y="552"/>
                    <a:pt x="691" y="546"/>
                  </a:cubicBezTo>
                  <a:cubicBezTo>
                    <a:pt x="701" y="547"/>
                    <a:pt x="720" y="550"/>
                    <a:pt x="731" y="548"/>
                  </a:cubicBezTo>
                  <a:cubicBezTo>
                    <a:pt x="737" y="535"/>
                    <a:pt x="742" y="522"/>
                    <a:pt x="747" y="508"/>
                  </a:cubicBezTo>
                  <a:cubicBezTo>
                    <a:pt x="747" y="508"/>
                    <a:pt x="746" y="507"/>
                    <a:pt x="746" y="507"/>
                  </a:cubicBezTo>
                  <a:cubicBezTo>
                    <a:pt x="739" y="499"/>
                    <a:pt x="725" y="488"/>
                    <a:pt x="718" y="483"/>
                  </a:cubicBezTo>
                  <a:cubicBezTo>
                    <a:pt x="727" y="483"/>
                    <a:pt x="746" y="482"/>
                    <a:pt x="756" y="478"/>
                  </a:cubicBezTo>
                  <a:cubicBezTo>
                    <a:pt x="759" y="465"/>
                    <a:pt x="762" y="451"/>
                    <a:pt x="764" y="437"/>
                  </a:cubicBezTo>
                  <a:cubicBezTo>
                    <a:pt x="755" y="429"/>
                    <a:pt x="737" y="420"/>
                    <a:pt x="730" y="417"/>
                  </a:cubicBezTo>
                  <a:cubicBezTo>
                    <a:pt x="738" y="415"/>
                    <a:pt x="754" y="410"/>
                    <a:pt x="767" y="405"/>
                  </a:cubicBezTo>
                  <a:cubicBezTo>
                    <a:pt x="768" y="398"/>
                    <a:pt x="768" y="391"/>
                    <a:pt x="768" y="384"/>
                  </a:cubicBezTo>
                  <a:close/>
                  <a:moveTo>
                    <a:pt x="130" y="408"/>
                  </a:moveTo>
                  <a:cubicBezTo>
                    <a:pt x="116" y="408"/>
                    <a:pt x="106" y="397"/>
                    <a:pt x="106" y="384"/>
                  </a:cubicBezTo>
                  <a:cubicBezTo>
                    <a:pt x="106" y="370"/>
                    <a:pt x="116" y="359"/>
                    <a:pt x="130" y="359"/>
                  </a:cubicBezTo>
                  <a:cubicBezTo>
                    <a:pt x="143" y="359"/>
                    <a:pt x="154" y="370"/>
                    <a:pt x="154" y="384"/>
                  </a:cubicBezTo>
                  <a:cubicBezTo>
                    <a:pt x="154" y="397"/>
                    <a:pt x="143" y="408"/>
                    <a:pt x="130" y="408"/>
                  </a:cubicBezTo>
                  <a:close/>
                  <a:moveTo>
                    <a:pt x="384" y="105"/>
                  </a:moveTo>
                  <a:cubicBezTo>
                    <a:pt x="397" y="105"/>
                    <a:pt x="408" y="116"/>
                    <a:pt x="408" y="129"/>
                  </a:cubicBezTo>
                  <a:cubicBezTo>
                    <a:pt x="408" y="143"/>
                    <a:pt x="397" y="153"/>
                    <a:pt x="384" y="153"/>
                  </a:cubicBezTo>
                  <a:cubicBezTo>
                    <a:pt x="371" y="153"/>
                    <a:pt x="360" y="143"/>
                    <a:pt x="360" y="129"/>
                  </a:cubicBezTo>
                  <a:cubicBezTo>
                    <a:pt x="360" y="116"/>
                    <a:pt x="371" y="105"/>
                    <a:pt x="384" y="105"/>
                  </a:cubicBezTo>
                  <a:close/>
                  <a:moveTo>
                    <a:pt x="187" y="187"/>
                  </a:moveTo>
                  <a:cubicBezTo>
                    <a:pt x="197" y="177"/>
                    <a:pt x="212" y="177"/>
                    <a:pt x="221" y="187"/>
                  </a:cubicBezTo>
                  <a:cubicBezTo>
                    <a:pt x="231" y="196"/>
                    <a:pt x="231" y="211"/>
                    <a:pt x="221" y="221"/>
                  </a:cubicBezTo>
                  <a:cubicBezTo>
                    <a:pt x="212" y="230"/>
                    <a:pt x="197" y="230"/>
                    <a:pt x="187" y="221"/>
                  </a:cubicBezTo>
                  <a:cubicBezTo>
                    <a:pt x="178" y="211"/>
                    <a:pt x="178" y="196"/>
                    <a:pt x="187" y="187"/>
                  </a:cubicBezTo>
                  <a:close/>
                  <a:moveTo>
                    <a:pt x="221" y="580"/>
                  </a:moveTo>
                  <a:cubicBezTo>
                    <a:pt x="212" y="590"/>
                    <a:pt x="197" y="590"/>
                    <a:pt x="187" y="580"/>
                  </a:cubicBezTo>
                  <a:cubicBezTo>
                    <a:pt x="178" y="571"/>
                    <a:pt x="178" y="556"/>
                    <a:pt x="187" y="546"/>
                  </a:cubicBezTo>
                  <a:cubicBezTo>
                    <a:pt x="197" y="537"/>
                    <a:pt x="212" y="537"/>
                    <a:pt x="221" y="546"/>
                  </a:cubicBezTo>
                  <a:cubicBezTo>
                    <a:pt x="231" y="556"/>
                    <a:pt x="231" y="571"/>
                    <a:pt x="221" y="580"/>
                  </a:cubicBezTo>
                  <a:close/>
                  <a:moveTo>
                    <a:pt x="384" y="662"/>
                  </a:moveTo>
                  <a:cubicBezTo>
                    <a:pt x="371" y="662"/>
                    <a:pt x="360" y="651"/>
                    <a:pt x="360" y="638"/>
                  </a:cubicBezTo>
                  <a:cubicBezTo>
                    <a:pt x="360" y="624"/>
                    <a:pt x="371" y="614"/>
                    <a:pt x="384" y="614"/>
                  </a:cubicBezTo>
                  <a:cubicBezTo>
                    <a:pt x="397" y="614"/>
                    <a:pt x="408" y="624"/>
                    <a:pt x="408" y="638"/>
                  </a:cubicBezTo>
                  <a:cubicBezTo>
                    <a:pt x="408" y="651"/>
                    <a:pt x="397" y="662"/>
                    <a:pt x="384" y="662"/>
                  </a:cubicBezTo>
                  <a:close/>
                  <a:moveTo>
                    <a:pt x="384" y="580"/>
                  </a:moveTo>
                  <a:cubicBezTo>
                    <a:pt x="276" y="580"/>
                    <a:pt x="188" y="492"/>
                    <a:pt x="188" y="384"/>
                  </a:cubicBezTo>
                  <a:cubicBezTo>
                    <a:pt x="188" y="275"/>
                    <a:pt x="276" y="188"/>
                    <a:pt x="384" y="188"/>
                  </a:cubicBezTo>
                  <a:cubicBezTo>
                    <a:pt x="492" y="188"/>
                    <a:pt x="580" y="275"/>
                    <a:pt x="580" y="384"/>
                  </a:cubicBezTo>
                  <a:cubicBezTo>
                    <a:pt x="580" y="492"/>
                    <a:pt x="492" y="580"/>
                    <a:pt x="384" y="580"/>
                  </a:cubicBezTo>
                  <a:close/>
                  <a:moveTo>
                    <a:pt x="581" y="580"/>
                  </a:moveTo>
                  <a:cubicBezTo>
                    <a:pt x="571" y="590"/>
                    <a:pt x="556" y="590"/>
                    <a:pt x="547" y="580"/>
                  </a:cubicBezTo>
                  <a:cubicBezTo>
                    <a:pt x="537" y="571"/>
                    <a:pt x="537" y="556"/>
                    <a:pt x="547" y="546"/>
                  </a:cubicBezTo>
                  <a:cubicBezTo>
                    <a:pt x="556" y="537"/>
                    <a:pt x="571" y="537"/>
                    <a:pt x="581" y="546"/>
                  </a:cubicBezTo>
                  <a:cubicBezTo>
                    <a:pt x="590" y="556"/>
                    <a:pt x="590" y="571"/>
                    <a:pt x="581" y="580"/>
                  </a:cubicBezTo>
                  <a:close/>
                  <a:moveTo>
                    <a:pt x="581" y="221"/>
                  </a:moveTo>
                  <a:cubicBezTo>
                    <a:pt x="571" y="230"/>
                    <a:pt x="556" y="230"/>
                    <a:pt x="547" y="221"/>
                  </a:cubicBezTo>
                  <a:cubicBezTo>
                    <a:pt x="537" y="211"/>
                    <a:pt x="537" y="196"/>
                    <a:pt x="547" y="187"/>
                  </a:cubicBezTo>
                  <a:cubicBezTo>
                    <a:pt x="556" y="177"/>
                    <a:pt x="571" y="177"/>
                    <a:pt x="581" y="187"/>
                  </a:cubicBezTo>
                  <a:cubicBezTo>
                    <a:pt x="590" y="196"/>
                    <a:pt x="590" y="211"/>
                    <a:pt x="581" y="221"/>
                  </a:cubicBezTo>
                  <a:close/>
                  <a:moveTo>
                    <a:pt x="638" y="408"/>
                  </a:moveTo>
                  <a:cubicBezTo>
                    <a:pt x="625" y="408"/>
                    <a:pt x="614" y="397"/>
                    <a:pt x="614" y="384"/>
                  </a:cubicBezTo>
                  <a:cubicBezTo>
                    <a:pt x="614" y="370"/>
                    <a:pt x="625" y="359"/>
                    <a:pt x="638" y="359"/>
                  </a:cubicBezTo>
                  <a:cubicBezTo>
                    <a:pt x="651" y="359"/>
                    <a:pt x="662" y="370"/>
                    <a:pt x="662" y="384"/>
                  </a:cubicBezTo>
                  <a:cubicBezTo>
                    <a:pt x="662" y="397"/>
                    <a:pt x="651" y="408"/>
                    <a:pt x="638" y="408"/>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a:effectLst/>
          </p:spPr>
          <p:txBody>
            <a:bodyPr/>
            <a:lstStyle/>
            <a:p>
              <a:pPr>
                <a:defRPr/>
              </a:pPr>
              <a:endParaRPr lang="en-US" sz="2100" kern="0" dirty="0">
                <a:solidFill>
                  <a:sysClr val="windowText" lastClr="000000"/>
                </a:solidFill>
                <a:cs typeface="Arial" pitchFamily="34" charset="0"/>
              </a:endParaRPr>
            </a:p>
          </p:txBody>
        </p:sp>
        <p:sp>
          <p:nvSpPr>
            <p:cNvPr id="64" name="Freeform 9">
              <a:extLst>
                <a:ext uri="{FF2B5EF4-FFF2-40B4-BE49-F238E27FC236}">
                  <a16:creationId xmlns:a16="http://schemas.microsoft.com/office/drawing/2014/main" id="{8B542C7A-BC9D-4651-8BDE-1AFA14F9DED1}"/>
                </a:ext>
              </a:extLst>
            </p:cNvPr>
            <p:cNvSpPr>
              <a:spLocks noEditPoints="1"/>
            </p:cNvSpPr>
            <p:nvPr/>
          </p:nvSpPr>
          <p:spPr bwMode="auto">
            <a:xfrm rot="1515780">
              <a:off x="3151486" y="3597027"/>
              <a:ext cx="43852" cy="45946"/>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solidFill>
              <a:schemeClr val="tx2"/>
            </a:solidFill>
            <a:ln w="9525">
              <a:noFill/>
              <a:round/>
              <a:headEnd/>
              <a:tailEnd/>
            </a:ln>
          </p:spPr>
          <p:txBody>
            <a:bodyPr/>
            <a:lstStyle/>
            <a:p>
              <a:pPr fontAlgn="base">
                <a:spcBef>
                  <a:spcPct val="0"/>
                </a:spcBef>
                <a:spcAft>
                  <a:spcPct val="0"/>
                </a:spcAft>
              </a:pPr>
              <a:endParaRPr lang="en-US" dirty="0">
                <a:solidFill>
                  <a:srgbClr val="5F5F5F"/>
                </a:solidFill>
                <a:latin typeface="Arial" charset="0"/>
                <a:cs typeface="Arial" charset="0"/>
              </a:endParaRPr>
            </a:p>
          </p:txBody>
        </p:sp>
      </p:grpSp>
      <p:sp>
        <p:nvSpPr>
          <p:cNvPr id="4" name="Rectangle 3">
            <a:extLst>
              <a:ext uri="{FF2B5EF4-FFF2-40B4-BE49-F238E27FC236}">
                <a16:creationId xmlns:a16="http://schemas.microsoft.com/office/drawing/2014/main" id="{00CD97B1-CACB-4615-BB45-F5AE7D6579E0}"/>
              </a:ext>
            </a:extLst>
          </p:cNvPr>
          <p:cNvSpPr/>
          <p:nvPr/>
        </p:nvSpPr>
        <p:spPr>
          <a:xfrm>
            <a:off x="6156959" y="1589087"/>
            <a:ext cx="5791200" cy="4244678"/>
          </a:xfrm>
          <a:prstGeom prst="rect">
            <a:avLst/>
          </a:prstGeom>
          <a:solidFill>
            <a:schemeClr val="bg1">
              <a:alpha val="7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fr-FR" dirty="0"/>
          </a:p>
        </p:txBody>
      </p:sp>
      <p:sp>
        <p:nvSpPr>
          <p:cNvPr id="46" name="Rectangle 45">
            <a:extLst>
              <a:ext uri="{FF2B5EF4-FFF2-40B4-BE49-F238E27FC236}">
                <a16:creationId xmlns:a16="http://schemas.microsoft.com/office/drawing/2014/main" id="{7E9D4944-EA53-47A0-9DE0-BD4EEF31A1F7}"/>
              </a:ext>
            </a:extLst>
          </p:cNvPr>
          <p:cNvSpPr/>
          <p:nvPr/>
        </p:nvSpPr>
        <p:spPr>
          <a:xfrm>
            <a:off x="266700" y="1626098"/>
            <a:ext cx="5791200" cy="4244678"/>
          </a:xfrm>
          <a:prstGeom prst="rect">
            <a:avLst/>
          </a:prstGeom>
          <a:solidFill>
            <a:schemeClr val="bg1">
              <a:alpha val="7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fr-FR" dirty="0"/>
          </a:p>
        </p:txBody>
      </p:sp>
    </p:spTree>
    <p:extLst>
      <p:ext uri="{BB962C8B-B14F-4D97-AF65-F5344CB8AC3E}">
        <p14:creationId xmlns:p14="http://schemas.microsoft.com/office/powerpoint/2010/main" val="15302349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3000" fill="hold"/>
                                        <p:tgtEl>
                                          <p:spTgt spid="53"/>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53"/>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500"/>
                            </p:stCondLst>
                            <p:childTnLst>
                              <p:par>
                                <p:cTn id="17" presetID="8" presetClass="emph" presetSubtype="0" fill="hold" nodeType="afterEffect">
                                  <p:stCondLst>
                                    <p:cond delay="0"/>
                                  </p:stCondLst>
                                  <p:childTnLst>
                                    <p:animRot by="21600000">
                                      <p:cBhvr>
                                        <p:cTn id="18" dur="3000" fill="hold"/>
                                        <p:tgtEl>
                                          <p:spTgt spid="61"/>
                                        </p:tgtEl>
                                        <p:attrNameLst>
                                          <p:attrName>r</p:attrName>
                                        </p:attrNameLst>
                                      </p:cBhvr>
                                    </p:animRot>
                                  </p:childTnLst>
                                </p:cTn>
                              </p:par>
                              <p:par>
                                <p:cTn id="19" presetID="8" presetClass="emph" presetSubtype="0" fill="hold" nodeType="withEffect">
                                  <p:stCondLst>
                                    <p:cond delay="0"/>
                                  </p:stCondLst>
                                  <p:childTnLst>
                                    <p:animRot by="21600000">
                                      <p:cBhvr>
                                        <p:cTn id="20" dur="3000" fill="hold"/>
                                        <p:tgtEl>
                                          <p:spTgt spid="61"/>
                                        </p:tgtEl>
                                        <p:attrNameLst>
                                          <p:attrName>r</p:attrName>
                                        </p:attrNameLst>
                                      </p:cBhvr>
                                    </p:animRot>
                                  </p:childTnLst>
                                </p:cTn>
                              </p:par>
                              <p:par>
                                <p:cTn id="21" presetID="42" presetClass="path" presetSubtype="0" accel="50000" decel="50000" fill="hold" nodeType="withEffect">
                                  <p:stCondLst>
                                    <p:cond delay="0"/>
                                  </p:stCondLst>
                                  <p:childTnLst>
                                    <p:animMotion origin="layout" path="M 3.3889E-6 3.7037E-7 L 0.205 -0.00162 " pathEditMode="relative" rAng="0" ptsTypes="AA">
                                      <p:cBhvr>
                                        <p:cTn id="22" dur="2000" fill="hold"/>
                                        <p:tgtEl>
                                          <p:spTgt spid="3"/>
                                        </p:tgtEl>
                                        <p:attrNameLst>
                                          <p:attrName>ppt_x</p:attrName>
                                          <p:attrName>ppt_y</p:attrName>
                                        </p:attrNameLst>
                                      </p:cBhvr>
                                      <p:rCtr x="10250"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0761FA-58A8-254F-8E77-A6AB8CB6FE8B}"/>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4" name="Text Placeholder 3">
            <a:extLst>
              <a:ext uri="{FF2B5EF4-FFF2-40B4-BE49-F238E27FC236}">
                <a16:creationId xmlns:a16="http://schemas.microsoft.com/office/drawing/2014/main" id="{3D9FC618-6014-4FB5-9EDD-3D6B41ADB8FF}"/>
              </a:ext>
            </a:extLst>
          </p:cNvPr>
          <p:cNvSpPr>
            <a:spLocks noGrp="1"/>
          </p:cNvSpPr>
          <p:nvPr>
            <p:ph type="body" sz="quarter" idx="11"/>
          </p:nvPr>
        </p:nvSpPr>
        <p:spPr/>
        <p:txBody>
          <a:bodyPr/>
          <a:lstStyle/>
          <a:p>
            <a:r>
              <a:rPr lang="en-US" sz="1800" dirty="0"/>
              <a:t>Mask/subset on-premises and upload to the cloud</a:t>
            </a:r>
            <a:endParaRPr lang="fr-FR" sz="1800" dirty="0"/>
          </a:p>
        </p:txBody>
      </p:sp>
      <p:sp>
        <p:nvSpPr>
          <p:cNvPr id="3" name="Footer Placeholder 2">
            <a:extLst>
              <a:ext uri="{FF2B5EF4-FFF2-40B4-BE49-F238E27FC236}">
                <a16:creationId xmlns:a16="http://schemas.microsoft.com/office/drawing/2014/main" id="{2CBE7088-9A29-1342-8163-2AAFCB9C2003}"/>
              </a:ext>
            </a:extLst>
          </p:cNvPr>
          <p:cNvSpPr>
            <a:spLocks noGrp="1"/>
          </p:cNvSpPr>
          <p:nvPr>
            <p:ph type="ftr" sz="quarter" idx="13"/>
          </p:nvPr>
        </p:nvSpPr>
        <p:spPr/>
        <p:txBody>
          <a:bodyPr/>
          <a:lstStyle/>
          <a:p>
            <a:r>
              <a:rPr lang="en-US"/>
              <a:t>Copyright © 2023, Oracle and/or its affiliates </a:t>
            </a:r>
            <a:endParaRPr lang="en-US" dirty="0"/>
          </a:p>
        </p:txBody>
      </p:sp>
      <p:grpSp>
        <p:nvGrpSpPr>
          <p:cNvPr id="23" name="Group 69">
            <a:extLst>
              <a:ext uri="{FF2B5EF4-FFF2-40B4-BE49-F238E27FC236}">
                <a16:creationId xmlns:a16="http://schemas.microsoft.com/office/drawing/2014/main" id="{653AB597-6520-D44D-A345-2FB101BA302F}"/>
              </a:ext>
            </a:extLst>
          </p:cNvPr>
          <p:cNvGrpSpPr>
            <a:grpSpLocks/>
          </p:cNvGrpSpPr>
          <p:nvPr/>
        </p:nvGrpSpPr>
        <p:grpSpPr bwMode="auto">
          <a:xfrm>
            <a:off x="520700" y="2698750"/>
            <a:ext cx="5492750" cy="2776538"/>
            <a:chOff x="520090" y="2523634"/>
            <a:chExt cx="5493848" cy="2775185"/>
          </a:xfrm>
        </p:grpSpPr>
        <p:sp>
          <p:nvSpPr>
            <p:cNvPr id="24" name="1_Capture_data">
              <a:extLst>
                <a:ext uri="{FF2B5EF4-FFF2-40B4-BE49-F238E27FC236}">
                  <a16:creationId xmlns:a16="http://schemas.microsoft.com/office/drawing/2014/main" id="{C8954169-CFAF-EE4F-8DDE-762975AE2F9E}"/>
                </a:ext>
              </a:extLst>
            </p:cNvPr>
            <p:cNvSpPr txBox="1">
              <a:spLocks noChangeArrowheads="1"/>
            </p:cNvSpPr>
            <p:nvPr/>
          </p:nvSpPr>
          <p:spPr bwMode="auto">
            <a:xfrm rot="19752413">
              <a:off x="2547733" y="3934234"/>
              <a:ext cx="1752950" cy="645797"/>
            </a:xfrm>
            <a:prstGeom prst="rect">
              <a:avLst/>
            </a:prstGeom>
            <a:noFill/>
            <a:ln w="9525">
              <a:noFill/>
              <a:miter lim="800000"/>
              <a:headEnd/>
              <a:tailEnd/>
            </a:ln>
          </p:spPr>
          <p:txBody>
            <a:bodyPr>
              <a:spAutoFit/>
            </a:bodyPr>
            <a:lstStyle/>
            <a:p>
              <a:pPr>
                <a:defRPr/>
              </a:pPr>
              <a:r>
                <a:rPr lang="en-US" sz="1200" b="1" dirty="0">
                  <a:solidFill>
                    <a:schemeClr val="accent4"/>
                  </a:solidFill>
                  <a:latin typeface="Calibri" pitchFamily="34" charset="0"/>
                  <a:cs typeface="Times New Roman" pitchFamily="18" charset="0"/>
                </a:rPr>
                <a:t>010010110010101001001001001001001001001001001000100101010010</a:t>
              </a:r>
              <a:endParaRPr lang="en-CA" sz="1200" b="1" dirty="0">
                <a:solidFill>
                  <a:schemeClr val="accent4"/>
                </a:solidFill>
                <a:latin typeface="Calibri" pitchFamily="34" charset="0"/>
                <a:cs typeface="Times New Roman" pitchFamily="18" charset="0"/>
              </a:endParaRPr>
            </a:p>
          </p:txBody>
        </p:sp>
        <p:sp>
          <p:nvSpPr>
            <p:cNvPr id="25" name="1_Capture_data">
              <a:extLst>
                <a:ext uri="{FF2B5EF4-FFF2-40B4-BE49-F238E27FC236}">
                  <a16:creationId xmlns:a16="http://schemas.microsoft.com/office/drawing/2014/main" id="{15E92F6E-DC11-604A-86EE-366507B76D6A}"/>
                </a:ext>
              </a:extLst>
            </p:cNvPr>
            <p:cNvSpPr txBox="1">
              <a:spLocks noChangeArrowheads="1"/>
            </p:cNvSpPr>
            <p:nvPr/>
          </p:nvSpPr>
          <p:spPr bwMode="auto">
            <a:xfrm>
              <a:off x="929747" y="4449920"/>
              <a:ext cx="1752950" cy="645798"/>
            </a:xfrm>
            <a:prstGeom prst="rect">
              <a:avLst/>
            </a:prstGeom>
            <a:noFill/>
            <a:ln w="9525">
              <a:noFill/>
              <a:miter lim="800000"/>
              <a:headEnd/>
              <a:tailEnd/>
            </a:ln>
          </p:spPr>
          <p:txBody>
            <a:bodyPr>
              <a:spAutoFit/>
            </a:bodyPr>
            <a:lstStyle/>
            <a:p>
              <a:pPr>
                <a:defRPr/>
              </a:pPr>
              <a:r>
                <a:rPr lang="en-US" sz="1200" b="1" dirty="0">
                  <a:solidFill>
                    <a:schemeClr val="accent4"/>
                  </a:solidFill>
                  <a:latin typeface="Calibri" pitchFamily="34" charset="0"/>
                  <a:cs typeface="Times New Roman" pitchFamily="18" charset="0"/>
                </a:rPr>
                <a:t>010010110010101001001001001001001001001001001000100101010010</a:t>
              </a:r>
              <a:endParaRPr lang="en-CA" sz="1200" b="1" dirty="0">
                <a:solidFill>
                  <a:schemeClr val="accent4"/>
                </a:solidFill>
                <a:latin typeface="Calibri" pitchFamily="34" charset="0"/>
                <a:cs typeface="Times New Roman" pitchFamily="18" charset="0"/>
              </a:endParaRPr>
            </a:p>
          </p:txBody>
        </p:sp>
        <p:pic>
          <p:nvPicPr>
            <p:cNvPr id="26" name="Picture 5" descr="D:\dinesh\ProductManagement\All_Icons\ic-Database-red.gif">
              <a:extLst>
                <a:ext uri="{FF2B5EF4-FFF2-40B4-BE49-F238E27FC236}">
                  <a16:creationId xmlns:a16="http://schemas.microsoft.com/office/drawing/2014/main" id="{976F3B9E-2A83-A145-A3AD-D1A7710CCA99}"/>
                </a:ext>
              </a:extLst>
            </p:cNvPr>
            <p:cNvPicPr>
              <a:picLocks noChangeAspect="1" noChangeArrowheads="1"/>
            </p:cNvPicPr>
            <p:nvPr/>
          </p:nvPicPr>
          <p:blipFill>
            <a:blip r:embed="rId2" cstate="print"/>
            <a:srcRect l="19444" t="16667" r="19444" b="16667"/>
            <a:stretch>
              <a:fillRect/>
            </a:stretch>
          </p:blipFill>
          <p:spPr bwMode="auto">
            <a:xfrm>
              <a:off x="520090" y="4155819"/>
              <a:ext cx="1047750" cy="1143000"/>
            </a:xfrm>
            <a:prstGeom prst="rect">
              <a:avLst/>
            </a:prstGeom>
            <a:noFill/>
            <a:ln w="9525">
              <a:noFill/>
              <a:miter lim="800000"/>
              <a:headEnd/>
              <a:tailEnd/>
            </a:ln>
          </p:spPr>
        </p:pic>
        <p:pic>
          <p:nvPicPr>
            <p:cNvPr id="27" name="Picture 3" descr="D:\dinesh\ProductManagement\All_Icons\ic-Database-gray.gif">
              <a:extLst>
                <a:ext uri="{FF2B5EF4-FFF2-40B4-BE49-F238E27FC236}">
                  <a16:creationId xmlns:a16="http://schemas.microsoft.com/office/drawing/2014/main" id="{3E9E8D61-EB0E-F04D-9FF4-7ADEA255FFDB}"/>
                </a:ext>
              </a:extLst>
            </p:cNvPr>
            <p:cNvPicPr>
              <a:picLocks noChangeAspect="1" noChangeArrowheads="1"/>
            </p:cNvPicPr>
            <p:nvPr/>
          </p:nvPicPr>
          <p:blipFill>
            <a:blip r:embed="rId3" cstate="print"/>
            <a:srcRect l="19444" t="16667" r="19444" b="16667"/>
            <a:stretch>
              <a:fillRect/>
            </a:stretch>
          </p:blipFill>
          <p:spPr bwMode="auto">
            <a:xfrm>
              <a:off x="2143734" y="4226649"/>
              <a:ext cx="838200" cy="913909"/>
            </a:xfrm>
            <a:prstGeom prst="rect">
              <a:avLst/>
            </a:prstGeom>
            <a:noFill/>
            <a:ln w="9525">
              <a:noFill/>
              <a:miter lim="800000"/>
              <a:headEnd/>
              <a:tailEnd/>
            </a:ln>
          </p:spPr>
        </p:pic>
        <p:pic>
          <p:nvPicPr>
            <p:cNvPr id="29" name="Picture 8" descr="Cloud graphic arts available for use in Cloud Campaign layouts">
              <a:extLst>
                <a:ext uri="{FF2B5EF4-FFF2-40B4-BE49-F238E27FC236}">
                  <a16:creationId xmlns:a16="http://schemas.microsoft.com/office/drawing/2014/main" id="{A1F772D4-CEDE-EF46-8323-7226762B9693}"/>
                </a:ext>
              </a:extLst>
            </p:cNvPr>
            <p:cNvPicPr>
              <a:picLocks noChangeAspect="1"/>
            </p:cNvPicPr>
            <p:nvPr/>
          </p:nvPicPr>
          <p:blipFill>
            <a:blip r:embed="rId4" cstate="print"/>
            <a:srcRect/>
            <a:stretch>
              <a:fillRect/>
            </a:stretch>
          </p:blipFill>
          <p:spPr bwMode="auto">
            <a:xfrm>
              <a:off x="3282461" y="2523634"/>
              <a:ext cx="2731477" cy="1626336"/>
            </a:xfrm>
            <a:prstGeom prst="rect">
              <a:avLst/>
            </a:prstGeom>
            <a:noFill/>
            <a:ln w="9525">
              <a:noFill/>
              <a:miter lim="800000"/>
              <a:headEnd/>
              <a:tailEnd/>
            </a:ln>
          </p:spPr>
        </p:pic>
        <p:pic>
          <p:nvPicPr>
            <p:cNvPr id="30" name="Picture 12" descr="ic-Database-gray.gif">
              <a:extLst>
                <a:ext uri="{FF2B5EF4-FFF2-40B4-BE49-F238E27FC236}">
                  <a16:creationId xmlns:a16="http://schemas.microsoft.com/office/drawing/2014/main" id="{8C691333-F040-114E-A118-D8136DCB039C}"/>
                </a:ext>
              </a:extLst>
            </p:cNvPr>
            <p:cNvPicPr>
              <a:picLocks noChangeAspect="1"/>
            </p:cNvPicPr>
            <p:nvPr/>
          </p:nvPicPr>
          <p:blipFill>
            <a:blip r:embed="rId3" cstate="print">
              <a:clrChange>
                <a:clrFrom>
                  <a:srgbClr val="FFFFFF"/>
                </a:clrFrom>
                <a:clrTo>
                  <a:srgbClr val="FFFFFF">
                    <a:alpha val="0"/>
                  </a:srgbClr>
                </a:clrTo>
              </a:clrChange>
            </a:blip>
            <a:srcRect l="8679" r="11743"/>
            <a:stretch>
              <a:fillRect/>
            </a:stretch>
          </p:blipFill>
          <p:spPr bwMode="auto">
            <a:xfrm>
              <a:off x="3962401" y="2680288"/>
              <a:ext cx="1101968" cy="1340034"/>
            </a:xfrm>
            <a:prstGeom prst="rect">
              <a:avLst/>
            </a:prstGeom>
            <a:noFill/>
            <a:ln w="9525">
              <a:noFill/>
              <a:miter lim="800000"/>
              <a:headEnd/>
              <a:tailEnd/>
            </a:ln>
          </p:spPr>
        </p:pic>
      </p:grpSp>
      <p:pic>
        <p:nvPicPr>
          <p:cNvPr id="38" name="Picture 2" descr="D:\work\product-information\advanced-security\core-materials\video-recordings\12.1\for-youtube\1-aso-overview\O_EnterpriseMgr_12c_clr.gif">
            <a:extLst>
              <a:ext uri="{FF2B5EF4-FFF2-40B4-BE49-F238E27FC236}">
                <a16:creationId xmlns:a16="http://schemas.microsoft.com/office/drawing/2014/main" id="{302CD8F6-26C8-1A4D-9028-CD3E6BEDFEA2}"/>
              </a:ext>
            </a:extLst>
          </p:cNvPr>
          <p:cNvPicPr>
            <a:picLocks noChangeAspect="1" noChangeArrowheads="1"/>
          </p:cNvPicPr>
          <p:nvPr/>
        </p:nvPicPr>
        <p:blipFill>
          <a:blip r:embed="rId5" cstate="print"/>
          <a:srcRect r="31613"/>
          <a:stretch>
            <a:fillRect/>
          </a:stretch>
        </p:blipFill>
        <p:spPr bwMode="auto">
          <a:xfrm>
            <a:off x="1088696" y="3344639"/>
            <a:ext cx="1472136" cy="574675"/>
          </a:xfrm>
          <a:prstGeom prst="rect">
            <a:avLst/>
          </a:prstGeom>
          <a:noFill/>
          <a:ln w="6350">
            <a:solidFill>
              <a:schemeClr val="tx1"/>
            </a:solidFill>
            <a:miter lim="800000"/>
            <a:headEnd/>
            <a:tailEnd/>
          </a:ln>
        </p:spPr>
      </p:pic>
      <p:grpSp>
        <p:nvGrpSpPr>
          <p:cNvPr id="40" name="Group 49">
            <a:extLst>
              <a:ext uri="{FF2B5EF4-FFF2-40B4-BE49-F238E27FC236}">
                <a16:creationId xmlns:a16="http://schemas.microsoft.com/office/drawing/2014/main" id="{8D00F6B5-1B13-0D4E-BAD6-DF1A614153E7}"/>
              </a:ext>
            </a:extLst>
          </p:cNvPr>
          <p:cNvGrpSpPr/>
          <p:nvPr/>
        </p:nvGrpSpPr>
        <p:grpSpPr>
          <a:xfrm>
            <a:off x="2044281" y="3991735"/>
            <a:ext cx="580311" cy="580462"/>
            <a:chOff x="2995612" y="3441700"/>
            <a:chExt cx="355600" cy="355600"/>
          </a:xfrm>
          <a:solidFill>
            <a:srgbClr val="C74634"/>
          </a:solidFill>
        </p:grpSpPr>
        <p:sp>
          <p:nvSpPr>
            <p:cNvPr id="41" name="Freeform 27">
              <a:extLst>
                <a:ext uri="{FF2B5EF4-FFF2-40B4-BE49-F238E27FC236}">
                  <a16:creationId xmlns:a16="http://schemas.microsoft.com/office/drawing/2014/main" id="{F578183C-4DCB-5B4B-A3B3-B69CE52B4E12}"/>
                </a:ext>
              </a:extLst>
            </p:cNvPr>
            <p:cNvSpPr>
              <a:spLocks noEditPoints="1"/>
            </p:cNvSpPr>
            <p:nvPr/>
          </p:nvSpPr>
          <p:spPr bwMode="auto">
            <a:xfrm>
              <a:off x="3114674" y="3560763"/>
              <a:ext cx="117475" cy="117475"/>
            </a:xfrm>
            <a:custGeom>
              <a:avLst/>
              <a:gdLst>
                <a:gd name="T0" fmla="*/ 451 w 451"/>
                <a:gd name="T1" fmla="*/ 212 h 451"/>
                <a:gd name="T2" fmla="*/ 444 w 451"/>
                <a:gd name="T3" fmla="*/ 169 h 451"/>
                <a:gd name="T4" fmla="*/ 429 w 451"/>
                <a:gd name="T5" fmla="*/ 127 h 451"/>
                <a:gd name="T6" fmla="*/ 408 w 451"/>
                <a:gd name="T7" fmla="*/ 92 h 451"/>
                <a:gd name="T8" fmla="*/ 376 w 451"/>
                <a:gd name="T9" fmla="*/ 57 h 451"/>
                <a:gd name="T10" fmla="*/ 340 w 451"/>
                <a:gd name="T11" fmla="*/ 31 h 451"/>
                <a:gd name="T12" fmla="*/ 300 w 451"/>
                <a:gd name="T13" fmla="*/ 13 h 451"/>
                <a:gd name="T14" fmla="*/ 258 w 451"/>
                <a:gd name="T15" fmla="*/ 2 h 451"/>
                <a:gd name="T16" fmla="*/ 245 w 451"/>
                <a:gd name="T17" fmla="*/ 22 h 451"/>
                <a:gd name="T18" fmla="*/ 215 w 451"/>
                <a:gd name="T19" fmla="*/ 0 h 451"/>
                <a:gd name="T20" fmla="*/ 206 w 451"/>
                <a:gd name="T21" fmla="*/ 23 h 451"/>
                <a:gd name="T22" fmla="*/ 167 w 451"/>
                <a:gd name="T23" fmla="*/ 30 h 451"/>
                <a:gd name="T24" fmla="*/ 130 w 451"/>
                <a:gd name="T25" fmla="*/ 45 h 451"/>
                <a:gd name="T26" fmla="*/ 111 w 451"/>
                <a:gd name="T27" fmla="*/ 31 h 451"/>
                <a:gd name="T28" fmla="*/ 94 w 451"/>
                <a:gd name="T29" fmla="*/ 43 h 451"/>
                <a:gd name="T30" fmla="*/ 92 w 451"/>
                <a:gd name="T31" fmla="*/ 44 h 451"/>
                <a:gd name="T32" fmla="*/ 76 w 451"/>
                <a:gd name="T33" fmla="*/ 57 h 451"/>
                <a:gd name="T34" fmla="*/ 58 w 451"/>
                <a:gd name="T35" fmla="*/ 74 h 451"/>
                <a:gd name="T36" fmla="*/ 32 w 451"/>
                <a:gd name="T37" fmla="*/ 109 h 451"/>
                <a:gd name="T38" fmla="*/ 14 w 451"/>
                <a:gd name="T39" fmla="*/ 149 h 451"/>
                <a:gd name="T40" fmla="*/ 3 w 451"/>
                <a:gd name="T41" fmla="*/ 193 h 451"/>
                <a:gd name="T42" fmla="*/ 0 w 451"/>
                <a:gd name="T43" fmla="*/ 225 h 451"/>
                <a:gd name="T44" fmla="*/ 3 w 451"/>
                <a:gd name="T45" fmla="*/ 257 h 451"/>
                <a:gd name="T46" fmla="*/ 3 w 451"/>
                <a:gd name="T47" fmla="*/ 257 h 451"/>
                <a:gd name="T48" fmla="*/ 7 w 451"/>
                <a:gd name="T49" fmla="*/ 280 h 451"/>
                <a:gd name="T50" fmla="*/ 32 w 451"/>
                <a:gd name="T51" fmla="*/ 283 h 451"/>
                <a:gd name="T52" fmla="*/ 14 w 451"/>
                <a:gd name="T53" fmla="*/ 300 h 451"/>
                <a:gd name="T54" fmla="*/ 22 w 451"/>
                <a:gd name="T55" fmla="*/ 322 h 451"/>
                <a:gd name="T56" fmla="*/ 23 w 451"/>
                <a:gd name="T57" fmla="*/ 322 h 451"/>
                <a:gd name="T58" fmla="*/ 32 w 451"/>
                <a:gd name="T59" fmla="*/ 340 h 451"/>
                <a:gd name="T60" fmla="*/ 32 w 451"/>
                <a:gd name="T61" fmla="*/ 341 h 451"/>
                <a:gd name="T62" fmla="*/ 45 w 451"/>
                <a:gd name="T63" fmla="*/ 360 h 451"/>
                <a:gd name="T64" fmla="*/ 68 w 451"/>
                <a:gd name="T65" fmla="*/ 356 h 451"/>
                <a:gd name="T66" fmla="*/ 58 w 451"/>
                <a:gd name="T67" fmla="*/ 376 h 451"/>
                <a:gd name="T68" fmla="*/ 68 w 451"/>
                <a:gd name="T69" fmla="*/ 386 h 451"/>
                <a:gd name="T70" fmla="*/ 98 w 451"/>
                <a:gd name="T71" fmla="*/ 381 h 451"/>
                <a:gd name="T72" fmla="*/ 92 w 451"/>
                <a:gd name="T73" fmla="*/ 406 h 451"/>
                <a:gd name="T74" fmla="*/ 111 w 451"/>
                <a:gd name="T75" fmla="*/ 419 h 451"/>
                <a:gd name="T76" fmla="*/ 112 w 451"/>
                <a:gd name="T77" fmla="*/ 418 h 451"/>
                <a:gd name="T78" fmla="*/ 129 w 451"/>
                <a:gd name="T79" fmla="*/ 429 h 451"/>
                <a:gd name="T80" fmla="*/ 130 w 451"/>
                <a:gd name="T81" fmla="*/ 429 h 451"/>
                <a:gd name="T82" fmla="*/ 151 w 451"/>
                <a:gd name="T83" fmla="*/ 438 h 451"/>
                <a:gd name="T84" fmla="*/ 170 w 451"/>
                <a:gd name="T85" fmla="*/ 444 h 451"/>
                <a:gd name="T86" fmla="*/ 194 w 451"/>
                <a:gd name="T87" fmla="*/ 448 h 451"/>
                <a:gd name="T88" fmla="*/ 213 w 451"/>
                <a:gd name="T89" fmla="*/ 450 h 451"/>
                <a:gd name="T90" fmla="*/ 244 w 451"/>
                <a:gd name="T91" fmla="*/ 427 h 451"/>
                <a:gd name="T92" fmla="*/ 258 w 451"/>
                <a:gd name="T93" fmla="*/ 448 h 451"/>
                <a:gd name="T94" fmla="*/ 282 w 451"/>
                <a:gd name="T95" fmla="*/ 443 h 451"/>
                <a:gd name="T96" fmla="*/ 283 w 451"/>
                <a:gd name="T97" fmla="*/ 441 h 451"/>
                <a:gd name="T98" fmla="*/ 302 w 451"/>
                <a:gd name="T99" fmla="*/ 437 h 451"/>
                <a:gd name="T100" fmla="*/ 310 w 451"/>
                <a:gd name="T101" fmla="*/ 434 h 451"/>
                <a:gd name="T102" fmla="*/ 324 w 451"/>
                <a:gd name="T103" fmla="*/ 428 h 451"/>
                <a:gd name="T104" fmla="*/ 341 w 451"/>
                <a:gd name="T105" fmla="*/ 419 h 451"/>
                <a:gd name="T106" fmla="*/ 362 w 451"/>
                <a:gd name="T107" fmla="*/ 405 h 451"/>
                <a:gd name="T108" fmla="*/ 376 w 451"/>
                <a:gd name="T109" fmla="*/ 393 h 451"/>
                <a:gd name="T110" fmla="*/ 394 w 451"/>
                <a:gd name="T111" fmla="*/ 375 h 451"/>
                <a:gd name="T112" fmla="*/ 407 w 451"/>
                <a:gd name="T113" fmla="*/ 360 h 451"/>
                <a:gd name="T114" fmla="*/ 406 w 451"/>
                <a:gd name="T115" fmla="*/ 320 h 451"/>
                <a:gd name="T116" fmla="*/ 438 w 451"/>
                <a:gd name="T117" fmla="*/ 298 h 451"/>
                <a:gd name="T118" fmla="*/ 449 w 451"/>
                <a:gd name="T119" fmla="*/ 257 h 451"/>
                <a:gd name="T120" fmla="*/ 226 w 451"/>
                <a:gd name="T121" fmla="*/ 351 h 451"/>
                <a:gd name="T122" fmla="*/ 352 w 451"/>
                <a:gd name="T123"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1" h="451">
                  <a:moveTo>
                    <a:pt x="451" y="238"/>
                  </a:moveTo>
                  <a:cubicBezTo>
                    <a:pt x="451" y="234"/>
                    <a:pt x="451" y="230"/>
                    <a:pt x="451" y="225"/>
                  </a:cubicBezTo>
                  <a:cubicBezTo>
                    <a:pt x="451" y="221"/>
                    <a:pt x="451" y="217"/>
                    <a:pt x="451" y="212"/>
                  </a:cubicBezTo>
                  <a:cubicBezTo>
                    <a:pt x="443" y="209"/>
                    <a:pt x="431" y="206"/>
                    <a:pt x="428" y="205"/>
                  </a:cubicBezTo>
                  <a:cubicBezTo>
                    <a:pt x="431" y="204"/>
                    <a:pt x="443" y="198"/>
                    <a:pt x="449" y="194"/>
                  </a:cubicBezTo>
                  <a:cubicBezTo>
                    <a:pt x="448" y="185"/>
                    <a:pt x="446" y="177"/>
                    <a:pt x="444" y="169"/>
                  </a:cubicBezTo>
                  <a:cubicBezTo>
                    <a:pt x="437" y="167"/>
                    <a:pt x="425" y="166"/>
                    <a:pt x="420" y="166"/>
                  </a:cubicBezTo>
                  <a:cubicBezTo>
                    <a:pt x="424" y="163"/>
                    <a:pt x="434" y="156"/>
                    <a:pt x="438" y="151"/>
                  </a:cubicBezTo>
                  <a:cubicBezTo>
                    <a:pt x="436" y="143"/>
                    <a:pt x="432" y="135"/>
                    <a:pt x="429" y="127"/>
                  </a:cubicBezTo>
                  <a:cubicBezTo>
                    <a:pt x="422" y="127"/>
                    <a:pt x="410" y="128"/>
                    <a:pt x="405" y="129"/>
                  </a:cubicBezTo>
                  <a:cubicBezTo>
                    <a:pt x="409" y="125"/>
                    <a:pt x="416" y="117"/>
                    <a:pt x="420" y="111"/>
                  </a:cubicBezTo>
                  <a:cubicBezTo>
                    <a:pt x="416" y="105"/>
                    <a:pt x="412" y="98"/>
                    <a:pt x="408" y="92"/>
                  </a:cubicBezTo>
                  <a:cubicBezTo>
                    <a:pt x="401" y="92"/>
                    <a:pt x="388" y="96"/>
                    <a:pt x="383" y="97"/>
                  </a:cubicBezTo>
                  <a:cubicBezTo>
                    <a:pt x="386" y="93"/>
                    <a:pt x="392" y="82"/>
                    <a:pt x="394" y="76"/>
                  </a:cubicBezTo>
                  <a:cubicBezTo>
                    <a:pt x="388" y="69"/>
                    <a:pt x="382" y="63"/>
                    <a:pt x="376" y="57"/>
                  </a:cubicBezTo>
                  <a:cubicBezTo>
                    <a:pt x="369" y="59"/>
                    <a:pt x="359" y="65"/>
                    <a:pt x="355" y="68"/>
                  </a:cubicBezTo>
                  <a:cubicBezTo>
                    <a:pt x="357" y="63"/>
                    <a:pt x="361" y="53"/>
                    <a:pt x="362" y="46"/>
                  </a:cubicBezTo>
                  <a:cubicBezTo>
                    <a:pt x="355" y="41"/>
                    <a:pt x="348" y="36"/>
                    <a:pt x="340" y="31"/>
                  </a:cubicBezTo>
                  <a:cubicBezTo>
                    <a:pt x="334" y="35"/>
                    <a:pt x="325" y="42"/>
                    <a:pt x="322" y="46"/>
                  </a:cubicBezTo>
                  <a:cubicBezTo>
                    <a:pt x="323" y="41"/>
                    <a:pt x="325" y="30"/>
                    <a:pt x="324" y="23"/>
                  </a:cubicBezTo>
                  <a:cubicBezTo>
                    <a:pt x="317" y="19"/>
                    <a:pt x="309" y="16"/>
                    <a:pt x="300" y="13"/>
                  </a:cubicBezTo>
                  <a:cubicBezTo>
                    <a:pt x="295" y="17"/>
                    <a:pt x="288" y="26"/>
                    <a:pt x="285" y="30"/>
                  </a:cubicBezTo>
                  <a:cubicBezTo>
                    <a:pt x="285" y="25"/>
                    <a:pt x="285" y="14"/>
                    <a:pt x="283" y="7"/>
                  </a:cubicBezTo>
                  <a:cubicBezTo>
                    <a:pt x="275" y="5"/>
                    <a:pt x="266" y="4"/>
                    <a:pt x="258" y="2"/>
                  </a:cubicBezTo>
                  <a:cubicBezTo>
                    <a:pt x="257" y="3"/>
                    <a:pt x="257" y="3"/>
                    <a:pt x="257" y="3"/>
                  </a:cubicBezTo>
                  <a:cubicBezTo>
                    <a:pt x="255" y="5"/>
                    <a:pt x="253" y="8"/>
                    <a:pt x="252" y="11"/>
                  </a:cubicBezTo>
                  <a:cubicBezTo>
                    <a:pt x="249" y="15"/>
                    <a:pt x="246" y="19"/>
                    <a:pt x="245" y="22"/>
                  </a:cubicBezTo>
                  <a:cubicBezTo>
                    <a:pt x="244" y="17"/>
                    <a:pt x="241" y="6"/>
                    <a:pt x="237" y="0"/>
                  </a:cubicBezTo>
                  <a:cubicBezTo>
                    <a:pt x="233" y="0"/>
                    <a:pt x="230" y="0"/>
                    <a:pt x="226" y="0"/>
                  </a:cubicBezTo>
                  <a:cubicBezTo>
                    <a:pt x="222" y="0"/>
                    <a:pt x="219" y="0"/>
                    <a:pt x="215" y="0"/>
                  </a:cubicBezTo>
                  <a:cubicBezTo>
                    <a:pt x="215" y="2"/>
                    <a:pt x="213" y="4"/>
                    <a:pt x="213" y="5"/>
                  </a:cubicBezTo>
                  <a:cubicBezTo>
                    <a:pt x="212" y="7"/>
                    <a:pt x="211" y="9"/>
                    <a:pt x="210" y="12"/>
                  </a:cubicBezTo>
                  <a:cubicBezTo>
                    <a:pt x="208" y="17"/>
                    <a:pt x="207" y="20"/>
                    <a:pt x="206" y="23"/>
                  </a:cubicBezTo>
                  <a:cubicBezTo>
                    <a:pt x="204" y="18"/>
                    <a:pt x="199" y="7"/>
                    <a:pt x="195" y="2"/>
                  </a:cubicBezTo>
                  <a:cubicBezTo>
                    <a:pt x="187" y="3"/>
                    <a:pt x="178" y="5"/>
                    <a:pt x="170" y="7"/>
                  </a:cubicBezTo>
                  <a:cubicBezTo>
                    <a:pt x="168" y="13"/>
                    <a:pt x="167" y="24"/>
                    <a:pt x="167" y="30"/>
                  </a:cubicBezTo>
                  <a:cubicBezTo>
                    <a:pt x="164" y="25"/>
                    <a:pt x="158" y="16"/>
                    <a:pt x="153" y="12"/>
                  </a:cubicBezTo>
                  <a:cubicBezTo>
                    <a:pt x="145" y="15"/>
                    <a:pt x="137" y="18"/>
                    <a:pt x="129" y="22"/>
                  </a:cubicBezTo>
                  <a:cubicBezTo>
                    <a:pt x="128" y="28"/>
                    <a:pt x="130" y="40"/>
                    <a:pt x="130" y="45"/>
                  </a:cubicBezTo>
                  <a:cubicBezTo>
                    <a:pt x="126" y="41"/>
                    <a:pt x="118" y="34"/>
                    <a:pt x="112" y="31"/>
                  </a:cubicBezTo>
                  <a:cubicBezTo>
                    <a:pt x="112" y="31"/>
                    <a:pt x="112" y="31"/>
                    <a:pt x="111" y="31"/>
                  </a:cubicBezTo>
                  <a:cubicBezTo>
                    <a:pt x="111" y="31"/>
                    <a:pt x="111" y="31"/>
                    <a:pt x="111" y="31"/>
                  </a:cubicBezTo>
                  <a:cubicBezTo>
                    <a:pt x="111" y="31"/>
                    <a:pt x="111" y="31"/>
                    <a:pt x="111" y="31"/>
                  </a:cubicBezTo>
                  <a:cubicBezTo>
                    <a:pt x="105" y="35"/>
                    <a:pt x="99" y="39"/>
                    <a:pt x="94" y="43"/>
                  </a:cubicBezTo>
                  <a:cubicBezTo>
                    <a:pt x="94" y="43"/>
                    <a:pt x="94" y="43"/>
                    <a:pt x="94" y="43"/>
                  </a:cubicBezTo>
                  <a:cubicBezTo>
                    <a:pt x="94" y="43"/>
                    <a:pt x="94" y="43"/>
                    <a:pt x="94" y="43"/>
                  </a:cubicBezTo>
                  <a:cubicBezTo>
                    <a:pt x="93" y="43"/>
                    <a:pt x="93" y="43"/>
                    <a:pt x="93" y="43"/>
                  </a:cubicBezTo>
                  <a:cubicBezTo>
                    <a:pt x="93" y="44"/>
                    <a:pt x="92" y="44"/>
                    <a:pt x="92" y="44"/>
                  </a:cubicBezTo>
                  <a:cubicBezTo>
                    <a:pt x="92" y="50"/>
                    <a:pt x="95" y="61"/>
                    <a:pt x="98" y="67"/>
                  </a:cubicBezTo>
                  <a:cubicBezTo>
                    <a:pt x="93" y="64"/>
                    <a:pt x="83" y="58"/>
                    <a:pt x="77" y="56"/>
                  </a:cubicBezTo>
                  <a:cubicBezTo>
                    <a:pt x="76" y="57"/>
                    <a:pt x="76" y="57"/>
                    <a:pt x="76" y="57"/>
                  </a:cubicBezTo>
                  <a:cubicBezTo>
                    <a:pt x="76" y="57"/>
                    <a:pt x="76" y="57"/>
                    <a:pt x="76" y="57"/>
                  </a:cubicBezTo>
                  <a:cubicBezTo>
                    <a:pt x="76" y="57"/>
                    <a:pt x="76" y="57"/>
                    <a:pt x="76" y="57"/>
                  </a:cubicBezTo>
                  <a:cubicBezTo>
                    <a:pt x="70" y="63"/>
                    <a:pt x="64" y="68"/>
                    <a:pt x="58" y="74"/>
                  </a:cubicBezTo>
                  <a:cubicBezTo>
                    <a:pt x="60" y="80"/>
                    <a:pt x="66" y="90"/>
                    <a:pt x="69" y="95"/>
                  </a:cubicBezTo>
                  <a:cubicBezTo>
                    <a:pt x="64" y="93"/>
                    <a:pt x="53" y="89"/>
                    <a:pt x="46" y="89"/>
                  </a:cubicBezTo>
                  <a:cubicBezTo>
                    <a:pt x="41" y="95"/>
                    <a:pt x="37" y="102"/>
                    <a:pt x="32" y="109"/>
                  </a:cubicBezTo>
                  <a:cubicBezTo>
                    <a:pt x="35" y="115"/>
                    <a:pt x="43" y="124"/>
                    <a:pt x="47" y="128"/>
                  </a:cubicBezTo>
                  <a:cubicBezTo>
                    <a:pt x="41" y="127"/>
                    <a:pt x="29" y="126"/>
                    <a:pt x="23" y="126"/>
                  </a:cubicBezTo>
                  <a:cubicBezTo>
                    <a:pt x="20" y="134"/>
                    <a:pt x="16" y="141"/>
                    <a:pt x="14" y="149"/>
                  </a:cubicBezTo>
                  <a:cubicBezTo>
                    <a:pt x="18" y="155"/>
                    <a:pt x="29" y="164"/>
                    <a:pt x="33" y="166"/>
                  </a:cubicBezTo>
                  <a:cubicBezTo>
                    <a:pt x="28" y="166"/>
                    <a:pt x="14" y="167"/>
                    <a:pt x="7" y="169"/>
                  </a:cubicBezTo>
                  <a:cubicBezTo>
                    <a:pt x="5" y="177"/>
                    <a:pt x="4" y="185"/>
                    <a:pt x="3" y="193"/>
                  </a:cubicBezTo>
                  <a:cubicBezTo>
                    <a:pt x="7" y="197"/>
                    <a:pt x="18" y="203"/>
                    <a:pt x="23" y="205"/>
                  </a:cubicBezTo>
                  <a:cubicBezTo>
                    <a:pt x="18" y="206"/>
                    <a:pt x="9" y="209"/>
                    <a:pt x="1" y="212"/>
                  </a:cubicBezTo>
                  <a:cubicBezTo>
                    <a:pt x="0" y="217"/>
                    <a:pt x="0" y="221"/>
                    <a:pt x="0" y="225"/>
                  </a:cubicBezTo>
                  <a:cubicBezTo>
                    <a:pt x="0" y="230"/>
                    <a:pt x="0" y="234"/>
                    <a:pt x="1" y="238"/>
                  </a:cubicBezTo>
                  <a:cubicBezTo>
                    <a:pt x="8" y="241"/>
                    <a:pt x="18" y="244"/>
                    <a:pt x="23" y="245"/>
                  </a:cubicBezTo>
                  <a:cubicBezTo>
                    <a:pt x="18" y="247"/>
                    <a:pt x="7" y="252"/>
                    <a:pt x="3" y="257"/>
                  </a:cubicBezTo>
                  <a:cubicBezTo>
                    <a:pt x="3" y="257"/>
                    <a:pt x="3" y="257"/>
                    <a:pt x="3" y="257"/>
                  </a:cubicBezTo>
                  <a:cubicBezTo>
                    <a:pt x="3" y="257"/>
                    <a:pt x="3" y="257"/>
                    <a:pt x="3" y="257"/>
                  </a:cubicBezTo>
                  <a:cubicBezTo>
                    <a:pt x="3" y="257"/>
                    <a:pt x="3" y="257"/>
                    <a:pt x="3" y="257"/>
                  </a:cubicBezTo>
                  <a:cubicBezTo>
                    <a:pt x="3" y="260"/>
                    <a:pt x="4" y="263"/>
                    <a:pt x="4" y="266"/>
                  </a:cubicBezTo>
                  <a:cubicBezTo>
                    <a:pt x="7" y="280"/>
                    <a:pt x="7" y="280"/>
                    <a:pt x="7" y="280"/>
                  </a:cubicBezTo>
                  <a:cubicBezTo>
                    <a:pt x="7" y="280"/>
                    <a:pt x="7" y="280"/>
                    <a:pt x="7" y="280"/>
                  </a:cubicBezTo>
                  <a:cubicBezTo>
                    <a:pt x="7" y="280"/>
                    <a:pt x="7" y="280"/>
                    <a:pt x="7" y="280"/>
                  </a:cubicBezTo>
                  <a:cubicBezTo>
                    <a:pt x="8" y="281"/>
                    <a:pt x="8" y="281"/>
                    <a:pt x="8" y="281"/>
                  </a:cubicBezTo>
                  <a:cubicBezTo>
                    <a:pt x="14" y="283"/>
                    <a:pt x="27" y="283"/>
                    <a:pt x="32" y="283"/>
                  </a:cubicBezTo>
                  <a:cubicBezTo>
                    <a:pt x="28" y="287"/>
                    <a:pt x="17" y="295"/>
                    <a:pt x="13" y="300"/>
                  </a:cubicBezTo>
                  <a:cubicBezTo>
                    <a:pt x="13" y="300"/>
                    <a:pt x="13" y="300"/>
                    <a:pt x="13" y="300"/>
                  </a:cubicBezTo>
                  <a:cubicBezTo>
                    <a:pt x="14" y="300"/>
                    <a:pt x="14" y="300"/>
                    <a:pt x="14" y="300"/>
                  </a:cubicBezTo>
                  <a:cubicBezTo>
                    <a:pt x="13" y="300"/>
                    <a:pt x="13" y="300"/>
                    <a:pt x="13" y="301"/>
                  </a:cubicBezTo>
                  <a:cubicBezTo>
                    <a:pt x="14" y="302"/>
                    <a:pt x="14" y="303"/>
                    <a:pt x="15" y="304"/>
                  </a:cubicBezTo>
                  <a:cubicBezTo>
                    <a:pt x="22" y="322"/>
                    <a:pt x="22" y="322"/>
                    <a:pt x="22" y="322"/>
                  </a:cubicBezTo>
                  <a:cubicBezTo>
                    <a:pt x="22" y="322"/>
                    <a:pt x="22" y="322"/>
                    <a:pt x="22" y="322"/>
                  </a:cubicBezTo>
                  <a:cubicBezTo>
                    <a:pt x="22" y="322"/>
                    <a:pt x="22" y="322"/>
                    <a:pt x="22" y="322"/>
                  </a:cubicBezTo>
                  <a:cubicBezTo>
                    <a:pt x="23" y="322"/>
                    <a:pt x="23" y="322"/>
                    <a:pt x="23" y="322"/>
                  </a:cubicBezTo>
                  <a:cubicBezTo>
                    <a:pt x="30" y="323"/>
                    <a:pt x="43" y="321"/>
                    <a:pt x="48" y="320"/>
                  </a:cubicBezTo>
                  <a:cubicBezTo>
                    <a:pt x="47" y="321"/>
                    <a:pt x="46" y="321"/>
                    <a:pt x="45" y="322"/>
                  </a:cubicBezTo>
                  <a:cubicBezTo>
                    <a:pt x="41" y="327"/>
                    <a:pt x="34" y="335"/>
                    <a:pt x="32" y="340"/>
                  </a:cubicBezTo>
                  <a:cubicBezTo>
                    <a:pt x="32" y="340"/>
                    <a:pt x="32" y="341"/>
                    <a:pt x="32" y="341"/>
                  </a:cubicBezTo>
                  <a:cubicBezTo>
                    <a:pt x="32" y="341"/>
                    <a:pt x="32" y="341"/>
                    <a:pt x="32" y="341"/>
                  </a:cubicBezTo>
                  <a:cubicBezTo>
                    <a:pt x="32" y="341"/>
                    <a:pt x="32" y="341"/>
                    <a:pt x="32" y="341"/>
                  </a:cubicBezTo>
                  <a:cubicBezTo>
                    <a:pt x="34" y="344"/>
                    <a:pt x="36" y="347"/>
                    <a:pt x="38" y="349"/>
                  </a:cubicBezTo>
                  <a:cubicBezTo>
                    <a:pt x="40" y="353"/>
                    <a:pt x="40" y="353"/>
                    <a:pt x="40" y="353"/>
                  </a:cubicBezTo>
                  <a:cubicBezTo>
                    <a:pt x="41" y="355"/>
                    <a:pt x="43" y="358"/>
                    <a:pt x="45" y="360"/>
                  </a:cubicBezTo>
                  <a:cubicBezTo>
                    <a:pt x="46" y="360"/>
                    <a:pt x="46" y="360"/>
                    <a:pt x="47" y="360"/>
                  </a:cubicBezTo>
                  <a:cubicBezTo>
                    <a:pt x="54" y="359"/>
                    <a:pt x="65" y="355"/>
                    <a:pt x="69" y="354"/>
                  </a:cubicBezTo>
                  <a:cubicBezTo>
                    <a:pt x="69" y="354"/>
                    <a:pt x="68" y="355"/>
                    <a:pt x="68" y="356"/>
                  </a:cubicBezTo>
                  <a:cubicBezTo>
                    <a:pt x="65" y="361"/>
                    <a:pt x="59" y="371"/>
                    <a:pt x="58" y="376"/>
                  </a:cubicBezTo>
                  <a:cubicBezTo>
                    <a:pt x="58" y="376"/>
                    <a:pt x="58" y="376"/>
                    <a:pt x="58" y="376"/>
                  </a:cubicBezTo>
                  <a:cubicBezTo>
                    <a:pt x="58" y="376"/>
                    <a:pt x="58" y="376"/>
                    <a:pt x="58" y="376"/>
                  </a:cubicBezTo>
                  <a:cubicBezTo>
                    <a:pt x="58" y="376"/>
                    <a:pt x="58" y="376"/>
                    <a:pt x="58" y="376"/>
                  </a:cubicBezTo>
                  <a:cubicBezTo>
                    <a:pt x="61" y="379"/>
                    <a:pt x="63" y="381"/>
                    <a:pt x="65" y="383"/>
                  </a:cubicBezTo>
                  <a:cubicBezTo>
                    <a:pt x="68" y="386"/>
                    <a:pt x="68" y="386"/>
                    <a:pt x="68" y="386"/>
                  </a:cubicBezTo>
                  <a:cubicBezTo>
                    <a:pt x="70" y="388"/>
                    <a:pt x="73" y="391"/>
                    <a:pt x="75" y="393"/>
                  </a:cubicBezTo>
                  <a:cubicBezTo>
                    <a:pt x="76" y="393"/>
                    <a:pt x="76" y="393"/>
                    <a:pt x="77" y="392"/>
                  </a:cubicBezTo>
                  <a:cubicBezTo>
                    <a:pt x="84" y="390"/>
                    <a:pt x="94" y="384"/>
                    <a:pt x="98" y="381"/>
                  </a:cubicBezTo>
                  <a:cubicBezTo>
                    <a:pt x="96" y="387"/>
                    <a:pt x="91" y="400"/>
                    <a:pt x="91" y="406"/>
                  </a:cubicBezTo>
                  <a:cubicBezTo>
                    <a:pt x="91" y="406"/>
                    <a:pt x="91" y="406"/>
                    <a:pt x="91" y="406"/>
                  </a:cubicBezTo>
                  <a:cubicBezTo>
                    <a:pt x="92" y="406"/>
                    <a:pt x="92" y="406"/>
                    <a:pt x="92" y="406"/>
                  </a:cubicBezTo>
                  <a:cubicBezTo>
                    <a:pt x="92" y="406"/>
                    <a:pt x="92" y="406"/>
                    <a:pt x="92" y="406"/>
                  </a:cubicBezTo>
                  <a:cubicBezTo>
                    <a:pt x="92" y="407"/>
                    <a:pt x="92" y="407"/>
                    <a:pt x="92" y="407"/>
                  </a:cubicBezTo>
                  <a:cubicBezTo>
                    <a:pt x="111" y="419"/>
                    <a:pt x="111" y="419"/>
                    <a:pt x="111" y="419"/>
                  </a:cubicBezTo>
                  <a:cubicBezTo>
                    <a:pt x="111" y="419"/>
                    <a:pt x="111" y="419"/>
                    <a:pt x="111" y="419"/>
                  </a:cubicBezTo>
                  <a:cubicBezTo>
                    <a:pt x="111" y="419"/>
                    <a:pt x="111" y="419"/>
                    <a:pt x="111" y="419"/>
                  </a:cubicBezTo>
                  <a:cubicBezTo>
                    <a:pt x="111" y="419"/>
                    <a:pt x="112" y="419"/>
                    <a:pt x="112" y="418"/>
                  </a:cubicBezTo>
                  <a:cubicBezTo>
                    <a:pt x="118" y="416"/>
                    <a:pt x="127" y="407"/>
                    <a:pt x="131" y="404"/>
                  </a:cubicBezTo>
                  <a:cubicBezTo>
                    <a:pt x="130" y="409"/>
                    <a:pt x="128" y="423"/>
                    <a:pt x="129" y="429"/>
                  </a:cubicBezTo>
                  <a:cubicBezTo>
                    <a:pt x="129" y="429"/>
                    <a:pt x="129" y="429"/>
                    <a:pt x="129" y="429"/>
                  </a:cubicBezTo>
                  <a:cubicBezTo>
                    <a:pt x="129" y="428"/>
                    <a:pt x="129" y="428"/>
                    <a:pt x="129" y="428"/>
                  </a:cubicBezTo>
                  <a:cubicBezTo>
                    <a:pt x="129" y="429"/>
                    <a:pt x="129" y="429"/>
                    <a:pt x="130" y="429"/>
                  </a:cubicBezTo>
                  <a:cubicBezTo>
                    <a:pt x="130" y="429"/>
                    <a:pt x="130" y="429"/>
                    <a:pt x="130" y="429"/>
                  </a:cubicBezTo>
                  <a:cubicBezTo>
                    <a:pt x="151" y="437"/>
                    <a:pt x="151" y="437"/>
                    <a:pt x="151" y="437"/>
                  </a:cubicBezTo>
                  <a:cubicBezTo>
                    <a:pt x="151" y="438"/>
                    <a:pt x="151" y="438"/>
                    <a:pt x="151" y="438"/>
                  </a:cubicBezTo>
                  <a:cubicBezTo>
                    <a:pt x="151" y="438"/>
                    <a:pt x="151" y="438"/>
                    <a:pt x="151" y="438"/>
                  </a:cubicBezTo>
                  <a:cubicBezTo>
                    <a:pt x="151" y="438"/>
                    <a:pt x="152" y="437"/>
                    <a:pt x="152" y="437"/>
                  </a:cubicBezTo>
                  <a:cubicBezTo>
                    <a:pt x="157" y="433"/>
                    <a:pt x="164" y="423"/>
                    <a:pt x="167" y="419"/>
                  </a:cubicBezTo>
                  <a:cubicBezTo>
                    <a:pt x="167" y="424"/>
                    <a:pt x="168" y="438"/>
                    <a:pt x="170" y="444"/>
                  </a:cubicBezTo>
                  <a:cubicBezTo>
                    <a:pt x="178" y="446"/>
                    <a:pt x="186" y="447"/>
                    <a:pt x="194" y="448"/>
                  </a:cubicBezTo>
                  <a:cubicBezTo>
                    <a:pt x="194" y="448"/>
                    <a:pt x="194" y="448"/>
                    <a:pt x="194" y="448"/>
                  </a:cubicBezTo>
                  <a:cubicBezTo>
                    <a:pt x="194" y="448"/>
                    <a:pt x="194" y="448"/>
                    <a:pt x="194" y="448"/>
                  </a:cubicBezTo>
                  <a:cubicBezTo>
                    <a:pt x="194" y="448"/>
                    <a:pt x="194" y="448"/>
                    <a:pt x="194" y="448"/>
                  </a:cubicBezTo>
                  <a:cubicBezTo>
                    <a:pt x="198" y="444"/>
                    <a:pt x="205" y="432"/>
                    <a:pt x="208" y="427"/>
                  </a:cubicBezTo>
                  <a:cubicBezTo>
                    <a:pt x="209" y="432"/>
                    <a:pt x="210" y="444"/>
                    <a:pt x="213" y="450"/>
                  </a:cubicBezTo>
                  <a:cubicBezTo>
                    <a:pt x="217" y="451"/>
                    <a:pt x="221" y="451"/>
                    <a:pt x="226" y="451"/>
                  </a:cubicBezTo>
                  <a:cubicBezTo>
                    <a:pt x="230" y="451"/>
                    <a:pt x="233" y="451"/>
                    <a:pt x="237" y="450"/>
                  </a:cubicBezTo>
                  <a:cubicBezTo>
                    <a:pt x="239" y="446"/>
                    <a:pt x="243" y="431"/>
                    <a:pt x="244" y="427"/>
                  </a:cubicBezTo>
                  <a:cubicBezTo>
                    <a:pt x="247" y="432"/>
                    <a:pt x="254" y="444"/>
                    <a:pt x="258" y="448"/>
                  </a:cubicBezTo>
                  <a:cubicBezTo>
                    <a:pt x="258" y="448"/>
                    <a:pt x="258" y="448"/>
                    <a:pt x="258" y="448"/>
                  </a:cubicBezTo>
                  <a:cubicBezTo>
                    <a:pt x="258" y="448"/>
                    <a:pt x="258" y="448"/>
                    <a:pt x="258" y="448"/>
                  </a:cubicBezTo>
                  <a:cubicBezTo>
                    <a:pt x="258" y="448"/>
                    <a:pt x="258" y="448"/>
                    <a:pt x="259" y="448"/>
                  </a:cubicBezTo>
                  <a:cubicBezTo>
                    <a:pt x="260" y="448"/>
                    <a:pt x="261" y="448"/>
                    <a:pt x="263" y="448"/>
                  </a:cubicBezTo>
                  <a:cubicBezTo>
                    <a:pt x="282" y="443"/>
                    <a:pt x="282" y="443"/>
                    <a:pt x="282" y="443"/>
                  </a:cubicBezTo>
                  <a:cubicBezTo>
                    <a:pt x="282" y="444"/>
                    <a:pt x="282" y="444"/>
                    <a:pt x="282" y="444"/>
                  </a:cubicBezTo>
                  <a:cubicBezTo>
                    <a:pt x="282" y="444"/>
                    <a:pt x="282" y="444"/>
                    <a:pt x="282" y="443"/>
                  </a:cubicBezTo>
                  <a:cubicBezTo>
                    <a:pt x="283" y="443"/>
                    <a:pt x="283" y="442"/>
                    <a:pt x="283" y="441"/>
                  </a:cubicBezTo>
                  <a:cubicBezTo>
                    <a:pt x="285" y="435"/>
                    <a:pt x="285" y="425"/>
                    <a:pt x="285" y="420"/>
                  </a:cubicBezTo>
                  <a:cubicBezTo>
                    <a:pt x="289" y="424"/>
                    <a:pt x="297" y="434"/>
                    <a:pt x="302" y="438"/>
                  </a:cubicBezTo>
                  <a:cubicBezTo>
                    <a:pt x="302" y="438"/>
                    <a:pt x="302" y="437"/>
                    <a:pt x="302" y="437"/>
                  </a:cubicBezTo>
                  <a:cubicBezTo>
                    <a:pt x="302" y="437"/>
                    <a:pt x="302" y="437"/>
                    <a:pt x="302" y="437"/>
                  </a:cubicBezTo>
                  <a:cubicBezTo>
                    <a:pt x="302" y="437"/>
                    <a:pt x="302" y="437"/>
                    <a:pt x="302" y="437"/>
                  </a:cubicBezTo>
                  <a:cubicBezTo>
                    <a:pt x="305" y="436"/>
                    <a:pt x="307" y="435"/>
                    <a:pt x="310" y="434"/>
                  </a:cubicBezTo>
                  <a:cubicBezTo>
                    <a:pt x="324" y="428"/>
                    <a:pt x="324" y="428"/>
                    <a:pt x="324" y="428"/>
                  </a:cubicBezTo>
                  <a:cubicBezTo>
                    <a:pt x="324" y="428"/>
                    <a:pt x="324" y="428"/>
                    <a:pt x="324" y="428"/>
                  </a:cubicBezTo>
                  <a:cubicBezTo>
                    <a:pt x="324" y="428"/>
                    <a:pt x="324" y="428"/>
                    <a:pt x="324" y="428"/>
                  </a:cubicBezTo>
                  <a:cubicBezTo>
                    <a:pt x="324" y="427"/>
                    <a:pt x="324" y="427"/>
                    <a:pt x="324" y="426"/>
                  </a:cubicBezTo>
                  <a:cubicBezTo>
                    <a:pt x="325" y="420"/>
                    <a:pt x="323" y="410"/>
                    <a:pt x="322" y="404"/>
                  </a:cubicBezTo>
                  <a:cubicBezTo>
                    <a:pt x="326" y="408"/>
                    <a:pt x="335" y="416"/>
                    <a:pt x="341" y="419"/>
                  </a:cubicBezTo>
                  <a:cubicBezTo>
                    <a:pt x="348" y="415"/>
                    <a:pt x="355" y="410"/>
                    <a:pt x="361" y="405"/>
                  </a:cubicBezTo>
                  <a:cubicBezTo>
                    <a:pt x="361" y="405"/>
                    <a:pt x="361" y="405"/>
                    <a:pt x="361" y="405"/>
                  </a:cubicBezTo>
                  <a:cubicBezTo>
                    <a:pt x="362" y="405"/>
                    <a:pt x="362" y="405"/>
                    <a:pt x="362" y="405"/>
                  </a:cubicBezTo>
                  <a:cubicBezTo>
                    <a:pt x="362" y="405"/>
                    <a:pt x="362" y="405"/>
                    <a:pt x="362" y="405"/>
                  </a:cubicBezTo>
                  <a:cubicBezTo>
                    <a:pt x="362" y="399"/>
                    <a:pt x="358" y="388"/>
                    <a:pt x="356" y="382"/>
                  </a:cubicBezTo>
                  <a:cubicBezTo>
                    <a:pt x="360" y="385"/>
                    <a:pt x="370" y="391"/>
                    <a:pt x="376" y="393"/>
                  </a:cubicBezTo>
                  <a:cubicBezTo>
                    <a:pt x="383" y="387"/>
                    <a:pt x="388" y="381"/>
                    <a:pt x="394" y="375"/>
                  </a:cubicBezTo>
                  <a:cubicBezTo>
                    <a:pt x="394" y="375"/>
                    <a:pt x="394" y="375"/>
                    <a:pt x="394" y="375"/>
                  </a:cubicBezTo>
                  <a:cubicBezTo>
                    <a:pt x="394" y="375"/>
                    <a:pt x="394" y="375"/>
                    <a:pt x="394" y="375"/>
                  </a:cubicBezTo>
                  <a:cubicBezTo>
                    <a:pt x="394" y="375"/>
                    <a:pt x="394" y="375"/>
                    <a:pt x="394" y="375"/>
                  </a:cubicBezTo>
                  <a:cubicBezTo>
                    <a:pt x="393" y="369"/>
                    <a:pt x="386" y="358"/>
                    <a:pt x="384" y="354"/>
                  </a:cubicBezTo>
                  <a:cubicBezTo>
                    <a:pt x="389" y="355"/>
                    <a:pt x="400" y="359"/>
                    <a:pt x="407" y="360"/>
                  </a:cubicBezTo>
                  <a:cubicBezTo>
                    <a:pt x="412" y="353"/>
                    <a:pt x="416" y="346"/>
                    <a:pt x="420" y="339"/>
                  </a:cubicBezTo>
                  <a:cubicBezTo>
                    <a:pt x="420" y="338"/>
                    <a:pt x="420" y="338"/>
                    <a:pt x="420" y="337"/>
                  </a:cubicBezTo>
                  <a:cubicBezTo>
                    <a:pt x="417" y="332"/>
                    <a:pt x="410" y="324"/>
                    <a:pt x="406" y="320"/>
                  </a:cubicBezTo>
                  <a:cubicBezTo>
                    <a:pt x="412" y="321"/>
                    <a:pt x="423" y="323"/>
                    <a:pt x="429" y="322"/>
                  </a:cubicBezTo>
                  <a:cubicBezTo>
                    <a:pt x="433" y="314"/>
                    <a:pt x="436" y="307"/>
                    <a:pt x="439" y="299"/>
                  </a:cubicBezTo>
                  <a:cubicBezTo>
                    <a:pt x="439" y="298"/>
                    <a:pt x="438" y="298"/>
                    <a:pt x="438" y="298"/>
                  </a:cubicBezTo>
                  <a:cubicBezTo>
                    <a:pt x="434" y="293"/>
                    <a:pt x="426" y="287"/>
                    <a:pt x="422" y="284"/>
                  </a:cubicBezTo>
                  <a:cubicBezTo>
                    <a:pt x="427" y="284"/>
                    <a:pt x="438" y="283"/>
                    <a:pt x="444" y="281"/>
                  </a:cubicBezTo>
                  <a:cubicBezTo>
                    <a:pt x="446" y="273"/>
                    <a:pt x="448" y="265"/>
                    <a:pt x="449" y="257"/>
                  </a:cubicBezTo>
                  <a:cubicBezTo>
                    <a:pt x="444" y="252"/>
                    <a:pt x="433" y="247"/>
                    <a:pt x="429" y="245"/>
                  </a:cubicBezTo>
                  <a:cubicBezTo>
                    <a:pt x="433" y="244"/>
                    <a:pt x="443" y="241"/>
                    <a:pt x="451" y="238"/>
                  </a:cubicBezTo>
                  <a:close/>
                  <a:moveTo>
                    <a:pt x="226" y="351"/>
                  </a:moveTo>
                  <a:cubicBezTo>
                    <a:pt x="156" y="351"/>
                    <a:pt x="100" y="295"/>
                    <a:pt x="100" y="225"/>
                  </a:cubicBezTo>
                  <a:cubicBezTo>
                    <a:pt x="100" y="156"/>
                    <a:pt x="156" y="99"/>
                    <a:pt x="226" y="99"/>
                  </a:cubicBezTo>
                  <a:cubicBezTo>
                    <a:pt x="295" y="99"/>
                    <a:pt x="352" y="156"/>
                    <a:pt x="352" y="225"/>
                  </a:cubicBezTo>
                  <a:cubicBezTo>
                    <a:pt x="352" y="295"/>
                    <a:pt x="295" y="351"/>
                    <a:pt x="226" y="351"/>
                  </a:cubicBezTo>
                  <a:close/>
                </a:path>
              </a:pathLst>
            </a:custGeom>
            <a:grpFill/>
            <a:ln>
              <a:noFill/>
            </a:ln>
            <a:effectLst/>
          </p:spPr>
          <p:txBody>
            <a:bodyPr/>
            <a:lstStyle/>
            <a:p>
              <a:pPr>
                <a:defRPr/>
              </a:pPr>
              <a:endParaRPr lang="en-US" sz="2100" dirty="0">
                <a:solidFill>
                  <a:srgbClr val="000000"/>
                </a:solidFill>
                <a:cs typeface="Arial" pitchFamily="34" charset="0"/>
              </a:endParaRPr>
            </a:p>
          </p:txBody>
        </p:sp>
        <p:sp>
          <p:nvSpPr>
            <p:cNvPr id="42" name="Freeform 32">
              <a:extLst>
                <a:ext uri="{FF2B5EF4-FFF2-40B4-BE49-F238E27FC236}">
                  <a16:creationId xmlns:a16="http://schemas.microsoft.com/office/drawing/2014/main" id="{F5FF3C65-2960-5144-AF17-355E22903011}"/>
                </a:ext>
              </a:extLst>
            </p:cNvPr>
            <p:cNvSpPr>
              <a:spLocks noEditPoints="1"/>
            </p:cNvSpPr>
            <p:nvPr/>
          </p:nvSpPr>
          <p:spPr bwMode="auto">
            <a:xfrm>
              <a:off x="2995612" y="3441700"/>
              <a:ext cx="355600" cy="355600"/>
            </a:xfrm>
            <a:custGeom>
              <a:avLst/>
              <a:gdLst>
                <a:gd name="T0" fmla="*/ 764 w 768"/>
                <a:gd name="T1" fmla="*/ 330 h 767"/>
                <a:gd name="T2" fmla="*/ 730 w 768"/>
                <a:gd name="T3" fmla="*/ 216 h 767"/>
                <a:gd name="T4" fmla="*/ 652 w 768"/>
                <a:gd name="T5" fmla="*/ 166 h 767"/>
                <a:gd name="T6" fmla="*/ 616 w 768"/>
                <a:gd name="T7" fmla="*/ 78 h 767"/>
                <a:gd name="T8" fmla="*/ 511 w 768"/>
                <a:gd name="T9" fmla="*/ 21 h 767"/>
                <a:gd name="T10" fmla="*/ 437 w 768"/>
                <a:gd name="T11" fmla="*/ 5 h 767"/>
                <a:gd name="T12" fmla="*/ 384 w 768"/>
                <a:gd name="T13" fmla="*/ 0 h 767"/>
                <a:gd name="T14" fmla="*/ 351 w 768"/>
                <a:gd name="T15" fmla="*/ 38 h 767"/>
                <a:gd name="T16" fmla="*/ 260 w 768"/>
                <a:gd name="T17" fmla="*/ 20 h 767"/>
                <a:gd name="T18" fmla="*/ 189 w 768"/>
                <a:gd name="T19" fmla="*/ 53 h 767"/>
                <a:gd name="T20" fmla="*/ 159 w 768"/>
                <a:gd name="T21" fmla="*/ 73 h 767"/>
                <a:gd name="T22" fmla="*/ 166 w 768"/>
                <a:gd name="T23" fmla="*/ 114 h 767"/>
                <a:gd name="T24" fmla="*/ 128 w 768"/>
                <a:gd name="T25" fmla="*/ 97 h 767"/>
                <a:gd name="T26" fmla="*/ 55 w 768"/>
                <a:gd name="T27" fmla="*/ 186 h 767"/>
                <a:gd name="T28" fmla="*/ 55 w 768"/>
                <a:gd name="T29" fmla="*/ 283 h 767"/>
                <a:gd name="T30" fmla="*/ 1 w 768"/>
                <a:gd name="T31" fmla="*/ 361 h 767"/>
                <a:gd name="T32" fmla="*/ 4 w 768"/>
                <a:gd name="T33" fmla="*/ 437 h 767"/>
                <a:gd name="T34" fmla="*/ 7 w 768"/>
                <a:gd name="T35" fmla="*/ 454 h 767"/>
                <a:gd name="T36" fmla="*/ 14 w 768"/>
                <a:gd name="T37" fmla="*/ 478 h 767"/>
                <a:gd name="T38" fmla="*/ 23 w 768"/>
                <a:gd name="T39" fmla="*/ 511 h 767"/>
                <a:gd name="T40" fmla="*/ 37 w 768"/>
                <a:gd name="T41" fmla="*/ 548 h 767"/>
                <a:gd name="T42" fmla="*/ 77 w 768"/>
                <a:gd name="T43" fmla="*/ 549 h 767"/>
                <a:gd name="T44" fmla="*/ 54 w 768"/>
                <a:gd name="T45" fmla="*/ 580 h 767"/>
                <a:gd name="T46" fmla="*/ 80 w 768"/>
                <a:gd name="T47" fmla="*/ 613 h 767"/>
                <a:gd name="T48" fmla="*/ 99 w 768"/>
                <a:gd name="T49" fmla="*/ 641 h 767"/>
                <a:gd name="T50" fmla="*/ 115 w 768"/>
                <a:gd name="T51" fmla="*/ 657 h 767"/>
                <a:gd name="T52" fmla="*/ 155 w 768"/>
                <a:gd name="T53" fmla="*/ 692 h 767"/>
                <a:gd name="T54" fmla="*/ 156 w 768"/>
                <a:gd name="T55" fmla="*/ 693 h 767"/>
                <a:gd name="T56" fmla="*/ 190 w 768"/>
                <a:gd name="T57" fmla="*/ 713 h 767"/>
                <a:gd name="T58" fmla="*/ 220 w 768"/>
                <a:gd name="T59" fmla="*/ 729 h 767"/>
                <a:gd name="T60" fmla="*/ 256 w 768"/>
                <a:gd name="T61" fmla="*/ 746 h 767"/>
                <a:gd name="T62" fmla="*/ 289 w 768"/>
                <a:gd name="T63" fmla="*/ 756 h 767"/>
                <a:gd name="T64" fmla="*/ 330 w 768"/>
                <a:gd name="T65" fmla="*/ 764 h 767"/>
                <a:gd name="T66" fmla="*/ 404 w 768"/>
                <a:gd name="T67" fmla="*/ 767 h 767"/>
                <a:gd name="T68" fmla="*/ 438 w 768"/>
                <a:gd name="T69" fmla="*/ 762 h 767"/>
                <a:gd name="T70" fmla="*/ 480 w 768"/>
                <a:gd name="T71" fmla="*/ 755 h 767"/>
                <a:gd name="T72" fmla="*/ 513 w 768"/>
                <a:gd name="T73" fmla="*/ 745 h 767"/>
                <a:gd name="T74" fmla="*/ 527 w 768"/>
                <a:gd name="T75" fmla="*/ 740 h 767"/>
                <a:gd name="T76" fmla="*/ 552 w 768"/>
                <a:gd name="T77" fmla="*/ 725 h 767"/>
                <a:gd name="T78" fmla="*/ 615 w 768"/>
                <a:gd name="T79" fmla="*/ 689 h 767"/>
                <a:gd name="T80" fmla="*/ 641 w 768"/>
                <a:gd name="T81" fmla="*/ 669 h 767"/>
                <a:gd name="T82" fmla="*/ 671 w 768"/>
                <a:gd name="T83" fmla="*/ 638 h 767"/>
                <a:gd name="T84" fmla="*/ 715 w 768"/>
                <a:gd name="T85" fmla="*/ 575 h 767"/>
                <a:gd name="T86" fmla="*/ 746 w 768"/>
                <a:gd name="T87" fmla="*/ 507 h 767"/>
                <a:gd name="T88" fmla="*/ 730 w 768"/>
                <a:gd name="T89" fmla="*/ 417 h 767"/>
                <a:gd name="T90" fmla="*/ 106 w 768"/>
                <a:gd name="T91" fmla="*/ 384 h 767"/>
                <a:gd name="T92" fmla="*/ 384 w 768"/>
                <a:gd name="T93" fmla="*/ 105 h 767"/>
                <a:gd name="T94" fmla="*/ 384 w 768"/>
                <a:gd name="T95" fmla="*/ 105 h 767"/>
                <a:gd name="T96" fmla="*/ 187 w 768"/>
                <a:gd name="T97" fmla="*/ 221 h 767"/>
                <a:gd name="T98" fmla="*/ 187 w 768"/>
                <a:gd name="T99" fmla="*/ 546 h 767"/>
                <a:gd name="T100" fmla="*/ 360 w 768"/>
                <a:gd name="T101" fmla="*/ 638 h 767"/>
                <a:gd name="T102" fmla="*/ 384 w 768"/>
                <a:gd name="T103" fmla="*/ 580 h 767"/>
                <a:gd name="T104" fmla="*/ 384 w 768"/>
                <a:gd name="T105" fmla="*/ 580 h 767"/>
                <a:gd name="T106" fmla="*/ 581 w 768"/>
                <a:gd name="T107" fmla="*/ 546 h 767"/>
                <a:gd name="T108" fmla="*/ 547 w 768"/>
                <a:gd name="T109" fmla="*/ 187 h 767"/>
                <a:gd name="T110" fmla="*/ 614 w 768"/>
                <a:gd name="T111"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767">
                  <a:moveTo>
                    <a:pt x="768" y="384"/>
                  </a:moveTo>
                  <a:cubicBezTo>
                    <a:pt x="768" y="376"/>
                    <a:pt x="768" y="369"/>
                    <a:pt x="767" y="361"/>
                  </a:cubicBezTo>
                  <a:cubicBezTo>
                    <a:pt x="753" y="356"/>
                    <a:pt x="734" y="350"/>
                    <a:pt x="728" y="349"/>
                  </a:cubicBezTo>
                  <a:cubicBezTo>
                    <a:pt x="734" y="347"/>
                    <a:pt x="754" y="338"/>
                    <a:pt x="764" y="330"/>
                  </a:cubicBezTo>
                  <a:cubicBezTo>
                    <a:pt x="762" y="315"/>
                    <a:pt x="759" y="301"/>
                    <a:pt x="755" y="287"/>
                  </a:cubicBezTo>
                  <a:cubicBezTo>
                    <a:pt x="744" y="284"/>
                    <a:pt x="724" y="282"/>
                    <a:pt x="716" y="282"/>
                  </a:cubicBezTo>
                  <a:cubicBezTo>
                    <a:pt x="722" y="277"/>
                    <a:pt x="739" y="266"/>
                    <a:pt x="746" y="257"/>
                  </a:cubicBezTo>
                  <a:cubicBezTo>
                    <a:pt x="741" y="243"/>
                    <a:pt x="736" y="230"/>
                    <a:pt x="730" y="216"/>
                  </a:cubicBezTo>
                  <a:cubicBezTo>
                    <a:pt x="718" y="215"/>
                    <a:pt x="698" y="218"/>
                    <a:pt x="690" y="219"/>
                  </a:cubicBezTo>
                  <a:cubicBezTo>
                    <a:pt x="695" y="213"/>
                    <a:pt x="709" y="199"/>
                    <a:pt x="715" y="189"/>
                  </a:cubicBezTo>
                  <a:cubicBezTo>
                    <a:pt x="708" y="178"/>
                    <a:pt x="701" y="167"/>
                    <a:pt x="694" y="157"/>
                  </a:cubicBezTo>
                  <a:cubicBezTo>
                    <a:pt x="683" y="157"/>
                    <a:pt x="660" y="163"/>
                    <a:pt x="652" y="166"/>
                  </a:cubicBezTo>
                  <a:cubicBezTo>
                    <a:pt x="657" y="158"/>
                    <a:pt x="668" y="139"/>
                    <a:pt x="671" y="129"/>
                  </a:cubicBezTo>
                  <a:cubicBezTo>
                    <a:pt x="661" y="118"/>
                    <a:pt x="651" y="107"/>
                    <a:pt x="640" y="97"/>
                  </a:cubicBezTo>
                  <a:cubicBezTo>
                    <a:pt x="628" y="101"/>
                    <a:pt x="611" y="111"/>
                    <a:pt x="604" y="115"/>
                  </a:cubicBezTo>
                  <a:cubicBezTo>
                    <a:pt x="607" y="108"/>
                    <a:pt x="614" y="89"/>
                    <a:pt x="616" y="78"/>
                  </a:cubicBezTo>
                  <a:cubicBezTo>
                    <a:pt x="604" y="69"/>
                    <a:pt x="592" y="61"/>
                    <a:pt x="579" y="53"/>
                  </a:cubicBezTo>
                  <a:cubicBezTo>
                    <a:pt x="569" y="59"/>
                    <a:pt x="554" y="72"/>
                    <a:pt x="548" y="77"/>
                  </a:cubicBezTo>
                  <a:cubicBezTo>
                    <a:pt x="549" y="70"/>
                    <a:pt x="553" y="50"/>
                    <a:pt x="552" y="38"/>
                  </a:cubicBezTo>
                  <a:cubicBezTo>
                    <a:pt x="539" y="32"/>
                    <a:pt x="525" y="26"/>
                    <a:pt x="511" y="21"/>
                  </a:cubicBezTo>
                  <a:cubicBezTo>
                    <a:pt x="502" y="29"/>
                    <a:pt x="491" y="44"/>
                    <a:pt x="486" y="51"/>
                  </a:cubicBezTo>
                  <a:cubicBezTo>
                    <a:pt x="485" y="43"/>
                    <a:pt x="484" y="23"/>
                    <a:pt x="481" y="12"/>
                  </a:cubicBezTo>
                  <a:cubicBezTo>
                    <a:pt x="467" y="9"/>
                    <a:pt x="453" y="6"/>
                    <a:pt x="438" y="4"/>
                  </a:cubicBezTo>
                  <a:cubicBezTo>
                    <a:pt x="438" y="4"/>
                    <a:pt x="437" y="5"/>
                    <a:pt x="437" y="5"/>
                  </a:cubicBezTo>
                  <a:cubicBezTo>
                    <a:pt x="434" y="9"/>
                    <a:pt x="431" y="14"/>
                    <a:pt x="428" y="19"/>
                  </a:cubicBezTo>
                  <a:cubicBezTo>
                    <a:pt x="424" y="26"/>
                    <a:pt x="419" y="33"/>
                    <a:pt x="417" y="37"/>
                  </a:cubicBezTo>
                  <a:cubicBezTo>
                    <a:pt x="415" y="28"/>
                    <a:pt x="411" y="10"/>
                    <a:pt x="404" y="0"/>
                  </a:cubicBezTo>
                  <a:cubicBezTo>
                    <a:pt x="397" y="0"/>
                    <a:pt x="391" y="0"/>
                    <a:pt x="384" y="0"/>
                  </a:cubicBezTo>
                  <a:cubicBezTo>
                    <a:pt x="378" y="0"/>
                    <a:pt x="372" y="0"/>
                    <a:pt x="366" y="0"/>
                  </a:cubicBezTo>
                  <a:cubicBezTo>
                    <a:pt x="365" y="3"/>
                    <a:pt x="363" y="7"/>
                    <a:pt x="362" y="8"/>
                  </a:cubicBezTo>
                  <a:cubicBezTo>
                    <a:pt x="360" y="12"/>
                    <a:pt x="358" y="15"/>
                    <a:pt x="357" y="21"/>
                  </a:cubicBezTo>
                  <a:cubicBezTo>
                    <a:pt x="354" y="28"/>
                    <a:pt x="352" y="34"/>
                    <a:pt x="351" y="38"/>
                  </a:cubicBezTo>
                  <a:cubicBezTo>
                    <a:pt x="347" y="30"/>
                    <a:pt x="339" y="12"/>
                    <a:pt x="332" y="3"/>
                  </a:cubicBezTo>
                  <a:cubicBezTo>
                    <a:pt x="318" y="5"/>
                    <a:pt x="303" y="8"/>
                    <a:pt x="289" y="12"/>
                  </a:cubicBezTo>
                  <a:cubicBezTo>
                    <a:pt x="286" y="22"/>
                    <a:pt x="285" y="41"/>
                    <a:pt x="284" y="50"/>
                  </a:cubicBezTo>
                  <a:cubicBezTo>
                    <a:pt x="279" y="43"/>
                    <a:pt x="268" y="28"/>
                    <a:pt x="260" y="20"/>
                  </a:cubicBezTo>
                  <a:cubicBezTo>
                    <a:pt x="246" y="25"/>
                    <a:pt x="232" y="31"/>
                    <a:pt x="219" y="37"/>
                  </a:cubicBezTo>
                  <a:cubicBezTo>
                    <a:pt x="218" y="48"/>
                    <a:pt x="220" y="67"/>
                    <a:pt x="221" y="76"/>
                  </a:cubicBezTo>
                  <a:cubicBezTo>
                    <a:pt x="215" y="70"/>
                    <a:pt x="200" y="57"/>
                    <a:pt x="191" y="52"/>
                  </a:cubicBezTo>
                  <a:cubicBezTo>
                    <a:pt x="190" y="52"/>
                    <a:pt x="190" y="53"/>
                    <a:pt x="189" y="53"/>
                  </a:cubicBezTo>
                  <a:cubicBezTo>
                    <a:pt x="189" y="53"/>
                    <a:pt x="189" y="53"/>
                    <a:pt x="189" y="53"/>
                  </a:cubicBezTo>
                  <a:cubicBezTo>
                    <a:pt x="189" y="53"/>
                    <a:pt x="189" y="53"/>
                    <a:pt x="189" y="53"/>
                  </a:cubicBezTo>
                  <a:cubicBezTo>
                    <a:pt x="179" y="59"/>
                    <a:pt x="169" y="66"/>
                    <a:pt x="159" y="73"/>
                  </a:cubicBezTo>
                  <a:cubicBezTo>
                    <a:pt x="159" y="73"/>
                    <a:pt x="159" y="73"/>
                    <a:pt x="159" y="73"/>
                  </a:cubicBezTo>
                  <a:cubicBezTo>
                    <a:pt x="159" y="73"/>
                    <a:pt x="159" y="73"/>
                    <a:pt x="159" y="74"/>
                  </a:cubicBezTo>
                  <a:cubicBezTo>
                    <a:pt x="157" y="74"/>
                    <a:pt x="157" y="74"/>
                    <a:pt x="157" y="74"/>
                  </a:cubicBezTo>
                  <a:cubicBezTo>
                    <a:pt x="157" y="74"/>
                    <a:pt x="157" y="74"/>
                    <a:pt x="156" y="74"/>
                  </a:cubicBezTo>
                  <a:cubicBezTo>
                    <a:pt x="157" y="84"/>
                    <a:pt x="162" y="104"/>
                    <a:pt x="166" y="114"/>
                  </a:cubicBezTo>
                  <a:cubicBezTo>
                    <a:pt x="158" y="109"/>
                    <a:pt x="140" y="99"/>
                    <a:pt x="130" y="96"/>
                  </a:cubicBezTo>
                  <a:cubicBezTo>
                    <a:pt x="130" y="96"/>
                    <a:pt x="129" y="97"/>
                    <a:pt x="129" y="97"/>
                  </a:cubicBezTo>
                  <a:cubicBezTo>
                    <a:pt x="129" y="97"/>
                    <a:pt x="129" y="97"/>
                    <a:pt x="129" y="97"/>
                  </a:cubicBezTo>
                  <a:cubicBezTo>
                    <a:pt x="129" y="97"/>
                    <a:pt x="129" y="97"/>
                    <a:pt x="128" y="97"/>
                  </a:cubicBezTo>
                  <a:cubicBezTo>
                    <a:pt x="118" y="106"/>
                    <a:pt x="108" y="116"/>
                    <a:pt x="99" y="126"/>
                  </a:cubicBezTo>
                  <a:cubicBezTo>
                    <a:pt x="102" y="136"/>
                    <a:pt x="111" y="154"/>
                    <a:pt x="117" y="162"/>
                  </a:cubicBezTo>
                  <a:cubicBezTo>
                    <a:pt x="108" y="159"/>
                    <a:pt x="89" y="152"/>
                    <a:pt x="79" y="151"/>
                  </a:cubicBezTo>
                  <a:cubicBezTo>
                    <a:pt x="70" y="162"/>
                    <a:pt x="62" y="174"/>
                    <a:pt x="55" y="186"/>
                  </a:cubicBezTo>
                  <a:cubicBezTo>
                    <a:pt x="59" y="196"/>
                    <a:pt x="73" y="211"/>
                    <a:pt x="79" y="218"/>
                  </a:cubicBezTo>
                  <a:cubicBezTo>
                    <a:pt x="70" y="217"/>
                    <a:pt x="50" y="214"/>
                    <a:pt x="39" y="215"/>
                  </a:cubicBezTo>
                  <a:cubicBezTo>
                    <a:pt x="33" y="228"/>
                    <a:pt x="27" y="241"/>
                    <a:pt x="23" y="254"/>
                  </a:cubicBezTo>
                  <a:cubicBezTo>
                    <a:pt x="30" y="264"/>
                    <a:pt x="49" y="279"/>
                    <a:pt x="55" y="283"/>
                  </a:cubicBezTo>
                  <a:cubicBezTo>
                    <a:pt x="47" y="283"/>
                    <a:pt x="23" y="284"/>
                    <a:pt x="12" y="288"/>
                  </a:cubicBezTo>
                  <a:cubicBezTo>
                    <a:pt x="9" y="301"/>
                    <a:pt x="6" y="315"/>
                    <a:pt x="4" y="328"/>
                  </a:cubicBezTo>
                  <a:cubicBezTo>
                    <a:pt x="12" y="336"/>
                    <a:pt x="31" y="346"/>
                    <a:pt x="39" y="349"/>
                  </a:cubicBezTo>
                  <a:cubicBezTo>
                    <a:pt x="31" y="351"/>
                    <a:pt x="14" y="356"/>
                    <a:pt x="1" y="361"/>
                  </a:cubicBezTo>
                  <a:cubicBezTo>
                    <a:pt x="0" y="369"/>
                    <a:pt x="0" y="376"/>
                    <a:pt x="0" y="384"/>
                  </a:cubicBezTo>
                  <a:cubicBezTo>
                    <a:pt x="0" y="391"/>
                    <a:pt x="0" y="398"/>
                    <a:pt x="1" y="405"/>
                  </a:cubicBezTo>
                  <a:cubicBezTo>
                    <a:pt x="14" y="410"/>
                    <a:pt x="29" y="415"/>
                    <a:pt x="38" y="417"/>
                  </a:cubicBezTo>
                  <a:cubicBezTo>
                    <a:pt x="29" y="421"/>
                    <a:pt x="12" y="430"/>
                    <a:pt x="4" y="437"/>
                  </a:cubicBezTo>
                  <a:cubicBezTo>
                    <a:pt x="4" y="437"/>
                    <a:pt x="4" y="438"/>
                    <a:pt x="4" y="438"/>
                  </a:cubicBezTo>
                  <a:cubicBezTo>
                    <a:pt x="4" y="438"/>
                    <a:pt x="4" y="438"/>
                    <a:pt x="4" y="438"/>
                  </a:cubicBezTo>
                  <a:cubicBezTo>
                    <a:pt x="4" y="438"/>
                    <a:pt x="4" y="438"/>
                    <a:pt x="4" y="438"/>
                  </a:cubicBezTo>
                  <a:cubicBezTo>
                    <a:pt x="5" y="443"/>
                    <a:pt x="6" y="449"/>
                    <a:pt x="7" y="454"/>
                  </a:cubicBezTo>
                  <a:cubicBezTo>
                    <a:pt x="12" y="477"/>
                    <a:pt x="12" y="477"/>
                    <a:pt x="12" y="477"/>
                  </a:cubicBezTo>
                  <a:cubicBezTo>
                    <a:pt x="12" y="477"/>
                    <a:pt x="12" y="477"/>
                    <a:pt x="12" y="477"/>
                  </a:cubicBezTo>
                  <a:cubicBezTo>
                    <a:pt x="12" y="477"/>
                    <a:pt x="12" y="477"/>
                    <a:pt x="12" y="477"/>
                  </a:cubicBezTo>
                  <a:cubicBezTo>
                    <a:pt x="12" y="478"/>
                    <a:pt x="13" y="478"/>
                    <a:pt x="14" y="478"/>
                  </a:cubicBezTo>
                  <a:cubicBezTo>
                    <a:pt x="23" y="482"/>
                    <a:pt x="45" y="483"/>
                    <a:pt x="54" y="483"/>
                  </a:cubicBezTo>
                  <a:cubicBezTo>
                    <a:pt x="47" y="488"/>
                    <a:pt x="28" y="502"/>
                    <a:pt x="22" y="511"/>
                  </a:cubicBezTo>
                  <a:cubicBezTo>
                    <a:pt x="22" y="511"/>
                    <a:pt x="22" y="511"/>
                    <a:pt x="22" y="511"/>
                  </a:cubicBezTo>
                  <a:cubicBezTo>
                    <a:pt x="23" y="511"/>
                    <a:pt x="23" y="511"/>
                    <a:pt x="23" y="511"/>
                  </a:cubicBezTo>
                  <a:cubicBezTo>
                    <a:pt x="22" y="511"/>
                    <a:pt x="22" y="512"/>
                    <a:pt x="22" y="512"/>
                  </a:cubicBezTo>
                  <a:cubicBezTo>
                    <a:pt x="23" y="514"/>
                    <a:pt x="24" y="516"/>
                    <a:pt x="25" y="518"/>
                  </a:cubicBezTo>
                  <a:cubicBezTo>
                    <a:pt x="38" y="548"/>
                    <a:pt x="38" y="548"/>
                    <a:pt x="38" y="548"/>
                  </a:cubicBezTo>
                  <a:cubicBezTo>
                    <a:pt x="37" y="548"/>
                    <a:pt x="37" y="548"/>
                    <a:pt x="37" y="548"/>
                  </a:cubicBezTo>
                  <a:cubicBezTo>
                    <a:pt x="37" y="548"/>
                    <a:pt x="37" y="548"/>
                    <a:pt x="37" y="548"/>
                  </a:cubicBezTo>
                  <a:cubicBezTo>
                    <a:pt x="38" y="548"/>
                    <a:pt x="39" y="549"/>
                    <a:pt x="40" y="549"/>
                  </a:cubicBezTo>
                  <a:cubicBezTo>
                    <a:pt x="50" y="550"/>
                    <a:pt x="72" y="547"/>
                    <a:pt x="80" y="545"/>
                  </a:cubicBezTo>
                  <a:cubicBezTo>
                    <a:pt x="80" y="546"/>
                    <a:pt x="78" y="547"/>
                    <a:pt x="77" y="549"/>
                  </a:cubicBezTo>
                  <a:cubicBezTo>
                    <a:pt x="70" y="557"/>
                    <a:pt x="58" y="571"/>
                    <a:pt x="54" y="579"/>
                  </a:cubicBezTo>
                  <a:cubicBezTo>
                    <a:pt x="54" y="580"/>
                    <a:pt x="54" y="580"/>
                    <a:pt x="54" y="580"/>
                  </a:cubicBezTo>
                  <a:cubicBezTo>
                    <a:pt x="54" y="580"/>
                    <a:pt x="54" y="580"/>
                    <a:pt x="54" y="580"/>
                  </a:cubicBezTo>
                  <a:cubicBezTo>
                    <a:pt x="54" y="580"/>
                    <a:pt x="54" y="580"/>
                    <a:pt x="54" y="580"/>
                  </a:cubicBezTo>
                  <a:cubicBezTo>
                    <a:pt x="57" y="585"/>
                    <a:pt x="60" y="590"/>
                    <a:pt x="64" y="595"/>
                  </a:cubicBezTo>
                  <a:cubicBezTo>
                    <a:pt x="67" y="600"/>
                    <a:pt x="67" y="600"/>
                    <a:pt x="67" y="600"/>
                  </a:cubicBezTo>
                  <a:cubicBezTo>
                    <a:pt x="70" y="605"/>
                    <a:pt x="73" y="609"/>
                    <a:pt x="76" y="613"/>
                  </a:cubicBezTo>
                  <a:cubicBezTo>
                    <a:pt x="77" y="613"/>
                    <a:pt x="79" y="613"/>
                    <a:pt x="80" y="613"/>
                  </a:cubicBezTo>
                  <a:cubicBezTo>
                    <a:pt x="91" y="612"/>
                    <a:pt x="110" y="605"/>
                    <a:pt x="117" y="602"/>
                  </a:cubicBezTo>
                  <a:cubicBezTo>
                    <a:pt x="117" y="603"/>
                    <a:pt x="116" y="604"/>
                    <a:pt x="115" y="606"/>
                  </a:cubicBezTo>
                  <a:cubicBezTo>
                    <a:pt x="110" y="615"/>
                    <a:pt x="101" y="631"/>
                    <a:pt x="99" y="640"/>
                  </a:cubicBezTo>
                  <a:cubicBezTo>
                    <a:pt x="99" y="640"/>
                    <a:pt x="99" y="641"/>
                    <a:pt x="99" y="641"/>
                  </a:cubicBezTo>
                  <a:cubicBezTo>
                    <a:pt x="99" y="641"/>
                    <a:pt x="99" y="641"/>
                    <a:pt x="99" y="641"/>
                  </a:cubicBezTo>
                  <a:cubicBezTo>
                    <a:pt x="99" y="641"/>
                    <a:pt x="99" y="641"/>
                    <a:pt x="99" y="641"/>
                  </a:cubicBezTo>
                  <a:cubicBezTo>
                    <a:pt x="103" y="645"/>
                    <a:pt x="106" y="649"/>
                    <a:pt x="110" y="653"/>
                  </a:cubicBezTo>
                  <a:cubicBezTo>
                    <a:pt x="115" y="657"/>
                    <a:pt x="115" y="657"/>
                    <a:pt x="115" y="657"/>
                  </a:cubicBezTo>
                  <a:cubicBezTo>
                    <a:pt x="119" y="661"/>
                    <a:pt x="123" y="665"/>
                    <a:pt x="127" y="669"/>
                  </a:cubicBezTo>
                  <a:cubicBezTo>
                    <a:pt x="128" y="669"/>
                    <a:pt x="129" y="669"/>
                    <a:pt x="131" y="668"/>
                  </a:cubicBezTo>
                  <a:cubicBezTo>
                    <a:pt x="142" y="664"/>
                    <a:pt x="160" y="654"/>
                    <a:pt x="166" y="650"/>
                  </a:cubicBezTo>
                  <a:cubicBezTo>
                    <a:pt x="163" y="658"/>
                    <a:pt x="155" y="681"/>
                    <a:pt x="155" y="692"/>
                  </a:cubicBezTo>
                  <a:cubicBezTo>
                    <a:pt x="155" y="692"/>
                    <a:pt x="155" y="692"/>
                    <a:pt x="155" y="692"/>
                  </a:cubicBezTo>
                  <a:cubicBezTo>
                    <a:pt x="156" y="691"/>
                    <a:pt x="156" y="691"/>
                    <a:pt x="156" y="691"/>
                  </a:cubicBezTo>
                  <a:cubicBezTo>
                    <a:pt x="156" y="691"/>
                    <a:pt x="156" y="692"/>
                    <a:pt x="156" y="692"/>
                  </a:cubicBezTo>
                  <a:cubicBezTo>
                    <a:pt x="156" y="692"/>
                    <a:pt x="156" y="693"/>
                    <a:pt x="156" y="693"/>
                  </a:cubicBezTo>
                  <a:cubicBezTo>
                    <a:pt x="188" y="713"/>
                    <a:pt x="188" y="713"/>
                    <a:pt x="188" y="713"/>
                  </a:cubicBezTo>
                  <a:cubicBezTo>
                    <a:pt x="188" y="714"/>
                    <a:pt x="188" y="714"/>
                    <a:pt x="188" y="714"/>
                  </a:cubicBezTo>
                  <a:cubicBezTo>
                    <a:pt x="188" y="714"/>
                    <a:pt x="188" y="714"/>
                    <a:pt x="188" y="714"/>
                  </a:cubicBezTo>
                  <a:cubicBezTo>
                    <a:pt x="189" y="713"/>
                    <a:pt x="190" y="713"/>
                    <a:pt x="190" y="713"/>
                  </a:cubicBezTo>
                  <a:cubicBezTo>
                    <a:pt x="200" y="708"/>
                    <a:pt x="216" y="693"/>
                    <a:pt x="222" y="687"/>
                  </a:cubicBezTo>
                  <a:cubicBezTo>
                    <a:pt x="221" y="696"/>
                    <a:pt x="217" y="720"/>
                    <a:pt x="219" y="730"/>
                  </a:cubicBezTo>
                  <a:cubicBezTo>
                    <a:pt x="219" y="730"/>
                    <a:pt x="220" y="730"/>
                    <a:pt x="220" y="730"/>
                  </a:cubicBezTo>
                  <a:cubicBezTo>
                    <a:pt x="220" y="729"/>
                    <a:pt x="220" y="729"/>
                    <a:pt x="220" y="729"/>
                  </a:cubicBezTo>
                  <a:cubicBezTo>
                    <a:pt x="220" y="730"/>
                    <a:pt x="220" y="730"/>
                    <a:pt x="220" y="731"/>
                  </a:cubicBezTo>
                  <a:cubicBezTo>
                    <a:pt x="221" y="731"/>
                    <a:pt x="221" y="731"/>
                    <a:pt x="221" y="731"/>
                  </a:cubicBezTo>
                  <a:cubicBezTo>
                    <a:pt x="257" y="745"/>
                    <a:pt x="257" y="745"/>
                    <a:pt x="257" y="745"/>
                  </a:cubicBezTo>
                  <a:cubicBezTo>
                    <a:pt x="256" y="746"/>
                    <a:pt x="256" y="746"/>
                    <a:pt x="256" y="746"/>
                  </a:cubicBezTo>
                  <a:cubicBezTo>
                    <a:pt x="256" y="746"/>
                    <a:pt x="256" y="746"/>
                    <a:pt x="256" y="746"/>
                  </a:cubicBezTo>
                  <a:cubicBezTo>
                    <a:pt x="257" y="745"/>
                    <a:pt x="258" y="745"/>
                    <a:pt x="258" y="744"/>
                  </a:cubicBezTo>
                  <a:cubicBezTo>
                    <a:pt x="267" y="738"/>
                    <a:pt x="279" y="721"/>
                    <a:pt x="284" y="714"/>
                  </a:cubicBezTo>
                  <a:cubicBezTo>
                    <a:pt x="284" y="722"/>
                    <a:pt x="286" y="745"/>
                    <a:pt x="289" y="756"/>
                  </a:cubicBezTo>
                  <a:cubicBezTo>
                    <a:pt x="303" y="759"/>
                    <a:pt x="316" y="762"/>
                    <a:pt x="330" y="764"/>
                  </a:cubicBezTo>
                  <a:cubicBezTo>
                    <a:pt x="330" y="763"/>
                    <a:pt x="330" y="763"/>
                    <a:pt x="330" y="763"/>
                  </a:cubicBezTo>
                  <a:cubicBezTo>
                    <a:pt x="330" y="764"/>
                    <a:pt x="330" y="764"/>
                    <a:pt x="330" y="764"/>
                  </a:cubicBezTo>
                  <a:cubicBezTo>
                    <a:pt x="330" y="764"/>
                    <a:pt x="330" y="764"/>
                    <a:pt x="330" y="764"/>
                  </a:cubicBezTo>
                  <a:cubicBezTo>
                    <a:pt x="337" y="757"/>
                    <a:pt x="349" y="736"/>
                    <a:pt x="353" y="727"/>
                  </a:cubicBezTo>
                  <a:cubicBezTo>
                    <a:pt x="355" y="736"/>
                    <a:pt x="358" y="755"/>
                    <a:pt x="362" y="767"/>
                  </a:cubicBezTo>
                  <a:cubicBezTo>
                    <a:pt x="369" y="767"/>
                    <a:pt x="377" y="767"/>
                    <a:pt x="384" y="767"/>
                  </a:cubicBezTo>
                  <a:cubicBezTo>
                    <a:pt x="391" y="767"/>
                    <a:pt x="397" y="767"/>
                    <a:pt x="404" y="767"/>
                  </a:cubicBezTo>
                  <a:cubicBezTo>
                    <a:pt x="406" y="759"/>
                    <a:pt x="414" y="735"/>
                    <a:pt x="416" y="727"/>
                  </a:cubicBezTo>
                  <a:cubicBezTo>
                    <a:pt x="420" y="735"/>
                    <a:pt x="431" y="756"/>
                    <a:pt x="438" y="764"/>
                  </a:cubicBezTo>
                  <a:cubicBezTo>
                    <a:pt x="438" y="764"/>
                    <a:pt x="438" y="764"/>
                    <a:pt x="438" y="764"/>
                  </a:cubicBezTo>
                  <a:cubicBezTo>
                    <a:pt x="438" y="762"/>
                    <a:pt x="438" y="762"/>
                    <a:pt x="438" y="762"/>
                  </a:cubicBezTo>
                  <a:cubicBezTo>
                    <a:pt x="438" y="763"/>
                    <a:pt x="439" y="763"/>
                    <a:pt x="440" y="763"/>
                  </a:cubicBezTo>
                  <a:cubicBezTo>
                    <a:pt x="442" y="763"/>
                    <a:pt x="445" y="763"/>
                    <a:pt x="447" y="762"/>
                  </a:cubicBezTo>
                  <a:cubicBezTo>
                    <a:pt x="480" y="755"/>
                    <a:pt x="480" y="755"/>
                    <a:pt x="480" y="755"/>
                  </a:cubicBezTo>
                  <a:cubicBezTo>
                    <a:pt x="480" y="755"/>
                    <a:pt x="480" y="755"/>
                    <a:pt x="480" y="755"/>
                  </a:cubicBezTo>
                  <a:cubicBezTo>
                    <a:pt x="480" y="755"/>
                    <a:pt x="480" y="755"/>
                    <a:pt x="480" y="755"/>
                  </a:cubicBezTo>
                  <a:cubicBezTo>
                    <a:pt x="481" y="754"/>
                    <a:pt x="481" y="753"/>
                    <a:pt x="482" y="751"/>
                  </a:cubicBezTo>
                  <a:cubicBezTo>
                    <a:pt x="485" y="741"/>
                    <a:pt x="486" y="723"/>
                    <a:pt x="486" y="714"/>
                  </a:cubicBezTo>
                  <a:cubicBezTo>
                    <a:pt x="492" y="723"/>
                    <a:pt x="505" y="739"/>
                    <a:pt x="513" y="745"/>
                  </a:cubicBezTo>
                  <a:cubicBezTo>
                    <a:pt x="513" y="745"/>
                    <a:pt x="514" y="745"/>
                    <a:pt x="514" y="745"/>
                  </a:cubicBezTo>
                  <a:cubicBezTo>
                    <a:pt x="513" y="744"/>
                    <a:pt x="513" y="744"/>
                    <a:pt x="513" y="744"/>
                  </a:cubicBezTo>
                  <a:cubicBezTo>
                    <a:pt x="514" y="744"/>
                    <a:pt x="514" y="745"/>
                    <a:pt x="514" y="745"/>
                  </a:cubicBezTo>
                  <a:cubicBezTo>
                    <a:pt x="519" y="743"/>
                    <a:pt x="523" y="741"/>
                    <a:pt x="527" y="740"/>
                  </a:cubicBezTo>
                  <a:cubicBezTo>
                    <a:pt x="551" y="729"/>
                    <a:pt x="551" y="729"/>
                    <a:pt x="551" y="729"/>
                  </a:cubicBezTo>
                  <a:cubicBezTo>
                    <a:pt x="551" y="729"/>
                    <a:pt x="551" y="729"/>
                    <a:pt x="551" y="729"/>
                  </a:cubicBezTo>
                  <a:cubicBezTo>
                    <a:pt x="551" y="729"/>
                    <a:pt x="551" y="729"/>
                    <a:pt x="551" y="729"/>
                  </a:cubicBezTo>
                  <a:cubicBezTo>
                    <a:pt x="552" y="728"/>
                    <a:pt x="552" y="727"/>
                    <a:pt x="552" y="725"/>
                  </a:cubicBezTo>
                  <a:cubicBezTo>
                    <a:pt x="553" y="715"/>
                    <a:pt x="550" y="697"/>
                    <a:pt x="549" y="689"/>
                  </a:cubicBezTo>
                  <a:cubicBezTo>
                    <a:pt x="555" y="695"/>
                    <a:pt x="571" y="709"/>
                    <a:pt x="580" y="713"/>
                  </a:cubicBezTo>
                  <a:cubicBezTo>
                    <a:pt x="592" y="706"/>
                    <a:pt x="604" y="698"/>
                    <a:pt x="615" y="690"/>
                  </a:cubicBezTo>
                  <a:cubicBezTo>
                    <a:pt x="615" y="690"/>
                    <a:pt x="615" y="690"/>
                    <a:pt x="615" y="689"/>
                  </a:cubicBezTo>
                  <a:cubicBezTo>
                    <a:pt x="615" y="690"/>
                    <a:pt x="615" y="690"/>
                    <a:pt x="615" y="690"/>
                  </a:cubicBezTo>
                  <a:cubicBezTo>
                    <a:pt x="616" y="690"/>
                    <a:pt x="616" y="689"/>
                    <a:pt x="616" y="689"/>
                  </a:cubicBezTo>
                  <a:cubicBezTo>
                    <a:pt x="616" y="679"/>
                    <a:pt x="609" y="660"/>
                    <a:pt x="606" y="651"/>
                  </a:cubicBezTo>
                  <a:cubicBezTo>
                    <a:pt x="613" y="656"/>
                    <a:pt x="631" y="666"/>
                    <a:pt x="641" y="669"/>
                  </a:cubicBezTo>
                  <a:cubicBezTo>
                    <a:pt x="651" y="659"/>
                    <a:pt x="661" y="649"/>
                    <a:pt x="671" y="639"/>
                  </a:cubicBezTo>
                  <a:cubicBezTo>
                    <a:pt x="670" y="639"/>
                    <a:pt x="670" y="639"/>
                    <a:pt x="670" y="639"/>
                  </a:cubicBezTo>
                  <a:cubicBezTo>
                    <a:pt x="671" y="639"/>
                    <a:pt x="671" y="639"/>
                    <a:pt x="671" y="639"/>
                  </a:cubicBezTo>
                  <a:cubicBezTo>
                    <a:pt x="671" y="639"/>
                    <a:pt x="671" y="638"/>
                    <a:pt x="671" y="638"/>
                  </a:cubicBezTo>
                  <a:cubicBezTo>
                    <a:pt x="669" y="628"/>
                    <a:pt x="658" y="610"/>
                    <a:pt x="653" y="602"/>
                  </a:cubicBezTo>
                  <a:cubicBezTo>
                    <a:pt x="662" y="605"/>
                    <a:pt x="681" y="612"/>
                    <a:pt x="692" y="612"/>
                  </a:cubicBezTo>
                  <a:cubicBezTo>
                    <a:pt x="701" y="601"/>
                    <a:pt x="708" y="589"/>
                    <a:pt x="716" y="577"/>
                  </a:cubicBezTo>
                  <a:cubicBezTo>
                    <a:pt x="715" y="576"/>
                    <a:pt x="715" y="575"/>
                    <a:pt x="715" y="575"/>
                  </a:cubicBezTo>
                  <a:cubicBezTo>
                    <a:pt x="710" y="565"/>
                    <a:pt x="697" y="552"/>
                    <a:pt x="691" y="546"/>
                  </a:cubicBezTo>
                  <a:cubicBezTo>
                    <a:pt x="701" y="547"/>
                    <a:pt x="720" y="550"/>
                    <a:pt x="731" y="548"/>
                  </a:cubicBezTo>
                  <a:cubicBezTo>
                    <a:pt x="737" y="535"/>
                    <a:pt x="742" y="522"/>
                    <a:pt x="747" y="508"/>
                  </a:cubicBezTo>
                  <a:cubicBezTo>
                    <a:pt x="747" y="508"/>
                    <a:pt x="746" y="507"/>
                    <a:pt x="746" y="507"/>
                  </a:cubicBezTo>
                  <a:cubicBezTo>
                    <a:pt x="739" y="499"/>
                    <a:pt x="725" y="488"/>
                    <a:pt x="718" y="483"/>
                  </a:cubicBezTo>
                  <a:cubicBezTo>
                    <a:pt x="727" y="483"/>
                    <a:pt x="746" y="482"/>
                    <a:pt x="756" y="478"/>
                  </a:cubicBezTo>
                  <a:cubicBezTo>
                    <a:pt x="759" y="465"/>
                    <a:pt x="762" y="451"/>
                    <a:pt x="764" y="437"/>
                  </a:cubicBezTo>
                  <a:cubicBezTo>
                    <a:pt x="755" y="429"/>
                    <a:pt x="737" y="420"/>
                    <a:pt x="730" y="417"/>
                  </a:cubicBezTo>
                  <a:cubicBezTo>
                    <a:pt x="738" y="415"/>
                    <a:pt x="754" y="410"/>
                    <a:pt x="767" y="405"/>
                  </a:cubicBezTo>
                  <a:cubicBezTo>
                    <a:pt x="768" y="398"/>
                    <a:pt x="768" y="391"/>
                    <a:pt x="768" y="384"/>
                  </a:cubicBezTo>
                  <a:close/>
                  <a:moveTo>
                    <a:pt x="130" y="408"/>
                  </a:moveTo>
                  <a:cubicBezTo>
                    <a:pt x="116" y="408"/>
                    <a:pt x="106" y="397"/>
                    <a:pt x="106" y="384"/>
                  </a:cubicBezTo>
                  <a:cubicBezTo>
                    <a:pt x="106" y="370"/>
                    <a:pt x="116" y="359"/>
                    <a:pt x="130" y="359"/>
                  </a:cubicBezTo>
                  <a:cubicBezTo>
                    <a:pt x="143" y="359"/>
                    <a:pt x="154" y="370"/>
                    <a:pt x="154" y="384"/>
                  </a:cubicBezTo>
                  <a:cubicBezTo>
                    <a:pt x="154" y="397"/>
                    <a:pt x="143" y="408"/>
                    <a:pt x="130" y="408"/>
                  </a:cubicBezTo>
                  <a:close/>
                  <a:moveTo>
                    <a:pt x="384" y="105"/>
                  </a:moveTo>
                  <a:cubicBezTo>
                    <a:pt x="397" y="105"/>
                    <a:pt x="408" y="116"/>
                    <a:pt x="408" y="129"/>
                  </a:cubicBezTo>
                  <a:cubicBezTo>
                    <a:pt x="408" y="143"/>
                    <a:pt x="397" y="153"/>
                    <a:pt x="384" y="153"/>
                  </a:cubicBezTo>
                  <a:cubicBezTo>
                    <a:pt x="371" y="153"/>
                    <a:pt x="360" y="143"/>
                    <a:pt x="360" y="129"/>
                  </a:cubicBezTo>
                  <a:cubicBezTo>
                    <a:pt x="360" y="116"/>
                    <a:pt x="371" y="105"/>
                    <a:pt x="384" y="105"/>
                  </a:cubicBezTo>
                  <a:close/>
                  <a:moveTo>
                    <a:pt x="187" y="187"/>
                  </a:moveTo>
                  <a:cubicBezTo>
                    <a:pt x="197" y="177"/>
                    <a:pt x="212" y="177"/>
                    <a:pt x="221" y="187"/>
                  </a:cubicBezTo>
                  <a:cubicBezTo>
                    <a:pt x="231" y="196"/>
                    <a:pt x="231" y="211"/>
                    <a:pt x="221" y="221"/>
                  </a:cubicBezTo>
                  <a:cubicBezTo>
                    <a:pt x="212" y="230"/>
                    <a:pt x="197" y="230"/>
                    <a:pt x="187" y="221"/>
                  </a:cubicBezTo>
                  <a:cubicBezTo>
                    <a:pt x="178" y="211"/>
                    <a:pt x="178" y="196"/>
                    <a:pt x="187" y="187"/>
                  </a:cubicBezTo>
                  <a:close/>
                  <a:moveTo>
                    <a:pt x="221" y="580"/>
                  </a:moveTo>
                  <a:cubicBezTo>
                    <a:pt x="212" y="590"/>
                    <a:pt x="197" y="590"/>
                    <a:pt x="187" y="580"/>
                  </a:cubicBezTo>
                  <a:cubicBezTo>
                    <a:pt x="178" y="571"/>
                    <a:pt x="178" y="556"/>
                    <a:pt x="187" y="546"/>
                  </a:cubicBezTo>
                  <a:cubicBezTo>
                    <a:pt x="197" y="537"/>
                    <a:pt x="212" y="537"/>
                    <a:pt x="221" y="546"/>
                  </a:cubicBezTo>
                  <a:cubicBezTo>
                    <a:pt x="231" y="556"/>
                    <a:pt x="231" y="571"/>
                    <a:pt x="221" y="580"/>
                  </a:cubicBezTo>
                  <a:close/>
                  <a:moveTo>
                    <a:pt x="384" y="662"/>
                  </a:moveTo>
                  <a:cubicBezTo>
                    <a:pt x="371" y="662"/>
                    <a:pt x="360" y="651"/>
                    <a:pt x="360" y="638"/>
                  </a:cubicBezTo>
                  <a:cubicBezTo>
                    <a:pt x="360" y="624"/>
                    <a:pt x="371" y="614"/>
                    <a:pt x="384" y="614"/>
                  </a:cubicBezTo>
                  <a:cubicBezTo>
                    <a:pt x="397" y="614"/>
                    <a:pt x="408" y="624"/>
                    <a:pt x="408" y="638"/>
                  </a:cubicBezTo>
                  <a:cubicBezTo>
                    <a:pt x="408" y="651"/>
                    <a:pt x="397" y="662"/>
                    <a:pt x="384" y="662"/>
                  </a:cubicBezTo>
                  <a:close/>
                  <a:moveTo>
                    <a:pt x="384" y="580"/>
                  </a:moveTo>
                  <a:cubicBezTo>
                    <a:pt x="276" y="580"/>
                    <a:pt x="188" y="492"/>
                    <a:pt x="188" y="384"/>
                  </a:cubicBezTo>
                  <a:cubicBezTo>
                    <a:pt x="188" y="275"/>
                    <a:pt x="276" y="188"/>
                    <a:pt x="384" y="188"/>
                  </a:cubicBezTo>
                  <a:cubicBezTo>
                    <a:pt x="492" y="188"/>
                    <a:pt x="580" y="275"/>
                    <a:pt x="580" y="384"/>
                  </a:cubicBezTo>
                  <a:cubicBezTo>
                    <a:pt x="580" y="492"/>
                    <a:pt x="492" y="580"/>
                    <a:pt x="384" y="580"/>
                  </a:cubicBezTo>
                  <a:close/>
                  <a:moveTo>
                    <a:pt x="581" y="580"/>
                  </a:moveTo>
                  <a:cubicBezTo>
                    <a:pt x="571" y="590"/>
                    <a:pt x="556" y="590"/>
                    <a:pt x="547" y="580"/>
                  </a:cubicBezTo>
                  <a:cubicBezTo>
                    <a:pt x="537" y="571"/>
                    <a:pt x="537" y="556"/>
                    <a:pt x="547" y="546"/>
                  </a:cubicBezTo>
                  <a:cubicBezTo>
                    <a:pt x="556" y="537"/>
                    <a:pt x="571" y="537"/>
                    <a:pt x="581" y="546"/>
                  </a:cubicBezTo>
                  <a:cubicBezTo>
                    <a:pt x="590" y="556"/>
                    <a:pt x="590" y="571"/>
                    <a:pt x="581" y="580"/>
                  </a:cubicBezTo>
                  <a:close/>
                  <a:moveTo>
                    <a:pt x="581" y="221"/>
                  </a:moveTo>
                  <a:cubicBezTo>
                    <a:pt x="571" y="230"/>
                    <a:pt x="556" y="230"/>
                    <a:pt x="547" y="221"/>
                  </a:cubicBezTo>
                  <a:cubicBezTo>
                    <a:pt x="537" y="211"/>
                    <a:pt x="537" y="196"/>
                    <a:pt x="547" y="187"/>
                  </a:cubicBezTo>
                  <a:cubicBezTo>
                    <a:pt x="556" y="177"/>
                    <a:pt x="571" y="177"/>
                    <a:pt x="581" y="187"/>
                  </a:cubicBezTo>
                  <a:cubicBezTo>
                    <a:pt x="590" y="196"/>
                    <a:pt x="590" y="211"/>
                    <a:pt x="581" y="221"/>
                  </a:cubicBezTo>
                  <a:close/>
                  <a:moveTo>
                    <a:pt x="638" y="408"/>
                  </a:moveTo>
                  <a:cubicBezTo>
                    <a:pt x="625" y="408"/>
                    <a:pt x="614" y="397"/>
                    <a:pt x="614" y="384"/>
                  </a:cubicBezTo>
                  <a:cubicBezTo>
                    <a:pt x="614" y="370"/>
                    <a:pt x="625" y="359"/>
                    <a:pt x="638" y="359"/>
                  </a:cubicBezTo>
                  <a:cubicBezTo>
                    <a:pt x="651" y="359"/>
                    <a:pt x="662" y="370"/>
                    <a:pt x="662" y="384"/>
                  </a:cubicBezTo>
                  <a:cubicBezTo>
                    <a:pt x="662" y="397"/>
                    <a:pt x="651" y="408"/>
                    <a:pt x="638" y="408"/>
                  </a:cubicBezTo>
                  <a:close/>
                </a:path>
              </a:pathLst>
            </a:custGeom>
            <a:grpFill/>
            <a:ln>
              <a:noFill/>
            </a:ln>
            <a:effectLst/>
          </p:spPr>
          <p:txBody>
            <a:bodyPr/>
            <a:lstStyle/>
            <a:p>
              <a:pPr>
                <a:defRPr/>
              </a:pPr>
              <a:endParaRPr lang="en-US" sz="2100" kern="0" dirty="0">
                <a:solidFill>
                  <a:sysClr val="windowText" lastClr="000000"/>
                </a:solidFill>
                <a:cs typeface="Arial" pitchFamily="34" charset="0"/>
              </a:endParaRPr>
            </a:p>
          </p:txBody>
        </p:sp>
        <p:sp>
          <p:nvSpPr>
            <p:cNvPr id="43" name="Freeform 9">
              <a:extLst>
                <a:ext uri="{FF2B5EF4-FFF2-40B4-BE49-F238E27FC236}">
                  <a16:creationId xmlns:a16="http://schemas.microsoft.com/office/drawing/2014/main" id="{E1652166-2CED-CA45-984B-AAC0FE03204E}"/>
                </a:ext>
              </a:extLst>
            </p:cNvPr>
            <p:cNvSpPr>
              <a:spLocks noEditPoints="1"/>
            </p:cNvSpPr>
            <p:nvPr/>
          </p:nvSpPr>
          <p:spPr bwMode="auto">
            <a:xfrm rot="1515780">
              <a:off x="3151486" y="3597027"/>
              <a:ext cx="43852" cy="45946"/>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grpFill/>
            <a:ln w="9525">
              <a:noFill/>
              <a:round/>
              <a:headEnd/>
              <a:tailEnd/>
            </a:ln>
          </p:spPr>
          <p:txBody>
            <a:bodyPr/>
            <a:lstStyle/>
            <a:p>
              <a:pPr fontAlgn="base">
                <a:spcBef>
                  <a:spcPct val="0"/>
                </a:spcBef>
                <a:spcAft>
                  <a:spcPct val="0"/>
                </a:spcAft>
              </a:pPr>
              <a:endParaRPr lang="en-US" dirty="0">
                <a:solidFill>
                  <a:srgbClr val="5F5F5F"/>
                </a:solidFill>
                <a:latin typeface="Arial" charset="0"/>
                <a:cs typeface="Arial" charset="0"/>
              </a:endParaRPr>
            </a:p>
          </p:txBody>
        </p:sp>
      </p:grpSp>
      <p:grpSp>
        <p:nvGrpSpPr>
          <p:cNvPr id="44" name="Group 68">
            <a:extLst>
              <a:ext uri="{FF2B5EF4-FFF2-40B4-BE49-F238E27FC236}">
                <a16:creationId xmlns:a16="http://schemas.microsoft.com/office/drawing/2014/main" id="{767AE671-24E6-2940-9D42-A62CA3A7B6E4}"/>
              </a:ext>
            </a:extLst>
          </p:cNvPr>
          <p:cNvGrpSpPr>
            <a:grpSpLocks/>
          </p:cNvGrpSpPr>
          <p:nvPr/>
        </p:nvGrpSpPr>
        <p:grpSpPr bwMode="auto">
          <a:xfrm>
            <a:off x="6395623" y="2698750"/>
            <a:ext cx="5492750" cy="2774950"/>
            <a:chOff x="6405075" y="2500188"/>
            <a:chExt cx="5493848" cy="2775185"/>
          </a:xfrm>
        </p:grpSpPr>
        <p:sp>
          <p:nvSpPr>
            <p:cNvPr id="45" name="1_Capture_data">
              <a:extLst>
                <a:ext uri="{FF2B5EF4-FFF2-40B4-BE49-F238E27FC236}">
                  <a16:creationId xmlns:a16="http://schemas.microsoft.com/office/drawing/2014/main" id="{D8CE02F1-121B-3E44-B6CE-40FAF6B8DFBE}"/>
                </a:ext>
              </a:extLst>
            </p:cNvPr>
            <p:cNvSpPr txBox="1">
              <a:spLocks noChangeArrowheads="1"/>
            </p:cNvSpPr>
            <p:nvPr/>
          </p:nvSpPr>
          <p:spPr bwMode="auto">
            <a:xfrm rot="19752413">
              <a:off x="8432717" y="3911596"/>
              <a:ext cx="1752950" cy="644580"/>
            </a:xfrm>
            <a:prstGeom prst="rect">
              <a:avLst/>
            </a:prstGeom>
            <a:noFill/>
            <a:ln w="9525">
              <a:noFill/>
              <a:miter lim="800000"/>
              <a:headEnd/>
              <a:tailEnd/>
            </a:ln>
          </p:spPr>
          <p:txBody>
            <a:bodyPr>
              <a:spAutoFit/>
            </a:bodyPr>
            <a:lstStyle/>
            <a:p>
              <a:pPr>
                <a:defRPr/>
              </a:pPr>
              <a:r>
                <a:rPr lang="en-US" sz="1200" b="1" dirty="0">
                  <a:solidFill>
                    <a:schemeClr val="accent4"/>
                  </a:solidFill>
                  <a:latin typeface="Calibri" pitchFamily="34" charset="0"/>
                  <a:cs typeface="Times New Roman" pitchFamily="18" charset="0"/>
                </a:rPr>
                <a:t>010010110010101001001001001001001001001001001000100101010010</a:t>
              </a:r>
              <a:endParaRPr lang="en-CA" sz="1200" b="1" dirty="0">
                <a:solidFill>
                  <a:schemeClr val="accent4"/>
                </a:solidFill>
                <a:latin typeface="Calibri" pitchFamily="34" charset="0"/>
                <a:cs typeface="Times New Roman" pitchFamily="18" charset="0"/>
              </a:endParaRPr>
            </a:p>
          </p:txBody>
        </p:sp>
        <p:sp>
          <p:nvSpPr>
            <p:cNvPr id="46" name="1_Capture_data">
              <a:extLst>
                <a:ext uri="{FF2B5EF4-FFF2-40B4-BE49-F238E27FC236}">
                  <a16:creationId xmlns:a16="http://schemas.microsoft.com/office/drawing/2014/main" id="{A8EF5289-4514-9A4A-BDD5-6287D3D87292}"/>
                </a:ext>
              </a:extLst>
            </p:cNvPr>
            <p:cNvSpPr txBox="1">
              <a:spLocks noChangeArrowheads="1"/>
            </p:cNvSpPr>
            <p:nvPr/>
          </p:nvSpPr>
          <p:spPr bwMode="auto">
            <a:xfrm>
              <a:off x="6814732" y="4425989"/>
              <a:ext cx="1752950" cy="646167"/>
            </a:xfrm>
            <a:prstGeom prst="rect">
              <a:avLst/>
            </a:prstGeom>
            <a:noFill/>
            <a:ln w="9525">
              <a:noFill/>
              <a:miter lim="800000"/>
              <a:headEnd/>
              <a:tailEnd/>
            </a:ln>
          </p:spPr>
          <p:txBody>
            <a:bodyPr>
              <a:spAutoFit/>
            </a:bodyPr>
            <a:lstStyle/>
            <a:p>
              <a:pPr>
                <a:defRPr/>
              </a:pPr>
              <a:r>
                <a:rPr lang="en-US" sz="1200" b="1" dirty="0">
                  <a:solidFill>
                    <a:schemeClr val="accent4"/>
                  </a:solidFill>
                  <a:latin typeface="Calibri" pitchFamily="34" charset="0"/>
                  <a:cs typeface="Times New Roman" pitchFamily="18" charset="0"/>
                </a:rPr>
                <a:t>010010110010101001001001001001001001001001001000100101010010</a:t>
              </a:r>
              <a:endParaRPr lang="en-CA" sz="1200" b="1" dirty="0">
                <a:solidFill>
                  <a:schemeClr val="accent4"/>
                </a:solidFill>
                <a:latin typeface="Calibri" pitchFamily="34" charset="0"/>
                <a:cs typeface="Times New Roman" pitchFamily="18" charset="0"/>
              </a:endParaRPr>
            </a:p>
          </p:txBody>
        </p:sp>
        <p:pic>
          <p:nvPicPr>
            <p:cNvPr id="47" name="Picture 5" descr="D:\dinesh\ProductManagement\All_Icons\ic-Database-red.gif">
              <a:extLst>
                <a:ext uri="{FF2B5EF4-FFF2-40B4-BE49-F238E27FC236}">
                  <a16:creationId xmlns:a16="http://schemas.microsoft.com/office/drawing/2014/main" id="{FAEAD601-B13F-BC49-A035-3563E521371F}"/>
                </a:ext>
              </a:extLst>
            </p:cNvPr>
            <p:cNvPicPr>
              <a:picLocks noChangeAspect="1" noChangeArrowheads="1"/>
            </p:cNvPicPr>
            <p:nvPr/>
          </p:nvPicPr>
          <p:blipFill>
            <a:blip r:embed="rId2" cstate="print"/>
            <a:srcRect l="19444" t="16667" r="19444" b="16667"/>
            <a:stretch>
              <a:fillRect/>
            </a:stretch>
          </p:blipFill>
          <p:spPr bwMode="auto">
            <a:xfrm>
              <a:off x="6405075" y="4132373"/>
              <a:ext cx="1047750" cy="1143000"/>
            </a:xfrm>
            <a:prstGeom prst="rect">
              <a:avLst/>
            </a:prstGeom>
            <a:noFill/>
            <a:ln w="9525">
              <a:noFill/>
              <a:miter lim="800000"/>
              <a:headEnd/>
              <a:tailEnd/>
            </a:ln>
          </p:spPr>
        </p:pic>
        <p:pic>
          <p:nvPicPr>
            <p:cNvPr id="48" name="Picture 8" descr="Cloud graphic arts available for use in Cloud Campaign layouts">
              <a:extLst>
                <a:ext uri="{FF2B5EF4-FFF2-40B4-BE49-F238E27FC236}">
                  <a16:creationId xmlns:a16="http://schemas.microsoft.com/office/drawing/2014/main" id="{DA4B887C-66D7-5747-AC39-DCCDB62D9653}"/>
                </a:ext>
              </a:extLst>
            </p:cNvPr>
            <p:cNvPicPr>
              <a:picLocks noChangeAspect="1"/>
            </p:cNvPicPr>
            <p:nvPr/>
          </p:nvPicPr>
          <p:blipFill>
            <a:blip r:embed="rId4" cstate="print"/>
            <a:srcRect/>
            <a:stretch>
              <a:fillRect/>
            </a:stretch>
          </p:blipFill>
          <p:spPr bwMode="auto">
            <a:xfrm>
              <a:off x="9167446" y="2500188"/>
              <a:ext cx="2731477" cy="1626336"/>
            </a:xfrm>
            <a:prstGeom prst="rect">
              <a:avLst/>
            </a:prstGeom>
            <a:noFill/>
            <a:ln w="9525">
              <a:noFill/>
              <a:miter lim="800000"/>
              <a:headEnd/>
              <a:tailEnd/>
            </a:ln>
          </p:spPr>
        </p:pic>
        <p:pic>
          <p:nvPicPr>
            <p:cNvPr id="49" name="Picture 12" descr="ic-Database-gray.gif">
              <a:extLst>
                <a:ext uri="{FF2B5EF4-FFF2-40B4-BE49-F238E27FC236}">
                  <a16:creationId xmlns:a16="http://schemas.microsoft.com/office/drawing/2014/main" id="{FD072537-54C5-6848-A412-F07CCE02C8AF}"/>
                </a:ext>
              </a:extLst>
            </p:cNvPr>
            <p:cNvPicPr>
              <a:picLocks noChangeAspect="1"/>
            </p:cNvPicPr>
            <p:nvPr/>
          </p:nvPicPr>
          <p:blipFill>
            <a:blip r:embed="rId3" cstate="print">
              <a:clrChange>
                <a:clrFrom>
                  <a:srgbClr val="FFFFFF"/>
                </a:clrFrom>
                <a:clrTo>
                  <a:srgbClr val="FFFFFF">
                    <a:alpha val="0"/>
                  </a:srgbClr>
                </a:clrTo>
              </a:clrChange>
            </a:blip>
            <a:srcRect l="8679" r="11743"/>
            <a:stretch>
              <a:fillRect/>
            </a:stretch>
          </p:blipFill>
          <p:spPr bwMode="auto">
            <a:xfrm>
              <a:off x="9886889" y="2637692"/>
              <a:ext cx="1118083" cy="1359631"/>
            </a:xfrm>
            <a:prstGeom prst="rect">
              <a:avLst/>
            </a:prstGeom>
            <a:noFill/>
            <a:ln w="9525">
              <a:noFill/>
              <a:miter lim="800000"/>
              <a:headEnd/>
              <a:tailEnd/>
            </a:ln>
          </p:spPr>
        </p:pic>
        <p:pic>
          <p:nvPicPr>
            <p:cNvPr id="50" name="Picture 3" descr="D:\dinesh\ProductManagement\Collateral\All_Icons\ic-Document-gray.gif">
              <a:extLst>
                <a:ext uri="{FF2B5EF4-FFF2-40B4-BE49-F238E27FC236}">
                  <a16:creationId xmlns:a16="http://schemas.microsoft.com/office/drawing/2014/main" id="{1D6F2581-C55C-BD47-B318-67ADB7AC730C}"/>
                </a:ext>
              </a:extLst>
            </p:cNvPr>
            <p:cNvPicPr>
              <a:picLocks noChangeAspect="1" noChangeArrowheads="1"/>
            </p:cNvPicPr>
            <p:nvPr/>
          </p:nvPicPr>
          <p:blipFill>
            <a:blip r:embed="rId6" cstate="print"/>
            <a:srcRect l="24844" t="16026" r="22592" b="16026"/>
            <a:stretch>
              <a:fillRect/>
            </a:stretch>
          </p:blipFill>
          <p:spPr bwMode="auto">
            <a:xfrm>
              <a:off x="8170986" y="4243756"/>
              <a:ext cx="574430" cy="742556"/>
            </a:xfrm>
            <a:prstGeom prst="rect">
              <a:avLst/>
            </a:prstGeom>
            <a:noFill/>
            <a:ln w="9525">
              <a:noFill/>
              <a:miter lim="800000"/>
              <a:headEnd/>
              <a:tailEnd/>
            </a:ln>
          </p:spPr>
        </p:pic>
        <p:pic>
          <p:nvPicPr>
            <p:cNvPr id="51" name="Picture 3" descr="D:\dinesh\ProductManagement\Collateral\All_Icons\ic-Document-gray.gif">
              <a:extLst>
                <a:ext uri="{FF2B5EF4-FFF2-40B4-BE49-F238E27FC236}">
                  <a16:creationId xmlns:a16="http://schemas.microsoft.com/office/drawing/2014/main" id="{829F39B1-13BF-3D46-800C-59B7D3BA946C}"/>
                </a:ext>
              </a:extLst>
            </p:cNvPr>
            <p:cNvPicPr>
              <a:picLocks noChangeAspect="1" noChangeArrowheads="1"/>
            </p:cNvPicPr>
            <p:nvPr/>
          </p:nvPicPr>
          <p:blipFill>
            <a:blip r:embed="rId6" cstate="print"/>
            <a:srcRect l="24844" t="16026" r="22592" b="16026"/>
            <a:stretch>
              <a:fillRect/>
            </a:stretch>
          </p:blipFill>
          <p:spPr bwMode="auto">
            <a:xfrm>
              <a:off x="8323386" y="4396156"/>
              <a:ext cx="574430" cy="742556"/>
            </a:xfrm>
            <a:prstGeom prst="rect">
              <a:avLst/>
            </a:prstGeom>
            <a:noFill/>
            <a:ln w="9525">
              <a:noFill/>
              <a:miter lim="800000"/>
              <a:headEnd/>
              <a:tailEnd/>
            </a:ln>
          </p:spPr>
        </p:pic>
        <p:grpSp>
          <p:nvGrpSpPr>
            <p:cNvPr id="52" name="Group 20">
              <a:extLst>
                <a:ext uri="{FF2B5EF4-FFF2-40B4-BE49-F238E27FC236}">
                  <a16:creationId xmlns:a16="http://schemas.microsoft.com/office/drawing/2014/main" id="{52B3CFDD-FA91-7A4D-9605-558DA79038A6}"/>
                </a:ext>
              </a:extLst>
            </p:cNvPr>
            <p:cNvGrpSpPr>
              <a:grpSpLocks/>
            </p:cNvGrpSpPr>
            <p:nvPr/>
          </p:nvGrpSpPr>
          <p:grpSpPr bwMode="auto">
            <a:xfrm rot="-1882196">
              <a:off x="8073671" y="4216412"/>
              <a:ext cx="531324" cy="311857"/>
              <a:chOff x="2894012" y="4868611"/>
              <a:chExt cx="1499414" cy="693989"/>
            </a:xfrm>
          </p:grpSpPr>
          <p:sp>
            <p:nvSpPr>
              <p:cNvPr id="53" name="Oval 52">
                <a:extLst>
                  <a:ext uri="{FF2B5EF4-FFF2-40B4-BE49-F238E27FC236}">
                    <a16:creationId xmlns:a16="http://schemas.microsoft.com/office/drawing/2014/main" id="{21F63FE6-47AC-B445-A836-73EECFF79F6C}"/>
                  </a:ext>
                </a:extLst>
              </p:cNvPr>
              <p:cNvSpPr/>
              <p:nvPr/>
            </p:nvSpPr>
            <p:spPr>
              <a:xfrm>
                <a:off x="3117403" y="4865844"/>
                <a:ext cx="609399" cy="455759"/>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54" name="Oval 53">
                <a:extLst>
                  <a:ext uri="{FF2B5EF4-FFF2-40B4-BE49-F238E27FC236}">
                    <a16:creationId xmlns:a16="http://schemas.microsoft.com/office/drawing/2014/main" id="{0A77B017-E640-1149-86C8-91602D222167}"/>
                  </a:ext>
                </a:extLst>
              </p:cNvPr>
              <p:cNvSpPr/>
              <p:nvPr/>
            </p:nvSpPr>
            <p:spPr>
              <a:xfrm>
                <a:off x="3573879" y="4865970"/>
                <a:ext cx="609399" cy="455762"/>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55" name="Oval 54">
                <a:extLst>
                  <a:ext uri="{FF2B5EF4-FFF2-40B4-BE49-F238E27FC236}">
                    <a16:creationId xmlns:a16="http://schemas.microsoft.com/office/drawing/2014/main" id="{B1EA70F5-7BE6-A44D-AD2F-B9EE50A577C2}"/>
                  </a:ext>
                </a:extLst>
              </p:cNvPr>
              <p:cNvSpPr/>
              <p:nvPr/>
            </p:nvSpPr>
            <p:spPr>
              <a:xfrm>
                <a:off x="3724224" y="5025506"/>
                <a:ext cx="304699" cy="155453"/>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56" name="Freeform 55">
                <a:extLst>
                  <a:ext uri="{FF2B5EF4-FFF2-40B4-BE49-F238E27FC236}">
                    <a16:creationId xmlns:a16="http://schemas.microsoft.com/office/drawing/2014/main" id="{FD8BF240-1B0C-3942-91BF-C49BE5D9CE04}"/>
                  </a:ext>
                </a:extLst>
              </p:cNvPr>
              <p:cNvSpPr/>
              <p:nvPr/>
            </p:nvSpPr>
            <p:spPr>
              <a:xfrm>
                <a:off x="2897519" y="4988446"/>
                <a:ext cx="210602" cy="568816"/>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solidFill>
                <a:schemeClr val="tx1"/>
              </a:solid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7" name="Freeform 56">
                <a:extLst>
                  <a:ext uri="{FF2B5EF4-FFF2-40B4-BE49-F238E27FC236}">
                    <a16:creationId xmlns:a16="http://schemas.microsoft.com/office/drawing/2014/main" id="{C35857A1-6722-3A49-9704-9CEDDE7D0163}"/>
                  </a:ext>
                </a:extLst>
              </p:cNvPr>
              <p:cNvSpPr/>
              <p:nvPr/>
            </p:nvSpPr>
            <p:spPr>
              <a:xfrm flipH="1">
                <a:off x="4182414" y="4989567"/>
                <a:ext cx="210600" cy="56881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solidFill>
                <a:schemeClr val="tx1"/>
              </a:solid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8" name="Oval 57">
                <a:extLst>
                  <a:ext uri="{FF2B5EF4-FFF2-40B4-BE49-F238E27FC236}">
                    <a16:creationId xmlns:a16="http://schemas.microsoft.com/office/drawing/2014/main" id="{39AC374E-360C-BD49-B176-680AD99966E6}"/>
                  </a:ext>
                </a:extLst>
              </p:cNvPr>
              <p:cNvSpPr/>
              <p:nvPr/>
            </p:nvSpPr>
            <p:spPr>
              <a:xfrm>
                <a:off x="3268074" y="5029976"/>
                <a:ext cx="304699" cy="158985"/>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grpSp>
      </p:grpSp>
      <p:pic>
        <p:nvPicPr>
          <p:cNvPr id="60" name="Picture 2" descr="D:\work\product-information\advanced-security\core-materials\video-recordings\12.1\for-youtube\1-aso-overview\O_EnterpriseMgr_12c_clr.gif">
            <a:extLst>
              <a:ext uri="{FF2B5EF4-FFF2-40B4-BE49-F238E27FC236}">
                <a16:creationId xmlns:a16="http://schemas.microsoft.com/office/drawing/2014/main" id="{43435058-D869-E541-B952-B5A5229580BF}"/>
              </a:ext>
            </a:extLst>
          </p:cNvPr>
          <p:cNvPicPr>
            <a:picLocks noChangeAspect="1" noChangeArrowheads="1"/>
          </p:cNvPicPr>
          <p:nvPr/>
        </p:nvPicPr>
        <p:blipFill>
          <a:blip r:embed="rId5" cstate="print"/>
          <a:srcRect r="31712"/>
          <a:stretch>
            <a:fillRect/>
          </a:stretch>
        </p:blipFill>
        <p:spPr bwMode="auto">
          <a:xfrm>
            <a:off x="6945978" y="3342506"/>
            <a:ext cx="1469992" cy="574675"/>
          </a:xfrm>
          <a:prstGeom prst="rect">
            <a:avLst/>
          </a:prstGeom>
          <a:noFill/>
          <a:ln w="6350">
            <a:solidFill>
              <a:schemeClr val="tx1"/>
            </a:solidFill>
            <a:miter lim="800000"/>
            <a:headEnd/>
            <a:tailEnd/>
          </a:ln>
        </p:spPr>
      </p:pic>
      <p:grpSp>
        <p:nvGrpSpPr>
          <p:cNvPr id="62" name="Group 49">
            <a:extLst>
              <a:ext uri="{FF2B5EF4-FFF2-40B4-BE49-F238E27FC236}">
                <a16:creationId xmlns:a16="http://schemas.microsoft.com/office/drawing/2014/main" id="{A5A562BD-A688-2545-93B5-17A9F86F902D}"/>
              </a:ext>
            </a:extLst>
          </p:cNvPr>
          <p:cNvGrpSpPr/>
          <p:nvPr/>
        </p:nvGrpSpPr>
        <p:grpSpPr>
          <a:xfrm>
            <a:off x="7516525" y="4671983"/>
            <a:ext cx="580311" cy="580462"/>
            <a:chOff x="2995612" y="3441700"/>
            <a:chExt cx="355600" cy="355600"/>
          </a:xfrm>
          <a:solidFill>
            <a:srgbClr val="C74634"/>
          </a:solidFill>
        </p:grpSpPr>
        <p:sp>
          <p:nvSpPr>
            <p:cNvPr id="63" name="Freeform 27">
              <a:extLst>
                <a:ext uri="{FF2B5EF4-FFF2-40B4-BE49-F238E27FC236}">
                  <a16:creationId xmlns:a16="http://schemas.microsoft.com/office/drawing/2014/main" id="{D31A10EB-103E-5E47-954A-B2B6D15E1191}"/>
                </a:ext>
              </a:extLst>
            </p:cNvPr>
            <p:cNvSpPr>
              <a:spLocks noEditPoints="1"/>
            </p:cNvSpPr>
            <p:nvPr/>
          </p:nvSpPr>
          <p:spPr bwMode="auto">
            <a:xfrm>
              <a:off x="3114674" y="3560763"/>
              <a:ext cx="117475" cy="117475"/>
            </a:xfrm>
            <a:custGeom>
              <a:avLst/>
              <a:gdLst>
                <a:gd name="T0" fmla="*/ 451 w 451"/>
                <a:gd name="T1" fmla="*/ 212 h 451"/>
                <a:gd name="T2" fmla="*/ 444 w 451"/>
                <a:gd name="T3" fmla="*/ 169 h 451"/>
                <a:gd name="T4" fmla="*/ 429 w 451"/>
                <a:gd name="T5" fmla="*/ 127 h 451"/>
                <a:gd name="T6" fmla="*/ 408 w 451"/>
                <a:gd name="T7" fmla="*/ 92 h 451"/>
                <a:gd name="T8" fmla="*/ 376 w 451"/>
                <a:gd name="T9" fmla="*/ 57 h 451"/>
                <a:gd name="T10" fmla="*/ 340 w 451"/>
                <a:gd name="T11" fmla="*/ 31 h 451"/>
                <a:gd name="T12" fmla="*/ 300 w 451"/>
                <a:gd name="T13" fmla="*/ 13 h 451"/>
                <a:gd name="T14" fmla="*/ 258 w 451"/>
                <a:gd name="T15" fmla="*/ 2 h 451"/>
                <a:gd name="T16" fmla="*/ 245 w 451"/>
                <a:gd name="T17" fmla="*/ 22 h 451"/>
                <a:gd name="T18" fmla="*/ 215 w 451"/>
                <a:gd name="T19" fmla="*/ 0 h 451"/>
                <a:gd name="T20" fmla="*/ 206 w 451"/>
                <a:gd name="T21" fmla="*/ 23 h 451"/>
                <a:gd name="T22" fmla="*/ 167 w 451"/>
                <a:gd name="T23" fmla="*/ 30 h 451"/>
                <a:gd name="T24" fmla="*/ 130 w 451"/>
                <a:gd name="T25" fmla="*/ 45 h 451"/>
                <a:gd name="T26" fmla="*/ 111 w 451"/>
                <a:gd name="T27" fmla="*/ 31 h 451"/>
                <a:gd name="T28" fmla="*/ 94 w 451"/>
                <a:gd name="T29" fmla="*/ 43 h 451"/>
                <a:gd name="T30" fmla="*/ 92 w 451"/>
                <a:gd name="T31" fmla="*/ 44 h 451"/>
                <a:gd name="T32" fmla="*/ 76 w 451"/>
                <a:gd name="T33" fmla="*/ 57 h 451"/>
                <a:gd name="T34" fmla="*/ 58 w 451"/>
                <a:gd name="T35" fmla="*/ 74 h 451"/>
                <a:gd name="T36" fmla="*/ 32 w 451"/>
                <a:gd name="T37" fmla="*/ 109 h 451"/>
                <a:gd name="T38" fmla="*/ 14 w 451"/>
                <a:gd name="T39" fmla="*/ 149 h 451"/>
                <a:gd name="T40" fmla="*/ 3 w 451"/>
                <a:gd name="T41" fmla="*/ 193 h 451"/>
                <a:gd name="T42" fmla="*/ 0 w 451"/>
                <a:gd name="T43" fmla="*/ 225 h 451"/>
                <a:gd name="T44" fmla="*/ 3 w 451"/>
                <a:gd name="T45" fmla="*/ 257 h 451"/>
                <a:gd name="T46" fmla="*/ 3 w 451"/>
                <a:gd name="T47" fmla="*/ 257 h 451"/>
                <a:gd name="T48" fmla="*/ 7 w 451"/>
                <a:gd name="T49" fmla="*/ 280 h 451"/>
                <a:gd name="T50" fmla="*/ 32 w 451"/>
                <a:gd name="T51" fmla="*/ 283 h 451"/>
                <a:gd name="T52" fmla="*/ 14 w 451"/>
                <a:gd name="T53" fmla="*/ 300 h 451"/>
                <a:gd name="T54" fmla="*/ 22 w 451"/>
                <a:gd name="T55" fmla="*/ 322 h 451"/>
                <a:gd name="T56" fmla="*/ 23 w 451"/>
                <a:gd name="T57" fmla="*/ 322 h 451"/>
                <a:gd name="T58" fmla="*/ 32 w 451"/>
                <a:gd name="T59" fmla="*/ 340 h 451"/>
                <a:gd name="T60" fmla="*/ 32 w 451"/>
                <a:gd name="T61" fmla="*/ 341 h 451"/>
                <a:gd name="T62" fmla="*/ 45 w 451"/>
                <a:gd name="T63" fmla="*/ 360 h 451"/>
                <a:gd name="T64" fmla="*/ 68 w 451"/>
                <a:gd name="T65" fmla="*/ 356 h 451"/>
                <a:gd name="T66" fmla="*/ 58 w 451"/>
                <a:gd name="T67" fmla="*/ 376 h 451"/>
                <a:gd name="T68" fmla="*/ 68 w 451"/>
                <a:gd name="T69" fmla="*/ 386 h 451"/>
                <a:gd name="T70" fmla="*/ 98 w 451"/>
                <a:gd name="T71" fmla="*/ 381 h 451"/>
                <a:gd name="T72" fmla="*/ 92 w 451"/>
                <a:gd name="T73" fmla="*/ 406 h 451"/>
                <a:gd name="T74" fmla="*/ 111 w 451"/>
                <a:gd name="T75" fmla="*/ 419 h 451"/>
                <a:gd name="T76" fmla="*/ 112 w 451"/>
                <a:gd name="T77" fmla="*/ 418 h 451"/>
                <a:gd name="T78" fmla="*/ 129 w 451"/>
                <a:gd name="T79" fmla="*/ 429 h 451"/>
                <a:gd name="T80" fmla="*/ 130 w 451"/>
                <a:gd name="T81" fmla="*/ 429 h 451"/>
                <a:gd name="T82" fmla="*/ 151 w 451"/>
                <a:gd name="T83" fmla="*/ 438 h 451"/>
                <a:gd name="T84" fmla="*/ 170 w 451"/>
                <a:gd name="T85" fmla="*/ 444 h 451"/>
                <a:gd name="T86" fmla="*/ 194 w 451"/>
                <a:gd name="T87" fmla="*/ 448 h 451"/>
                <a:gd name="T88" fmla="*/ 213 w 451"/>
                <a:gd name="T89" fmla="*/ 450 h 451"/>
                <a:gd name="T90" fmla="*/ 244 w 451"/>
                <a:gd name="T91" fmla="*/ 427 h 451"/>
                <a:gd name="T92" fmla="*/ 258 w 451"/>
                <a:gd name="T93" fmla="*/ 448 h 451"/>
                <a:gd name="T94" fmla="*/ 282 w 451"/>
                <a:gd name="T95" fmla="*/ 443 h 451"/>
                <a:gd name="T96" fmla="*/ 283 w 451"/>
                <a:gd name="T97" fmla="*/ 441 h 451"/>
                <a:gd name="T98" fmla="*/ 302 w 451"/>
                <a:gd name="T99" fmla="*/ 437 h 451"/>
                <a:gd name="T100" fmla="*/ 310 w 451"/>
                <a:gd name="T101" fmla="*/ 434 h 451"/>
                <a:gd name="T102" fmla="*/ 324 w 451"/>
                <a:gd name="T103" fmla="*/ 428 h 451"/>
                <a:gd name="T104" fmla="*/ 341 w 451"/>
                <a:gd name="T105" fmla="*/ 419 h 451"/>
                <a:gd name="T106" fmla="*/ 362 w 451"/>
                <a:gd name="T107" fmla="*/ 405 h 451"/>
                <a:gd name="T108" fmla="*/ 376 w 451"/>
                <a:gd name="T109" fmla="*/ 393 h 451"/>
                <a:gd name="T110" fmla="*/ 394 w 451"/>
                <a:gd name="T111" fmla="*/ 375 h 451"/>
                <a:gd name="T112" fmla="*/ 407 w 451"/>
                <a:gd name="T113" fmla="*/ 360 h 451"/>
                <a:gd name="T114" fmla="*/ 406 w 451"/>
                <a:gd name="T115" fmla="*/ 320 h 451"/>
                <a:gd name="T116" fmla="*/ 438 w 451"/>
                <a:gd name="T117" fmla="*/ 298 h 451"/>
                <a:gd name="T118" fmla="*/ 449 w 451"/>
                <a:gd name="T119" fmla="*/ 257 h 451"/>
                <a:gd name="T120" fmla="*/ 226 w 451"/>
                <a:gd name="T121" fmla="*/ 351 h 451"/>
                <a:gd name="T122" fmla="*/ 352 w 451"/>
                <a:gd name="T123"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1" h="451">
                  <a:moveTo>
                    <a:pt x="451" y="238"/>
                  </a:moveTo>
                  <a:cubicBezTo>
                    <a:pt x="451" y="234"/>
                    <a:pt x="451" y="230"/>
                    <a:pt x="451" y="225"/>
                  </a:cubicBezTo>
                  <a:cubicBezTo>
                    <a:pt x="451" y="221"/>
                    <a:pt x="451" y="217"/>
                    <a:pt x="451" y="212"/>
                  </a:cubicBezTo>
                  <a:cubicBezTo>
                    <a:pt x="443" y="209"/>
                    <a:pt x="431" y="206"/>
                    <a:pt x="428" y="205"/>
                  </a:cubicBezTo>
                  <a:cubicBezTo>
                    <a:pt x="431" y="204"/>
                    <a:pt x="443" y="198"/>
                    <a:pt x="449" y="194"/>
                  </a:cubicBezTo>
                  <a:cubicBezTo>
                    <a:pt x="448" y="185"/>
                    <a:pt x="446" y="177"/>
                    <a:pt x="444" y="169"/>
                  </a:cubicBezTo>
                  <a:cubicBezTo>
                    <a:pt x="437" y="167"/>
                    <a:pt x="425" y="166"/>
                    <a:pt x="420" y="166"/>
                  </a:cubicBezTo>
                  <a:cubicBezTo>
                    <a:pt x="424" y="163"/>
                    <a:pt x="434" y="156"/>
                    <a:pt x="438" y="151"/>
                  </a:cubicBezTo>
                  <a:cubicBezTo>
                    <a:pt x="436" y="143"/>
                    <a:pt x="432" y="135"/>
                    <a:pt x="429" y="127"/>
                  </a:cubicBezTo>
                  <a:cubicBezTo>
                    <a:pt x="422" y="127"/>
                    <a:pt x="410" y="128"/>
                    <a:pt x="405" y="129"/>
                  </a:cubicBezTo>
                  <a:cubicBezTo>
                    <a:pt x="409" y="125"/>
                    <a:pt x="416" y="117"/>
                    <a:pt x="420" y="111"/>
                  </a:cubicBezTo>
                  <a:cubicBezTo>
                    <a:pt x="416" y="105"/>
                    <a:pt x="412" y="98"/>
                    <a:pt x="408" y="92"/>
                  </a:cubicBezTo>
                  <a:cubicBezTo>
                    <a:pt x="401" y="92"/>
                    <a:pt x="388" y="96"/>
                    <a:pt x="383" y="97"/>
                  </a:cubicBezTo>
                  <a:cubicBezTo>
                    <a:pt x="386" y="93"/>
                    <a:pt x="392" y="82"/>
                    <a:pt x="394" y="76"/>
                  </a:cubicBezTo>
                  <a:cubicBezTo>
                    <a:pt x="388" y="69"/>
                    <a:pt x="382" y="63"/>
                    <a:pt x="376" y="57"/>
                  </a:cubicBezTo>
                  <a:cubicBezTo>
                    <a:pt x="369" y="59"/>
                    <a:pt x="359" y="65"/>
                    <a:pt x="355" y="68"/>
                  </a:cubicBezTo>
                  <a:cubicBezTo>
                    <a:pt x="357" y="63"/>
                    <a:pt x="361" y="53"/>
                    <a:pt x="362" y="46"/>
                  </a:cubicBezTo>
                  <a:cubicBezTo>
                    <a:pt x="355" y="41"/>
                    <a:pt x="348" y="36"/>
                    <a:pt x="340" y="31"/>
                  </a:cubicBezTo>
                  <a:cubicBezTo>
                    <a:pt x="334" y="35"/>
                    <a:pt x="325" y="42"/>
                    <a:pt x="322" y="46"/>
                  </a:cubicBezTo>
                  <a:cubicBezTo>
                    <a:pt x="323" y="41"/>
                    <a:pt x="325" y="30"/>
                    <a:pt x="324" y="23"/>
                  </a:cubicBezTo>
                  <a:cubicBezTo>
                    <a:pt x="317" y="19"/>
                    <a:pt x="309" y="16"/>
                    <a:pt x="300" y="13"/>
                  </a:cubicBezTo>
                  <a:cubicBezTo>
                    <a:pt x="295" y="17"/>
                    <a:pt x="288" y="26"/>
                    <a:pt x="285" y="30"/>
                  </a:cubicBezTo>
                  <a:cubicBezTo>
                    <a:pt x="285" y="25"/>
                    <a:pt x="285" y="14"/>
                    <a:pt x="283" y="7"/>
                  </a:cubicBezTo>
                  <a:cubicBezTo>
                    <a:pt x="275" y="5"/>
                    <a:pt x="266" y="4"/>
                    <a:pt x="258" y="2"/>
                  </a:cubicBezTo>
                  <a:cubicBezTo>
                    <a:pt x="257" y="3"/>
                    <a:pt x="257" y="3"/>
                    <a:pt x="257" y="3"/>
                  </a:cubicBezTo>
                  <a:cubicBezTo>
                    <a:pt x="255" y="5"/>
                    <a:pt x="253" y="8"/>
                    <a:pt x="252" y="11"/>
                  </a:cubicBezTo>
                  <a:cubicBezTo>
                    <a:pt x="249" y="15"/>
                    <a:pt x="246" y="19"/>
                    <a:pt x="245" y="22"/>
                  </a:cubicBezTo>
                  <a:cubicBezTo>
                    <a:pt x="244" y="17"/>
                    <a:pt x="241" y="6"/>
                    <a:pt x="237" y="0"/>
                  </a:cubicBezTo>
                  <a:cubicBezTo>
                    <a:pt x="233" y="0"/>
                    <a:pt x="230" y="0"/>
                    <a:pt x="226" y="0"/>
                  </a:cubicBezTo>
                  <a:cubicBezTo>
                    <a:pt x="222" y="0"/>
                    <a:pt x="219" y="0"/>
                    <a:pt x="215" y="0"/>
                  </a:cubicBezTo>
                  <a:cubicBezTo>
                    <a:pt x="215" y="2"/>
                    <a:pt x="213" y="4"/>
                    <a:pt x="213" y="5"/>
                  </a:cubicBezTo>
                  <a:cubicBezTo>
                    <a:pt x="212" y="7"/>
                    <a:pt x="211" y="9"/>
                    <a:pt x="210" y="12"/>
                  </a:cubicBezTo>
                  <a:cubicBezTo>
                    <a:pt x="208" y="17"/>
                    <a:pt x="207" y="20"/>
                    <a:pt x="206" y="23"/>
                  </a:cubicBezTo>
                  <a:cubicBezTo>
                    <a:pt x="204" y="18"/>
                    <a:pt x="199" y="7"/>
                    <a:pt x="195" y="2"/>
                  </a:cubicBezTo>
                  <a:cubicBezTo>
                    <a:pt x="187" y="3"/>
                    <a:pt x="178" y="5"/>
                    <a:pt x="170" y="7"/>
                  </a:cubicBezTo>
                  <a:cubicBezTo>
                    <a:pt x="168" y="13"/>
                    <a:pt x="167" y="24"/>
                    <a:pt x="167" y="30"/>
                  </a:cubicBezTo>
                  <a:cubicBezTo>
                    <a:pt x="164" y="25"/>
                    <a:pt x="158" y="16"/>
                    <a:pt x="153" y="12"/>
                  </a:cubicBezTo>
                  <a:cubicBezTo>
                    <a:pt x="145" y="15"/>
                    <a:pt x="137" y="18"/>
                    <a:pt x="129" y="22"/>
                  </a:cubicBezTo>
                  <a:cubicBezTo>
                    <a:pt x="128" y="28"/>
                    <a:pt x="130" y="40"/>
                    <a:pt x="130" y="45"/>
                  </a:cubicBezTo>
                  <a:cubicBezTo>
                    <a:pt x="126" y="41"/>
                    <a:pt x="118" y="34"/>
                    <a:pt x="112" y="31"/>
                  </a:cubicBezTo>
                  <a:cubicBezTo>
                    <a:pt x="112" y="31"/>
                    <a:pt x="112" y="31"/>
                    <a:pt x="111" y="31"/>
                  </a:cubicBezTo>
                  <a:cubicBezTo>
                    <a:pt x="111" y="31"/>
                    <a:pt x="111" y="31"/>
                    <a:pt x="111" y="31"/>
                  </a:cubicBezTo>
                  <a:cubicBezTo>
                    <a:pt x="111" y="31"/>
                    <a:pt x="111" y="31"/>
                    <a:pt x="111" y="31"/>
                  </a:cubicBezTo>
                  <a:cubicBezTo>
                    <a:pt x="105" y="35"/>
                    <a:pt x="99" y="39"/>
                    <a:pt x="94" y="43"/>
                  </a:cubicBezTo>
                  <a:cubicBezTo>
                    <a:pt x="94" y="43"/>
                    <a:pt x="94" y="43"/>
                    <a:pt x="94" y="43"/>
                  </a:cubicBezTo>
                  <a:cubicBezTo>
                    <a:pt x="94" y="43"/>
                    <a:pt x="94" y="43"/>
                    <a:pt x="94" y="43"/>
                  </a:cubicBezTo>
                  <a:cubicBezTo>
                    <a:pt x="93" y="43"/>
                    <a:pt x="93" y="43"/>
                    <a:pt x="93" y="43"/>
                  </a:cubicBezTo>
                  <a:cubicBezTo>
                    <a:pt x="93" y="44"/>
                    <a:pt x="92" y="44"/>
                    <a:pt x="92" y="44"/>
                  </a:cubicBezTo>
                  <a:cubicBezTo>
                    <a:pt x="92" y="50"/>
                    <a:pt x="95" y="61"/>
                    <a:pt x="98" y="67"/>
                  </a:cubicBezTo>
                  <a:cubicBezTo>
                    <a:pt x="93" y="64"/>
                    <a:pt x="83" y="58"/>
                    <a:pt x="77" y="56"/>
                  </a:cubicBezTo>
                  <a:cubicBezTo>
                    <a:pt x="76" y="57"/>
                    <a:pt x="76" y="57"/>
                    <a:pt x="76" y="57"/>
                  </a:cubicBezTo>
                  <a:cubicBezTo>
                    <a:pt x="76" y="57"/>
                    <a:pt x="76" y="57"/>
                    <a:pt x="76" y="57"/>
                  </a:cubicBezTo>
                  <a:cubicBezTo>
                    <a:pt x="76" y="57"/>
                    <a:pt x="76" y="57"/>
                    <a:pt x="76" y="57"/>
                  </a:cubicBezTo>
                  <a:cubicBezTo>
                    <a:pt x="70" y="63"/>
                    <a:pt x="64" y="68"/>
                    <a:pt x="58" y="74"/>
                  </a:cubicBezTo>
                  <a:cubicBezTo>
                    <a:pt x="60" y="80"/>
                    <a:pt x="66" y="90"/>
                    <a:pt x="69" y="95"/>
                  </a:cubicBezTo>
                  <a:cubicBezTo>
                    <a:pt x="64" y="93"/>
                    <a:pt x="53" y="89"/>
                    <a:pt x="46" y="89"/>
                  </a:cubicBezTo>
                  <a:cubicBezTo>
                    <a:pt x="41" y="95"/>
                    <a:pt x="37" y="102"/>
                    <a:pt x="32" y="109"/>
                  </a:cubicBezTo>
                  <a:cubicBezTo>
                    <a:pt x="35" y="115"/>
                    <a:pt x="43" y="124"/>
                    <a:pt x="47" y="128"/>
                  </a:cubicBezTo>
                  <a:cubicBezTo>
                    <a:pt x="41" y="127"/>
                    <a:pt x="29" y="126"/>
                    <a:pt x="23" y="126"/>
                  </a:cubicBezTo>
                  <a:cubicBezTo>
                    <a:pt x="20" y="134"/>
                    <a:pt x="16" y="141"/>
                    <a:pt x="14" y="149"/>
                  </a:cubicBezTo>
                  <a:cubicBezTo>
                    <a:pt x="18" y="155"/>
                    <a:pt x="29" y="164"/>
                    <a:pt x="33" y="166"/>
                  </a:cubicBezTo>
                  <a:cubicBezTo>
                    <a:pt x="28" y="166"/>
                    <a:pt x="14" y="167"/>
                    <a:pt x="7" y="169"/>
                  </a:cubicBezTo>
                  <a:cubicBezTo>
                    <a:pt x="5" y="177"/>
                    <a:pt x="4" y="185"/>
                    <a:pt x="3" y="193"/>
                  </a:cubicBezTo>
                  <a:cubicBezTo>
                    <a:pt x="7" y="197"/>
                    <a:pt x="18" y="203"/>
                    <a:pt x="23" y="205"/>
                  </a:cubicBezTo>
                  <a:cubicBezTo>
                    <a:pt x="18" y="206"/>
                    <a:pt x="9" y="209"/>
                    <a:pt x="1" y="212"/>
                  </a:cubicBezTo>
                  <a:cubicBezTo>
                    <a:pt x="0" y="217"/>
                    <a:pt x="0" y="221"/>
                    <a:pt x="0" y="225"/>
                  </a:cubicBezTo>
                  <a:cubicBezTo>
                    <a:pt x="0" y="230"/>
                    <a:pt x="0" y="234"/>
                    <a:pt x="1" y="238"/>
                  </a:cubicBezTo>
                  <a:cubicBezTo>
                    <a:pt x="8" y="241"/>
                    <a:pt x="18" y="244"/>
                    <a:pt x="23" y="245"/>
                  </a:cubicBezTo>
                  <a:cubicBezTo>
                    <a:pt x="18" y="247"/>
                    <a:pt x="7" y="252"/>
                    <a:pt x="3" y="257"/>
                  </a:cubicBezTo>
                  <a:cubicBezTo>
                    <a:pt x="3" y="257"/>
                    <a:pt x="3" y="257"/>
                    <a:pt x="3" y="257"/>
                  </a:cubicBezTo>
                  <a:cubicBezTo>
                    <a:pt x="3" y="257"/>
                    <a:pt x="3" y="257"/>
                    <a:pt x="3" y="257"/>
                  </a:cubicBezTo>
                  <a:cubicBezTo>
                    <a:pt x="3" y="257"/>
                    <a:pt x="3" y="257"/>
                    <a:pt x="3" y="257"/>
                  </a:cubicBezTo>
                  <a:cubicBezTo>
                    <a:pt x="3" y="260"/>
                    <a:pt x="4" y="263"/>
                    <a:pt x="4" y="266"/>
                  </a:cubicBezTo>
                  <a:cubicBezTo>
                    <a:pt x="7" y="280"/>
                    <a:pt x="7" y="280"/>
                    <a:pt x="7" y="280"/>
                  </a:cubicBezTo>
                  <a:cubicBezTo>
                    <a:pt x="7" y="280"/>
                    <a:pt x="7" y="280"/>
                    <a:pt x="7" y="280"/>
                  </a:cubicBezTo>
                  <a:cubicBezTo>
                    <a:pt x="7" y="280"/>
                    <a:pt x="7" y="280"/>
                    <a:pt x="7" y="280"/>
                  </a:cubicBezTo>
                  <a:cubicBezTo>
                    <a:pt x="8" y="281"/>
                    <a:pt x="8" y="281"/>
                    <a:pt x="8" y="281"/>
                  </a:cubicBezTo>
                  <a:cubicBezTo>
                    <a:pt x="14" y="283"/>
                    <a:pt x="27" y="283"/>
                    <a:pt x="32" y="283"/>
                  </a:cubicBezTo>
                  <a:cubicBezTo>
                    <a:pt x="28" y="287"/>
                    <a:pt x="17" y="295"/>
                    <a:pt x="13" y="300"/>
                  </a:cubicBezTo>
                  <a:cubicBezTo>
                    <a:pt x="13" y="300"/>
                    <a:pt x="13" y="300"/>
                    <a:pt x="13" y="300"/>
                  </a:cubicBezTo>
                  <a:cubicBezTo>
                    <a:pt x="14" y="300"/>
                    <a:pt x="14" y="300"/>
                    <a:pt x="14" y="300"/>
                  </a:cubicBezTo>
                  <a:cubicBezTo>
                    <a:pt x="13" y="300"/>
                    <a:pt x="13" y="300"/>
                    <a:pt x="13" y="301"/>
                  </a:cubicBezTo>
                  <a:cubicBezTo>
                    <a:pt x="14" y="302"/>
                    <a:pt x="14" y="303"/>
                    <a:pt x="15" y="304"/>
                  </a:cubicBezTo>
                  <a:cubicBezTo>
                    <a:pt x="22" y="322"/>
                    <a:pt x="22" y="322"/>
                    <a:pt x="22" y="322"/>
                  </a:cubicBezTo>
                  <a:cubicBezTo>
                    <a:pt x="22" y="322"/>
                    <a:pt x="22" y="322"/>
                    <a:pt x="22" y="322"/>
                  </a:cubicBezTo>
                  <a:cubicBezTo>
                    <a:pt x="22" y="322"/>
                    <a:pt x="22" y="322"/>
                    <a:pt x="22" y="322"/>
                  </a:cubicBezTo>
                  <a:cubicBezTo>
                    <a:pt x="23" y="322"/>
                    <a:pt x="23" y="322"/>
                    <a:pt x="23" y="322"/>
                  </a:cubicBezTo>
                  <a:cubicBezTo>
                    <a:pt x="30" y="323"/>
                    <a:pt x="43" y="321"/>
                    <a:pt x="48" y="320"/>
                  </a:cubicBezTo>
                  <a:cubicBezTo>
                    <a:pt x="47" y="321"/>
                    <a:pt x="46" y="321"/>
                    <a:pt x="45" y="322"/>
                  </a:cubicBezTo>
                  <a:cubicBezTo>
                    <a:pt x="41" y="327"/>
                    <a:pt x="34" y="335"/>
                    <a:pt x="32" y="340"/>
                  </a:cubicBezTo>
                  <a:cubicBezTo>
                    <a:pt x="32" y="340"/>
                    <a:pt x="32" y="341"/>
                    <a:pt x="32" y="341"/>
                  </a:cubicBezTo>
                  <a:cubicBezTo>
                    <a:pt x="32" y="341"/>
                    <a:pt x="32" y="341"/>
                    <a:pt x="32" y="341"/>
                  </a:cubicBezTo>
                  <a:cubicBezTo>
                    <a:pt x="32" y="341"/>
                    <a:pt x="32" y="341"/>
                    <a:pt x="32" y="341"/>
                  </a:cubicBezTo>
                  <a:cubicBezTo>
                    <a:pt x="34" y="344"/>
                    <a:pt x="36" y="347"/>
                    <a:pt x="38" y="349"/>
                  </a:cubicBezTo>
                  <a:cubicBezTo>
                    <a:pt x="40" y="353"/>
                    <a:pt x="40" y="353"/>
                    <a:pt x="40" y="353"/>
                  </a:cubicBezTo>
                  <a:cubicBezTo>
                    <a:pt x="41" y="355"/>
                    <a:pt x="43" y="358"/>
                    <a:pt x="45" y="360"/>
                  </a:cubicBezTo>
                  <a:cubicBezTo>
                    <a:pt x="46" y="360"/>
                    <a:pt x="46" y="360"/>
                    <a:pt x="47" y="360"/>
                  </a:cubicBezTo>
                  <a:cubicBezTo>
                    <a:pt x="54" y="359"/>
                    <a:pt x="65" y="355"/>
                    <a:pt x="69" y="354"/>
                  </a:cubicBezTo>
                  <a:cubicBezTo>
                    <a:pt x="69" y="354"/>
                    <a:pt x="68" y="355"/>
                    <a:pt x="68" y="356"/>
                  </a:cubicBezTo>
                  <a:cubicBezTo>
                    <a:pt x="65" y="361"/>
                    <a:pt x="59" y="371"/>
                    <a:pt x="58" y="376"/>
                  </a:cubicBezTo>
                  <a:cubicBezTo>
                    <a:pt x="58" y="376"/>
                    <a:pt x="58" y="376"/>
                    <a:pt x="58" y="376"/>
                  </a:cubicBezTo>
                  <a:cubicBezTo>
                    <a:pt x="58" y="376"/>
                    <a:pt x="58" y="376"/>
                    <a:pt x="58" y="376"/>
                  </a:cubicBezTo>
                  <a:cubicBezTo>
                    <a:pt x="58" y="376"/>
                    <a:pt x="58" y="376"/>
                    <a:pt x="58" y="376"/>
                  </a:cubicBezTo>
                  <a:cubicBezTo>
                    <a:pt x="61" y="379"/>
                    <a:pt x="63" y="381"/>
                    <a:pt x="65" y="383"/>
                  </a:cubicBezTo>
                  <a:cubicBezTo>
                    <a:pt x="68" y="386"/>
                    <a:pt x="68" y="386"/>
                    <a:pt x="68" y="386"/>
                  </a:cubicBezTo>
                  <a:cubicBezTo>
                    <a:pt x="70" y="388"/>
                    <a:pt x="73" y="391"/>
                    <a:pt x="75" y="393"/>
                  </a:cubicBezTo>
                  <a:cubicBezTo>
                    <a:pt x="76" y="393"/>
                    <a:pt x="76" y="393"/>
                    <a:pt x="77" y="392"/>
                  </a:cubicBezTo>
                  <a:cubicBezTo>
                    <a:pt x="84" y="390"/>
                    <a:pt x="94" y="384"/>
                    <a:pt x="98" y="381"/>
                  </a:cubicBezTo>
                  <a:cubicBezTo>
                    <a:pt x="96" y="387"/>
                    <a:pt x="91" y="400"/>
                    <a:pt x="91" y="406"/>
                  </a:cubicBezTo>
                  <a:cubicBezTo>
                    <a:pt x="91" y="406"/>
                    <a:pt x="91" y="406"/>
                    <a:pt x="91" y="406"/>
                  </a:cubicBezTo>
                  <a:cubicBezTo>
                    <a:pt x="92" y="406"/>
                    <a:pt x="92" y="406"/>
                    <a:pt x="92" y="406"/>
                  </a:cubicBezTo>
                  <a:cubicBezTo>
                    <a:pt x="92" y="406"/>
                    <a:pt x="92" y="406"/>
                    <a:pt x="92" y="406"/>
                  </a:cubicBezTo>
                  <a:cubicBezTo>
                    <a:pt x="92" y="407"/>
                    <a:pt x="92" y="407"/>
                    <a:pt x="92" y="407"/>
                  </a:cubicBezTo>
                  <a:cubicBezTo>
                    <a:pt x="111" y="419"/>
                    <a:pt x="111" y="419"/>
                    <a:pt x="111" y="419"/>
                  </a:cubicBezTo>
                  <a:cubicBezTo>
                    <a:pt x="111" y="419"/>
                    <a:pt x="111" y="419"/>
                    <a:pt x="111" y="419"/>
                  </a:cubicBezTo>
                  <a:cubicBezTo>
                    <a:pt x="111" y="419"/>
                    <a:pt x="111" y="419"/>
                    <a:pt x="111" y="419"/>
                  </a:cubicBezTo>
                  <a:cubicBezTo>
                    <a:pt x="111" y="419"/>
                    <a:pt x="112" y="419"/>
                    <a:pt x="112" y="418"/>
                  </a:cubicBezTo>
                  <a:cubicBezTo>
                    <a:pt x="118" y="416"/>
                    <a:pt x="127" y="407"/>
                    <a:pt x="131" y="404"/>
                  </a:cubicBezTo>
                  <a:cubicBezTo>
                    <a:pt x="130" y="409"/>
                    <a:pt x="128" y="423"/>
                    <a:pt x="129" y="429"/>
                  </a:cubicBezTo>
                  <a:cubicBezTo>
                    <a:pt x="129" y="429"/>
                    <a:pt x="129" y="429"/>
                    <a:pt x="129" y="429"/>
                  </a:cubicBezTo>
                  <a:cubicBezTo>
                    <a:pt x="129" y="428"/>
                    <a:pt x="129" y="428"/>
                    <a:pt x="129" y="428"/>
                  </a:cubicBezTo>
                  <a:cubicBezTo>
                    <a:pt x="129" y="429"/>
                    <a:pt x="129" y="429"/>
                    <a:pt x="130" y="429"/>
                  </a:cubicBezTo>
                  <a:cubicBezTo>
                    <a:pt x="130" y="429"/>
                    <a:pt x="130" y="429"/>
                    <a:pt x="130" y="429"/>
                  </a:cubicBezTo>
                  <a:cubicBezTo>
                    <a:pt x="151" y="437"/>
                    <a:pt x="151" y="437"/>
                    <a:pt x="151" y="437"/>
                  </a:cubicBezTo>
                  <a:cubicBezTo>
                    <a:pt x="151" y="438"/>
                    <a:pt x="151" y="438"/>
                    <a:pt x="151" y="438"/>
                  </a:cubicBezTo>
                  <a:cubicBezTo>
                    <a:pt x="151" y="438"/>
                    <a:pt x="151" y="438"/>
                    <a:pt x="151" y="438"/>
                  </a:cubicBezTo>
                  <a:cubicBezTo>
                    <a:pt x="151" y="438"/>
                    <a:pt x="152" y="437"/>
                    <a:pt x="152" y="437"/>
                  </a:cubicBezTo>
                  <a:cubicBezTo>
                    <a:pt x="157" y="433"/>
                    <a:pt x="164" y="423"/>
                    <a:pt x="167" y="419"/>
                  </a:cubicBezTo>
                  <a:cubicBezTo>
                    <a:pt x="167" y="424"/>
                    <a:pt x="168" y="438"/>
                    <a:pt x="170" y="444"/>
                  </a:cubicBezTo>
                  <a:cubicBezTo>
                    <a:pt x="178" y="446"/>
                    <a:pt x="186" y="447"/>
                    <a:pt x="194" y="448"/>
                  </a:cubicBezTo>
                  <a:cubicBezTo>
                    <a:pt x="194" y="448"/>
                    <a:pt x="194" y="448"/>
                    <a:pt x="194" y="448"/>
                  </a:cubicBezTo>
                  <a:cubicBezTo>
                    <a:pt x="194" y="448"/>
                    <a:pt x="194" y="448"/>
                    <a:pt x="194" y="448"/>
                  </a:cubicBezTo>
                  <a:cubicBezTo>
                    <a:pt x="194" y="448"/>
                    <a:pt x="194" y="448"/>
                    <a:pt x="194" y="448"/>
                  </a:cubicBezTo>
                  <a:cubicBezTo>
                    <a:pt x="198" y="444"/>
                    <a:pt x="205" y="432"/>
                    <a:pt x="208" y="427"/>
                  </a:cubicBezTo>
                  <a:cubicBezTo>
                    <a:pt x="209" y="432"/>
                    <a:pt x="210" y="444"/>
                    <a:pt x="213" y="450"/>
                  </a:cubicBezTo>
                  <a:cubicBezTo>
                    <a:pt x="217" y="451"/>
                    <a:pt x="221" y="451"/>
                    <a:pt x="226" y="451"/>
                  </a:cubicBezTo>
                  <a:cubicBezTo>
                    <a:pt x="230" y="451"/>
                    <a:pt x="233" y="451"/>
                    <a:pt x="237" y="450"/>
                  </a:cubicBezTo>
                  <a:cubicBezTo>
                    <a:pt x="239" y="446"/>
                    <a:pt x="243" y="431"/>
                    <a:pt x="244" y="427"/>
                  </a:cubicBezTo>
                  <a:cubicBezTo>
                    <a:pt x="247" y="432"/>
                    <a:pt x="254" y="444"/>
                    <a:pt x="258" y="448"/>
                  </a:cubicBezTo>
                  <a:cubicBezTo>
                    <a:pt x="258" y="448"/>
                    <a:pt x="258" y="448"/>
                    <a:pt x="258" y="448"/>
                  </a:cubicBezTo>
                  <a:cubicBezTo>
                    <a:pt x="258" y="448"/>
                    <a:pt x="258" y="448"/>
                    <a:pt x="258" y="448"/>
                  </a:cubicBezTo>
                  <a:cubicBezTo>
                    <a:pt x="258" y="448"/>
                    <a:pt x="258" y="448"/>
                    <a:pt x="259" y="448"/>
                  </a:cubicBezTo>
                  <a:cubicBezTo>
                    <a:pt x="260" y="448"/>
                    <a:pt x="261" y="448"/>
                    <a:pt x="263" y="448"/>
                  </a:cubicBezTo>
                  <a:cubicBezTo>
                    <a:pt x="282" y="443"/>
                    <a:pt x="282" y="443"/>
                    <a:pt x="282" y="443"/>
                  </a:cubicBezTo>
                  <a:cubicBezTo>
                    <a:pt x="282" y="444"/>
                    <a:pt x="282" y="444"/>
                    <a:pt x="282" y="444"/>
                  </a:cubicBezTo>
                  <a:cubicBezTo>
                    <a:pt x="282" y="444"/>
                    <a:pt x="282" y="444"/>
                    <a:pt x="282" y="443"/>
                  </a:cubicBezTo>
                  <a:cubicBezTo>
                    <a:pt x="283" y="443"/>
                    <a:pt x="283" y="442"/>
                    <a:pt x="283" y="441"/>
                  </a:cubicBezTo>
                  <a:cubicBezTo>
                    <a:pt x="285" y="435"/>
                    <a:pt x="285" y="425"/>
                    <a:pt x="285" y="420"/>
                  </a:cubicBezTo>
                  <a:cubicBezTo>
                    <a:pt x="289" y="424"/>
                    <a:pt x="297" y="434"/>
                    <a:pt x="302" y="438"/>
                  </a:cubicBezTo>
                  <a:cubicBezTo>
                    <a:pt x="302" y="438"/>
                    <a:pt x="302" y="437"/>
                    <a:pt x="302" y="437"/>
                  </a:cubicBezTo>
                  <a:cubicBezTo>
                    <a:pt x="302" y="437"/>
                    <a:pt x="302" y="437"/>
                    <a:pt x="302" y="437"/>
                  </a:cubicBezTo>
                  <a:cubicBezTo>
                    <a:pt x="302" y="437"/>
                    <a:pt x="302" y="437"/>
                    <a:pt x="302" y="437"/>
                  </a:cubicBezTo>
                  <a:cubicBezTo>
                    <a:pt x="305" y="436"/>
                    <a:pt x="307" y="435"/>
                    <a:pt x="310" y="434"/>
                  </a:cubicBezTo>
                  <a:cubicBezTo>
                    <a:pt x="324" y="428"/>
                    <a:pt x="324" y="428"/>
                    <a:pt x="324" y="428"/>
                  </a:cubicBezTo>
                  <a:cubicBezTo>
                    <a:pt x="324" y="428"/>
                    <a:pt x="324" y="428"/>
                    <a:pt x="324" y="428"/>
                  </a:cubicBezTo>
                  <a:cubicBezTo>
                    <a:pt x="324" y="428"/>
                    <a:pt x="324" y="428"/>
                    <a:pt x="324" y="428"/>
                  </a:cubicBezTo>
                  <a:cubicBezTo>
                    <a:pt x="324" y="427"/>
                    <a:pt x="324" y="427"/>
                    <a:pt x="324" y="426"/>
                  </a:cubicBezTo>
                  <a:cubicBezTo>
                    <a:pt x="325" y="420"/>
                    <a:pt x="323" y="410"/>
                    <a:pt x="322" y="404"/>
                  </a:cubicBezTo>
                  <a:cubicBezTo>
                    <a:pt x="326" y="408"/>
                    <a:pt x="335" y="416"/>
                    <a:pt x="341" y="419"/>
                  </a:cubicBezTo>
                  <a:cubicBezTo>
                    <a:pt x="348" y="415"/>
                    <a:pt x="355" y="410"/>
                    <a:pt x="361" y="405"/>
                  </a:cubicBezTo>
                  <a:cubicBezTo>
                    <a:pt x="361" y="405"/>
                    <a:pt x="361" y="405"/>
                    <a:pt x="361" y="405"/>
                  </a:cubicBezTo>
                  <a:cubicBezTo>
                    <a:pt x="362" y="405"/>
                    <a:pt x="362" y="405"/>
                    <a:pt x="362" y="405"/>
                  </a:cubicBezTo>
                  <a:cubicBezTo>
                    <a:pt x="362" y="405"/>
                    <a:pt x="362" y="405"/>
                    <a:pt x="362" y="405"/>
                  </a:cubicBezTo>
                  <a:cubicBezTo>
                    <a:pt x="362" y="399"/>
                    <a:pt x="358" y="388"/>
                    <a:pt x="356" y="382"/>
                  </a:cubicBezTo>
                  <a:cubicBezTo>
                    <a:pt x="360" y="385"/>
                    <a:pt x="370" y="391"/>
                    <a:pt x="376" y="393"/>
                  </a:cubicBezTo>
                  <a:cubicBezTo>
                    <a:pt x="383" y="387"/>
                    <a:pt x="388" y="381"/>
                    <a:pt x="394" y="375"/>
                  </a:cubicBezTo>
                  <a:cubicBezTo>
                    <a:pt x="394" y="375"/>
                    <a:pt x="394" y="375"/>
                    <a:pt x="394" y="375"/>
                  </a:cubicBezTo>
                  <a:cubicBezTo>
                    <a:pt x="394" y="375"/>
                    <a:pt x="394" y="375"/>
                    <a:pt x="394" y="375"/>
                  </a:cubicBezTo>
                  <a:cubicBezTo>
                    <a:pt x="394" y="375"/>
                    <a:pt x="394" y="375"/>
                    <a:pt x="394" y="375"/>
                  </a:cubicBezTo>
                  <a:cubicBezTo>
                    <a:pt x="393" y="369"/>
                    <a:pt x="386" y="358"/>
                    <a:pt x="384" y="354"/>
                  </a:cubicBezTo>
                  <a:cubicBezTo>
                    <a:pt x="389" y="355"/>
                    <a:pt x="400" y="359"/>
                    <a:pt x="407" y="360"/>
                  </a:cubicBezTo>
                  <a:cubicBezTo>
                    <a:pt x="412" y="353"/>
                    <a:pt x="416" y="346"/>
                    <a:pt x="420" y="339"/>
                  </a:cubicBezTo>
                  <a:cubicBezTo>
                    <a:pt x="420" y="338"/>
                    <a:pt x="420" y="338"/>
                    <a:pt x="420" y="337"/>
                  </a:cubicBezTo>
                  <a:cubicBezTo>
                    <a:pt x="417" y="332"/>
                    <a:pt x="410" y="324"/>
                    <a:pt x="406" y="320"/>
                  </a:cubicBezTo>
                  <a:cubicBezTo>
                    <a:pt x="412" y="321"/>
                    <a:pt x="423" y="323"/>
                    <a:pt x="429" y="322"/>
                  </a:cubicBezTo>
                  <a:cubicBezTo>
                    <a:pt x="433" y="314"/>
                    <a:pt x="436" y="307"/>
                    <a:pt x="439" y="299"/>
                  </a:cubicBezTo>
                  <a:cubicBezTo>
                    <a:pt x="439" y="298"/>
                    <a:pt x="438" y="298"/>
                    <a:pt x="438" y="298"/>
                  </a:cubicBezTo>
                  <a:cubicBezTo>
                    <a:pt x="434" y="293"/>
                    <a:pt x="426" y="287"/>
                    <a:pt x="422" y="284"/>
                  </a:cubicBezTo>
                  <a:cubicBezTo>
                    <a:pt x="427" y="284"/>
                    <a:pt x="438" y="283"/>
                    <a:pt x="444" y="281"/>
                  </a:cubicBezTo>
                  <a:cubicBezTo>
                    <a:pt x="446" y="273"/>
                    <a:pt x="448" y="265"/>
                    <a:pt x="449" y="257"/>
                  </a:cubicBezTo>
                  <a:cubicBezTo>
                    <a:pt x="444" y="252"/>
                    <a:pt x="433" y="247"/>
                    <a:pt x="429" y="245"/>
                  </a:cubicBezTo>
                  <a:cubicBezTo>
                    <a:pt x="433" y="244"/>
                    <a:pt x="443" y="241"/>
                    <a:pt x="451" y="238"/>
                  </a:cubicBezTo>
                  <a:close/>
                  <a:moveTo>
                    <a:pt x="226" y="351"/>
                  </a:moveTo>
                  <a:cubicBezTo>
                    <a:pt x="156" y="351"/>
                    <a:pt x="100" y="295"/>
                    <a:pt x="100" y="225"/>
                  </a:cubicBezTo>
                  <a:cubicBezTo>
                    <a:pt x="100" y="156"/>
                    <a:pt x="156" y="99"/>
                    <a:pt x="226" y="99"/>
                  </a:cubicBezTo>
                  <a:cubicBezTo>
                    <a:pt x="295" y="99"/>
                    <a:pt x="352" y="156"/>
                    <a:pt x="352" y="225"/>
                  </a:cubicBezTo>
                  <a:cubicBezTo>
                    <a:pt x="352" y="295"/>
                    <a:pt x="295" y="351"/>
                    <a:pt x="226" y="351"/>
                  </a:cubicBezTo>
                  <a:close/>
                </a:path>
              </a:pathLst>
            </a:custGeom>
            <a:grpFill/>
            <a:ln>
              <a:noFill/>
            </a:ln>
            <a:effectLst/>
          </p:spPr>
          <p:txBody>
            <a:bodyPr/>
            <a:lstStyle/>
            <a:p>
              <a:pPr>
                <a:defRPr/>
              </a:pPr>
              <a:endParaRPr lang="en-US" sz="2100" dirty="0">
                <a:solidFill>
                  <a:srgbClr val="000000"/>
                </a:solidFill>
                <a:cs typeface="Arial" pitchFamily="34" charset="0"/>
              </a:endParaRPr>
            </a:p>
          </p:txBody>
        </p:sp>
        <p:sp>
          <p:nvSpPr>
            <p:cNvPr id="64" name="Freeform 32">
              <a:extLst>
                <a:ext uri="{FF2B5EF4-FFF2-40B4-BE49-F238E27FC236}">
                  <a16:creationId xmlns:a16="http://schemas.microsoft.com/office/drawing/2014/main" id="{ED24774E-2778-A04A-82FB-ED14A3B32422}"/>
                </a:ext>
              </a:extLst>
            </p:cNvPr>
            <p:cNvSpPr>
              <a:spLocks noEditPoints="1"/>
            </p:cNvSpPr>
            <p:nvPr/>
          </p:nvSpPr>
          <p:spPr bwMode="auto">
            <a:xfrm>
              <a:off x="2995612" y="3441700"/>
              <a:ext cx="355600" cy="355600"/>
            </a:xfrm>
            <a:custGeom>
              <a:avLst/>
              <a:gdLst>
                <a:gd name="T0" fmla="*/ 764 w 768"/>
                <a:gd name="T1" fmla="*/ 330 h 767"/>
                <a:gd name="T2" fmla="*/ 730 w 768"/>
                <a:gd name="T3" fmla="*/ 216 h 767"/>
                <a:gd name="T4" fmla="*/ 652 w 768"/>
                <a:gd name="T5" fmla="*/ 166 h 767"/>
                <a:gd name="T6" fmla="*/ 616 w 768"/>
                <a:gd name="T7" fmla="*/ 78 h 767"/>
                <a:gd name="T8" fmla="*/ 511 w 768"/>
                <a:gd name="T9" fmla="*/ 21 h 767"/>
                <a:gd name="T10" fmla="*/ 437 w 768"/>
                <a:gd name="T11" fmla="*/ 5 h 767"/>
                <a:gd name="T12" fmla="*/ 384 w 768"/>
                <a:gd name="T13" fmla="*/ 0 h 767"/>
                <a:gd name="T14" fmla="*/ 351 w 768"/>
                <a:gd name="T15" fmla="*/ 38 h 767"/>
                <a:gd name="T16" fmla="*/ 260 w 768"/>
                <a:gd name="T17" fmla="*/ 20 h 767"/>
                <a:gd name="T18" fmla="*/ 189 w 768"/>
                <a:gd name="T19" fmla="*/ 53 h 767"/>
                <a:gd name="T20" fmla="*/ 159 w 768"/>
                <a:gd name="T21" fmla="*/ 73 h 767"/>
                <a:gd name="T22" fmla="*/ 166 w 768"/>
                <a:gd name="T23" fmla="*/ 114 h 767"/>
                <a:gd name="T24" fmla="*/ 128 w 768"/>
                <a:gd name="T25" fmla="*/ 97 h 767"/>
                <a:gd name="T26" fmla="*/ 55 w 768"/>
                <a:gd name="T27" fmla="*/ 186 h 767"/>
                <a:gd name="T28" fmla="*/ 55 w 768"/>
                <a:gd name="T29" fmla="*/ 283 h 767"/>
                <a:gd name="T30" fmla="*/ 1 w 768"/>
                <a:gd name="T31" fmla="*/ 361 h 767"/>
                <a:gd name="T32" fmla="*/ 4 w 768"/>
                <a:gd name="T33" fmla="*/ 437 h 767"/>
                <a:gd name="T34" fmla="*/ 7 w 768"/>
                <a:gd name="T35" fmla="*/ 454 h 767"/>
                <a:gd name="T36" fmla="*/ 14 w 768"/>
                <a:gd name="T37" fmla="*/ 478 h 767"/>
                <a:gd name="T38" fmla="*/ 23 w 768"/>
                <a:gd name="T39" fmla="*/ 511 h 767"/>
                <a:gd name="T40" fmla="*/ 37 w 768"/>
                <a:gd name="T41" fmla="*/ 548 h 767"/>
                <a:gd name="T42" fmla="*/ 77 w 768"/>
                <a:gd name="T43" fmla="*/ 549 h 767"/>
                <a:gd name="T44" fmla="*/ 54 w 768"/>
                <a:gd name="T45" fmla="*/ 580 h 767"/>
                <a:gd name="T46" fmla="*/ 80 w 768"/>
                <a:gd name="T47" fmla="*/ 613 h 767"/>
                <a:gd name="T48" fmla="*/ 99 w 768"/>
                <a:gd name="T49" fmla="*/ 641 h 767"/>
                <a:gd name="T50" fmla="*/ 115 w 768"/>
                <a:gd name="T51" fmla="*/ 657 h 767"/>
                <a:gd name="T52" fmla="*/ 155 w 768"/>
                <a:gd name="T53" fmla="*/ 692 h 767"/>
                <a:gd name="T54" fmla="*/ 156 w 768"/>
                <a:gd name="T55" fmla="*/ 693 h 767"/>
                <a:gd name="T56" fmla="*/ 190 w 768"/>
                <a:gd name="T57" fmla="*/ 713 h 767"/>
                <a:gd name="T58" fmla="*/ 220 w 768"/>
                <a:gd name="T59" fmla="*/ 729 h 767"/>
                <a:gd name="T60" fmla="*/ 256 w 768"/>
                <a:gd name="T61" fmla="*/ 746 h 767"/>
                <a:gd name="T62" fmla="*/ 289 w 768"/>
                <a:gd name="T63" fmla="*/ 756 h 767"/>
                <a:gd name="T64" fmla="*/ 330 w 768"/>
                <a:gd name="T65" fmla="*/ 764 h 767"/>
                <a:gd name="T66" fmla="*/ 404 w 768"/>
                <a:gd name="T67" fmla="*/ 767 h 767"/>
                <a:gd name="T68" fmla="*/ 438 w 768"/>
                <a:gd name="T69" fmla="*/ 762 h 767"/>
                <a:gd name="T70" fmla="*/ 480 w 768"/>
                <a:gd name="T71" fmla="*/ 755 h 767"/>
                <a:gd name="T72" fmla="*/ 513 w 768"/>
                <a:gd name="T73" fmla="*/ 745 h 767"/>
                <a:gd name="T74" fmla="*/ 527 w 768"/>
                <a:gd name="T75" fmla="*/ 740 h 767"/>
                <a:gd name="T76" fmla="*/ 552 w 768"/>
                <a:gd name="T77" fmla="*/ 725 h 767"/>
                <a:gd name="T78" fmla="*/ 615 w 768"/>
                <a:gd name="T79" fmla="*/ 689 h 767"/>
                <a:gd name="T80" fmla="*/ 641 w 768"/>
                <a:gd name="T81" fmla="*/ 669 h 767"/>
                <a:gd name="T82" fmla="*/ 671 w 768"/>
                <a:gd name="T83" fmla="*/ 638 h 767"/>
                <a:gd name="T84" fmla="*/ 715 w 768"/>
                <a:gd name="T85" fmla="*/ 575 h 767"/>
                <a:gd name="T86" fmla="*/ 746 w 768"/>
                <a:gd name="T87" fmla="*/ 507 h 767"/>
                <a:gd name="T88" fmla="*/ 730 w 768"/>
                <a:gd name="T89" fmla="*/ 417 h 767"/>
                <a:gd name="T90" fmla="*/ 106 w 768"/>
                <a:gd name="T91" fmla="*/ 384 h 767"/>
                <a:gd name="T92" fmla="*/ 384 w 768"/>
                <a:gd name="T93" fmla="*/ 105 h 767"/>
                <a:gd name="T94" fmla="*/ 384 w 768"/>
                <a:gd name="T95" fmla="*/ 105 h 767"/>
                <a:gd name="T96" fmla="*/ 187 w 768"/>
                <a:gd name="T97" fmla="*/ 221 h 767"/>
                <a:gd name="T98" fmla="*/ 187 w 768"/>
                <a:gd name="T99" fmla="*/ 546 h 767"/>
                <a:gd name="T100" fmla="*/ 360 w 768"/>
                <a:gd name="T101" fmla="*/ 638 h 767"/>
                <a:gd name="T102" fmla="*/ 384 w 768"/>
                <a:gd name="T103" fmla="*/ 580 h 767"/>
                <a:gd name="T104" fmla="*/ 384 w 768"/>
                <a:gd name="T105" fmla="*/ 580 h 767"/>
                <a:gd name="T106" fmla="*/ 581 w 768"/>
                <a:gd name="T107" fmla="*/ 546 h 767"/>
                <a:gd name="T108" fmla="*/ 547 w 768"/>
                <a:gd name="T109" fmla="*/ 187 h 767"/>
                <a:gd name="T110" fmla="*/ 614 w 768"/>
                <a:gd name="T111"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767">
                  <a:moveTo>
                    <a:pt x="768" y="384"/>
                  </a:moveTo>
                  <a:cubicBezTo>
                    <a:pt x="768" y="376"/>
                    <a:pt x="768" y="369"/>
                    <a:pt x="767" y="361"/>
                  </a:cubicBezTo>
                  <a:cubicBezTo>
                    <a:pt x="753" y="356"/>
                    <a:pt x="734" y="350"/>
                    <a:pt x="728" y="349"/>
                  </a:cubicBezTo>
                  <a:cubicBezTo>
                    <a:pt x="734" y="347"/>
                    <a:pt x="754" y="338"/>
                    <a:pt x="764" y="330"/>
                  </a:cubicBezTo>
                  <a:cubicBezTo>
                    <a:pt x="762" y="315"/>
                    <a:pt x="759" y="301"/>
                    <a:pt x="755" y="287"/>
                  </a:cubicBezTo>
                  <a:cubicBezTo>
                    <a:pt x="744" y="284"/>
                    <a:pt x="724" y="282"/>
                    <a:pt x="716" y="282"/>
                  </a:cubicBezTo>
                  <a:cubicBezTo>
                    <a:pt x="722" y="277"/>
                    <a:pt x="739" y="266"/>
                    <a:pt x="746" y="257"/>
                  </a:cubicBezTo>
                  <a:cubicBezTo>
                    <a:pt x="741" y="243"/>
                    <a:pt x="736" y="230"/>
                    <a:pt x="730" y="216"/>
                  </a:cubicBezTo>
                  <a:cubicBezTo>
                    <a:pt x="718" y="215"/>
                    <a:pt x="698" y="218"/>
                    <a:pt x="690" y="219"/>
                  </a:cubicBezTo>
                  <a:cubicBezTo>
                    <a:pt x="695" y="213"/>
                    <a:pt x="709" y="199"/>
                    <a:pt x="715" y="189"/>
                  </a:cubicBezTo>
                  <a:cubicBezTo>
                    <a:pt x="708" y="178"/>
                    <a:pt x="701" y="167"/>
                    <a:pt x="694" y="157"/>
                  </a:cubicBezTo>
                  <a:cubicBezTo>
                    <a:pt x="683" y="157"/>
                    <a:pt x="660" y="163"/>
                    <a:pt x="652" y="166"/>
                  </a:cubicBezTo>
                  <a:cubicBezTo>
                    <a:pt x="657" y="158"/>
                    <a:pt x="668" y="139"/>
                    <a:pt x="671" y="129"/>
                  </a:cubicBezTo>
                  <a:cubicBezTo>
                    <a:pt x="661" y="118"/>
                    <a:pt x="651" y="107"/>
                    <a:pt x="640" y="97"/>
                  </a:cubicBezTo>
                  <a:cubicBezTo>
                    <a:pt x="628" y="101"/>
                    <a:pt x="611" y="111"/>
                    <a:pt x="604" y="115"/>
                  </a:cubicBezTo>
                  <a:cubicBezTo>
                    <a:pt x="607" y="108"/>
                    <a:pt x="614" y="89"/>
                    <a:pt x="616" y="78"/>
                  </a:cubicBezTo>
                  <a:cubicBezTo>
                    <a:pt x="604" y="69"/>
                    <a:pt x="592" y="61"/>
                    <a:pt x="579" y="53"/>
                  </a:cubicBezTo>
                  <a:cubicBezTo>
                    <a:pt x="569" y="59"/>
                    <a:pt x="554" y="72"/>
                    <a:pt x="548" y="77"/>
                  </a:cubicBezTo>
                  <a:cubicBezTo>
                    <a:pt x="549" y="70"/>
                    <a:pt x="553" y="50"/>
                    <a:pt x="552" y="38"/>
                  </a:cubicBezTo>
                  <a:cubicBezTo>
                    <a:pt x="539" y="32"/>
                    <a:pt x="525" y="26"/>
                    <a:pt x="511" y="21"/>
                  </a:cubicBezTo>
                  <a:cubicBezTo>
                    <a:pt x="502" y="29"/>
                    <a:pt x="491" y="44"/>
                    <a:pt x="486" y="51"/>
                  </a:cubicBezTo>
                  <a:cubicBezTo>
                    <a:pt x="485" y="43"/>
                    <a:pt x="484" y="23"/>
                    <a:pt x="481" y="12"/>
                  </a:cubicBezTo>
                  <a:cubicBezTo>
                    <a:pt x="467" y="9"/>
                    <a:pt x="453" y="6"/>
                    <a:pt x="438" y="4"/>
                  </a:cubicBezTo>
                  <a:cubicBezTo>
                    <a:pt x="438" y="4"/>
                    <a:pt x="437" y="5"/>
                    <a:pt x="437" y="5"/>
                  </a:cubicBezTo>
                  <a:cubicBezTo>
                    <a:pt x="434" y="9"/>
                    <a:pt x="431" y="14"/>
                    <a:pt x="428" y="19"/>
                  </a:cubicBezTo>
                  <a:cubicBezTo>
                    <a:pt x="424" y="26"/>
                    <a:pt x="419" y="33"/>
                    <a:pt x="417" y="37"/>
                  </a:cubicBezTo>
                  <a:cubicBezTo>
                    <a:pt x="415" y="28"/>
                    <a:pt x="411" y="10"/>
                    <a:pt x="404" y="0"/>
                  </a:cubicBezTo>
                  <a:cubicBezTo>
                    <a:pt x="397" y="0"/>
                    <a:pt x="391" y="0"/>
                    <a:pt x="384" y="0"/>
                  </a:cubicBezTo>
                  <a:cubicBezTo>
                    <a:pt x="378" y="0"/>
                    <a:pt x="372" y="0"/>
                    <a:pt x="366" y="0"/>
                  </a:cubicBezTo>
                  <a:cubicBezTo>
                    <a:pt x="365" y="3"/>
                    <a:pt x="363" y="7"/>
                    <a:pt x="362" y="8"/>
                  </a:cubicBezTo>
                  <a:cubicBezTo>
                    <a:pt x="360" y="12"/>
                    <a:pt x="358" y="15"/>
                    <a:pt x="357" y="21"/>
                  </a:cubicBezTo>
                  <a:cubicBezTo>
                    <a:pt x="354" y="28"/>
                    <a:pt x="352" y="34"/>
                    <a:pt x="351" y="38"/>
                  </a:cubicBezTo>
                  <a:cubicBezTo>
                    <a:pt x="347" y="30"/>
                    <a:pt x="339" y="12"/>
                    <a:pt x="332" y="3"/>
                  </a:cubicBezTo>
                  <a:cubicBezTo>
                    <a:pt x="318" y="5"/>
                    <a:pt x="303" y="8"/>
                    <a:pt x="289" y="12"/>
                  </a:cubicBezTo>
                  <a:cubicBezTo>
                    <a:pt x="286" y="22"/>
                    <a:pt x="285" y="41"/>
                    <a:pt x="284" y="50"/>
                  </a:cubicBezTo>
                  <a:cubicBezTo>
                    <a:pt x="279" y="43"/>
                    <a:pt x="268" y="28"/>
                    <a:pt x="260" y="20"/>
                  </a:cubicBezTo>
                  <a:cubicBezTo>
                    <a:pt x="246" y="25"/>
                    <a:pt x="232" y="31"/>
                    <a:pt x="219" y="37"/>
                  </a:cubicBezTo>
                  <a:cubicBezTo>
                    <a:pt x="218" y="48"/>
                    <a:pt x="220" y="67"/>
                    <a:pt x="221" y="76"/>
                  </a:cubicBezTo>
                  <a:cubicBezTo>
                    <a:pt x="215" y="70"/>
                    <a:pt x="200" y="57"/>
                    <a:pt x="191" y="52"/>
                  </a:cubicBezTo>
                  <a:cubicBezTo>
                    <a:pt x="190" y="52"/>
                    <a:pt x="190" y="53"/>
                    <a:pt x="189" y="53"/>
                  </a:cubicBezTo>
                  <a:cubicBezTo>
                    <a:pt x="189" y="53"/>
                    <a:pt x="189" y="53"/>
                    <a:pt x="189" y="53"/>
                  </a:cubicBezTo>
                  <a:cubicBezTo>
                    <a:pt x="189" y="53"/>
                    <a:pt x="189" y="53"/>
                    <a:pt x="189" y="53"/>
                  </a:cubicBezTo>
                  <a:cubicBezTo>
                    <a:pt x="179" y="59"/>
                    <a:pt x="169" y="66"/>
                    <a:pt x="159" y="73"/>
                  </a:cubicBezTo>
                  <a:cubicBezTo>
                    <a:pt x="159" y="73"/>
                    <a:pt x="159" y="73"/>
                    <a:pt x="159" y="73"/>
                  </a:cubicBezTo>
                  <a:cubicBezTo>
                    <a:pt x="159" y="73"/>
                    <a:pt x="159" y="73"/>
                    <a:pt x="159" y="74"/>
                  </a:cubicBezTo>
                  <a:cubicBezTo>
                    <a:pt x="157" y="74"/>
                    <a:pt x="157" y="74"/>
                    <a:pt x="157" y="74"/>
                  </a:cubicBezTo>
                  <a:cubicBezTo>
                    <a:pt x="157" y="74"/>
                    <a:pt x="157" y="74"/>
                    <a:pt x="156" y="74"/>
                  </a:cubicBezTo>
                  <a:cubicBezTo>
                    <a:pt x="157" y="84"/>
                    <a:pt x="162" y="104"/>
                    <a:pt x="166" y="114"/>
                  </a:cubicBezTo>
                  <a:cubicBezTo>
                    <a:pt x="158" y="109"/>
                    <a:pt x="140" y="99"/>
                    <a:pt x="130" y="96"/>
                  </a:cubicBezTo>
                  <a:cubicBezTo>
                    <a:pt x="130" y="96"/>
                    <a:pt x="129" y="97"/>
                    <a:pt x="129" y="97"/>
                  </a:cubicBezTo>
                  <a:cubicBezTo>
                    <a:pt x="129" y="97"/>
                    <a:pt x="129" y="97"/>
                    <a:pt x="129" y="97"/>
                  </a:cubicBezTo>
                  <a:cubicBezTo>
                    <a:pt x="129" y="97"/>
                    <a:pt x="129" y="97"/>
                    <a:pt x="128" y="97"/>
                  </a:cubicBezTo>
                  <a:cubicBezTo>
                    <a:pt x="118" y="106"/>
                    <a:pt x="108" y="116"/>
                    <a:pt x="99" y="126"/>
                  </a:cubicBezTo>
                  <a:cubicBezTo>
                    <a:pt x="102" y="136"/>
                    <a:pt x="111" y="154"/>
                    <a:pt x="117" y="162"/>
                  </a:cubicBezTo>
                  <a:cubicBezTo>
                    <a:pt x="108" y="159"/>
                    <a:pt x="89" y="152"/>
                    <a:pt x="79" y="151"/>
                  </a:cubicBezTo>
                  <a:cubicBezTo>
                    <a:pt x="70" y="162"/>
                    <a:pt x="62" y="174"/>
                    <a:pt x="55" y="186"/>
                  </a:cubicBezTo>
                  <a:cubicBezTo>
                    <a:pt x="59" y="196"/>
                    <a:pt x="73" y="211"/>
                    <a:pt x="79" y="218"/>
                  </a:cubicBezTo>
                  <a:cubicBezTo>
                    <a:pt x="70" y="217"/>
                    <a:pt x="50" y="214"/>
                    <a:pt x="39" y="215"/>
                  </a:cubicBezTo>
                  <a:cubicBezTo>
                    <a:pt x="33" y="228"/>
                    <a:pt x="27" y="241"/>
                    <a:pt x="23" y="254"/>
                  </a:cubicBezTo>
                  <a:cubicBezTo>
                    <a:pt x="30" y="264"/>
                    <a:pt x="49" y="279"/>
                    <a:pt x="55" y="283"/>
                  </a:cubicBezTo>
                  <a:cubicBezTo>
                    <a:pt x="47" y="283"/>
                    <a:pt x="23" y="284"/>
                    <a:pt x="12" y="288"/>
                  </a:cubicBezTo>
                  <a:cubicBezTo>
                    <a:pt x="9" y="301"/>
                    <a:pt x="6" y="315"/>
                    <a:pt x="4" y="328"/>
                  </a:cubicBezTo>
                  <a:cubicBezTo>
                    <a:pt x="12" y="336"/>
                    <a:pt x="31" y="346"/>
                    <a:pt x="39" y="349"/>
                  </a:cubicBezTo>
                  <a:cubicBezTo>
                    <a:pt x="31" y="351"/>
                    <a:pt x="14" y="356"/>
                    <a:pt x="1" y="361"/>
                  </a:cubicBezTo>
                  <a:cubicBezTo>
                    <a:pt x="0" y="369"/>
                    <a:pt x="0" y="376"/>
                    <a:pt x="0" y="384"/>
                  </a:cubicBezTo>
                  <a:cubicBezTo>
                    <a:pt x="0" y="391"/>
                    <a:pt x="0" y="398"/>
                    <a:pt x="1" y="405"/>
                  </a:cubicBezTo>
                  <a:cubicBezTo>
                    <a:pt x="14" y="410"/>
                    <a:pt x="29" y="415"/>
                    <a:pt x="38" y="417"/>
                  </a:cubicBezTo>
                  <a:cubicBezTo>
                    <a:pt x="29" y="421"/>
                    <a:pt x="12" y="430"/>
                    <a:pt x="4" y="437"/>
                  </a:cubicBezTo>
                  <a:cubicBezTo>
                    <a:pt x="4" y="437"/>
                    <a:pt x="4" y="438"/>
                    <a:pt x="4" y="438"/>
                  </a:cubicBezTo>
                  <a:cubicBezTo>
                    <a:pt x="4" y="438"/>
                    <a:pt x="4" y="438"/>
                    <a:pt x="4" y="438"/>
                  </a:cubicBezTo>
                  <a:cubicBezTo>
                    <a:pt x="4" y="438"/>
                    <a:pt x="4" y="438"/>
                    <a:pt x="4" y="438"/>
                  </a:cubicBezTo>
                  <a:cubicBezTo>
                    <a:pt x="5" y="443"/>
                    <a:pt x="6" y="449"/>
                    <a:pt x="7" y="454"/>
                  </a:cubicBezTo>
                  <a:cubicBezTo>
                    <a:pt x="12" y="477"/>
                    <a:pt x="12" y="477"/>
                    <a:pt x="12" y="477"/>
                  </a:cubicBezTo>
                  <a:cubicBezTo>
                    <a:pt x="12" y="477"/>
                    <a:pt x="12" y="477"/>
                    <a:pt x="12" y="477"/>
                  </a:cubicBezTo>
                  <a:cubicBezTo>
                    <a:pt x="12" y="477"/>
                    <a:pt x="12" y="477"/>
                    <a:pt x="12" y="477"/>
                  </a:cubicBezTo>
                  <a:cubicBezTo>
                    <a:pt x="12" y="478"/>
                    <a:pt x="13" y="478"/>
                    <a:pt x="14" y="478"/>
                  </a:cubicBezTo>
                  <a:cubicBezTo>
                    <a:pt x="23" y="482"/>
                    <a:pt x="45" y="483"/>
                    <a:pt x="54" y="483"/>
                  </a:cubicBezTo>
                  <a:cubicBezTo>
                    <a:pt x="47" y="488"/>
                    <a:pt x="28" y="502"/>
                    <a:pt x="22" y="511"/>
                  </a:cubicBezTo>
                  <a:cubicBezTo>
                    <a:pt x="22" y="511"/>
                    <a:pt x="22" y="511"/>
                    <a:pt x="22" y="511"/>
                  </a:cubicBezTo>
                  <a:cubicBezTo>
                    <a:pt x="23" y="511"/>
                    <a:pt x="23" y="511"/>
                    <a:pt x="23" y="511"/>
                  </a:cubicBezTo>
                  <a:cubicBezTo>
                    <a:pt x="22" y="511"/>
                    <a:pt x="22" y="512"/>
                    <a:pt x="22" y="512"/>
                  </a:cubicBezTo>
                  <a:cubicBezTo>
                    <a:pt x="23" y="514"/>
                    <a:pt x="24" y="516"/>
                    <a:pt x="25" y="518"/>
                  </a:cubicBezTo>
                  <a:cubicBezTo>
                    <a:pt x="38" y="548"/>
                    <a:pt x="38" y="548"/>
                    <a:pt x="38" y="548"/>
                  </a:cubicBezTo>
                  <a:cubicBezTo>
                    <a:pt x="37" y="548"/>
                    <a:pt x="37" y="548"/>
                    <a:pt x="37" y="548"/>
                  </a:cubicBezTo>
                  <a:cubicBezTo>
                    <a:pt x="37" y="548"/>
                    <a:pt x="37" y="548"/>
                    <a:pt x="37" y="548"/>
                  </a:cubicBezTo>
                  <a:cubicBezTo>
                    <a:pt x="38" y="548"/>
                    <a:pt x="39" y="549"/>
                    <a:pt x="40" y="549"/>
                  </a:cubicBezTo>
                  <a:cubicBezTo>
                    <a:pt x="50" y="550"/>
                    <a:pt x="72" y="547"/>
                    <a:pt x="80" y="545"/>
                  </a:cubicBezTo>
                  <a:cubicBezTo>
                    <a:pt x="80" y="546"/>
                    <a:pt x="78" y="547"/>
                    <a:pt x="77" y="549"/>
                  </a:cubicBezTo>
                  <a:cubicBezTo>
                    <a:pt x="70" y="557"/>
                    <a:pt x="58" y="571"/>
                    <a:pt x="54" y="579"/>
                  </a:cubicBezTo>
                  <a:cubicBezTo>
                    <a:pt x="54" y="580"/>
                    <a:pt x="54" y="580"/>
                    <a:pt x="54" y="580"/>
                  </a:cubicBezTo>
                  <a:cubicBezTo>
                    <a:pt x="54" y="580"/>
                    <a:pt x="54" y="580"/>
                    <a:pt x="54" y="580"/>
                  </a:cubicBezTo>
                  <a:cubicBezTo>
                    <a:pt x="54" y="580"/>
                    <a:pt x="54" y="580"/>
                    <a:pt x="54" y="580"/>
                  </a:cubicBezTo>
                  <a:cubicBezTo>
                    <a:pt x="57" y="585"/>
                    <a:pt x="60" y="590"/>
                    <a:pt x="64" y="595"/>
                  </a:cubicBezTo>
                  <a:cubicBezTo>
                    <a:pt x="67" y="600"/>
                    <a:pt x="67" y="600"/>
                    <a:pt x="67" y="600"/>
                  </a:cubicBezTo>
                  <a:cubicBezTo>
                    <a:pt x="70" y="605"/>
                    <a:pt x="73" y="609"/>
                    <a:pt x="76" y="613"/>
                  </a:cubicBezTo>
                  <a:cubicBezTo>
                    <a:pt x="77" y="613"/>
                    <a:pt x="79" y="613"/>
                    <a:pt x="80" y="613"/>
                  </a:cubicBezTo>
                  <a:cubicBezTo>
                    <a:pt x="91" y="612"/>
                    <a:pt x="110" y="605"/>
                    <a:pt x="117" y="602"/>
                  </a:cubicBezTo>
                  <a:cubicBezTo>
                    <a:pt x="117" y="603"/>
                    <a:pt x="116" y="604"/>
                    <a:pt x="115" y="606"/>
                  </a:cubicBezTo>
                  <a:cubicBezTo>
                    <a:pt x="110" y="615"/>
                    <a:pt x="101" y="631"/>
                    <a:pt x="99" y="640"/>
                  </a:cubicBezTo>
                  <a:cubicBezTo>
                    <a:pt x="99" y="640"/>
                    <a:pt x="99" y="641"/>
                    <a:pt x="99" y="641"/>
                  </a:cubicBezTo>
                  <a:cubicBezTo>
                    <a:pt x="99" y="641"/>
                    <a:pt x="99" y="641"/>
                    <a:pt x="99" y="641"/>
                  </a:cubicBezTo>
                  <a:cubicBezTo>
                    <a:pt x="99" y="641"/>
                    <a:pt x="99" y="641"/>
                    <a:pt x="99" y="641"/>
                  </a:cubicBezTo>
                  <a:cubicBezTo>
                    <a:pt x="103" y="645"/>
                    <a:pt x="106" y="649"/>
                    <a:pt x="110" y="653"/>
                  </a:cubicBezTo>
                  <a:cubicBezTo>
                    <a:pt x="115" y="657"/>
                    <a:pt x="115" y="657"/>
                    <a:pt x="115" y="657"/>
                  </a:cubicBezTo>
                  <a:cubicBezTo>
                    <a:pt x="119" y="661"/>
                    <a:pt x="123" y="665"/>
                    <a:pt x="127" y="669"/>
                  </a:cubicBezTo>
                  <a:cubicBezTo>
                    <a:pt x="128" y="669"/>
                    <a:pt x="129" y="669"/>
                    <a:pt x="131" y="668"/>
                  </a:cubicBezTo>
                  <a:cubicBezTo>
                    <a:pt x="142" y="664"/>
                    <a:pt x="160" y="654"/>
                    <a:pt x="166" y="650"/>
                  </a:cubicBezTo>
                  <a:cubicBezTo>
                    <a:pt x="163" y="658"/>
                    <a:pt x="155" y="681"/>
                    <a:pt x="155" y="692"/>
                  </a:cubicBezTo>
                  <a:cubicBezTo>
                    <a:pt x="155" y="692"/>
                    <a:pt x="155" y="692"/>
                    <a:pt x="155" y="692"/>
                  </a:cubicBezTo>
                  <a:cubicBezTo>
                    <a:pt x="156" y="691"/>
                    <a:pt x="156" y="691"/>
                    <a:pt x="156" y="691"/>
                  </a:cubicBezTo>
                  <a:cubicBezTo>
                    <a:pt x="156" y="691"/>
                    <a:pt x="156" y="692"/>
                    <a:pt x="156" y="692"/>
                  </a:cubicBezTo>
                  <a:cubicBezTo>
                    <a:pt x="156" y="692"/>
                    <a:pt x="156" y="693"/>
                    <a:pt x="156" y="693"/>
                  </a:cubicBezTo>
                  <a:cubicBezTo>
                    <a:pt x="188" y="713"/>
                    <a:pt x="188" y="713"/>
                    <a:pt x="188" y="713"/>
                  </a:cubicBezTo>
                  <a:cubicBezTo>
                    <a:pt x="188" y="714"/>
                    <a:pt x="188" y="714"/>
                    <a:pt x="188" y="714"/>
                  </a:cubicBezTo>
                  <a:cubicBezTo>
                    <a:pt x="188" y="714"/>
                    <a:pt x="188" y="714"/>
                    <a:pt x="188" y="714"/>
                  </a:cubicBezTo>
                  <a:cubicBezTo>
                    <a:pt x="189" y="713"/>
                    <a:pt x="190" y="713"/>
                    <a:pt x="190" y="713"/>
                  </a:cubicBezTo>
                  <a:cubicBezTo>
                    <a:pt x="200" y="708"/>
                    <a:pt x="216" y="693"/>
                    <a:pt x="222" y="687"/>
                  </a:cubicBezTo>
                  <a:cubicBezTo>
                    <a:pt x="221" y="696"/>
                    <a:pt x="217" y="720"/>
                    <a:pt x="219" y="730"/>
                  </a:cubicBezTo>
                  <a:cubicBezTo>
                    <a:pt x="219" y="730"/>
                    <a:pt x="220" y="730"/>
                    <a:pt x="220" y="730"/>
                  </a:cubicBezTo>
                  <a:cubicBezTo>
                    <a:pt x="220" y="729"/>
                    <a:pt x="220" y="729"/>
                    <a:pt x="220" y="729"/>
                  </a:cubicBezTo>
                  <a:cubicBezTo>
                    <a:pt x="220" y="730"/>
                    <a:pt x="220" y="730"/>
                    <a:pt x="220" y="731"/>
                  </a:cubicBezTo>
                  <a:cubicBezTo>
                    <a:pt x="221" y="731"/>
                    <a:pt x="221" y="731"/>
                    <a:pt x="221" y="731"/>
                  </a:cubicBezTo>
                  <a:cubicBezTo>
                    <a:pt x="257" y="745"/>
                    <a:pt x="257" y="745"/>
                    <a:pt x="257" y="745"/>
                  </a:cubicBezTo>
                  <a:cubicBezTo>
                    <a:pt x="256" y="746"/>
                    <a:pt x="256" y="746"/>
                    <a:pt x="256" y="746"/>
                  </a:cubicBezTo>
                  <a:cubicBezTo>
                    <a:pt x="256" y="746"/>
                    <a:pt x="256" y="746"/>
                    <a:pt x="256" y="746"/>
                  </a:cubicBezTo>
                  <a:cubicBezTo>
                    <a:pt x="257" y="745"/>
                    <a:pt x="258" y="745"/>
                    <a:pt x="258" y="744"/>
                  </a:cubicBezTo>
                  <a:cubicBezTo>
                    <a:pt x="267" y="738"/>
                    <a:pt x="279" y="721"/>
                    <a:pt x="284" y="714"/>
                  </a:cubicBezTo>
                  <a:cubicBezTo>
                    <a:pt x="284" y="722"/>
                    <a:pt x="286" y="745"/>
                    <a:pt x="289" y="756"/>
                  </a:cubicBezTo>
                  <a:cubicBezTo>
                    <a:pt x="303" y="759"/>
                    <a:pt x="316" y="762"/>
                    <a:pt x="330" y="764"/>
                  </a:cubicBezTo>
                  <a:cubicBezTo>
                    <a:pt x="330" y="763"/>
                    <a:pt x="330" y="763"/>
                    <a:pt x="330" y="763"/>
                  </a:cubicBezTo>
                  <a:cubicBezTo>
                    <a:pt x="330" y="764"/>
                    <a:pt x="330" y="764"/>
                    <a:pt x="330" y="764"/>
                  </a:cubicBezTo>
                  <a:cubicBezTo>
                    <a:pt x="330" y="764"/>
                    <a:pt x="330" y="764"/>
                    <a:pt x="330" y="764"/>
                  </a:cubicBezTo>
                  <a:cubicBezTo>
                    <a:pt x="337" y="757"/>
                    <a:pt x="349" y="736"/>
                    <a:pt x="353" y="727"/>
                  </a:cubicBezTo>
                  <a:cubicBezTo>
                    <a:pt x="355" y="736"/>
                    <a:pt x="358" y="755"/>
                    <a:pt x="362" y="767"/>
                  </a:cubicBezTo>
                  <a:cubicBezTo>
                    <a:pt x="369" y="767"/>
                    <a:pt x="377" y="767"/>
                    <a:pt x="384" y="767"/>
                  </a:cubicBezTo>
                  <a:cubicBezTo>
                    <a:pt x="391" y="767"/>
                    <a:pt x="397" y="767"/>
                    <a:pt x="404" y="767"/>
                  </a:cubicBezTo>
                  <a:cubicBezTo>
                    <a:pt x="406" y="759"/>
                    <a:pt x="414" y="735"/>
                    <a:pt x="416" y="727"/>
                  </a:cubicBezTo>
                  <a:cubicBezTo>
                    <a:pt x="420" y="735"/>
                    <a:pt x="431" y="756"/>
                    <a:pt x="438" y="764"/>
                  </a:cubicBezTo>
                  <a:cubicBezTo>
                    <a:pt x="438" y="764"/>
                    <a:pt x="438" y="764"/>
                    <a:pt x="438" y="764"/>
                  </a:cubicBezTo>
                  <a:cubicBezTo>
                    <a:pt x="438" y="762"/>
                    <a:pt x="438" y="762"/>
                    <a:pt x="438" y="762"/>
                  </a:cubicBezTo>
                  <a:cubicBezTo>
                    <a:pt x="438" y="763"/>
                    <a:pt x="439" y="763"/>
                    <a:pt x="440" y="763"/>
                  </a:cubicBezTo>
                  <a:cubicBezTo>
                    <a:pt x="442" y="763"/>
                    <a:pt x="445" y="763"/>
                    <a:pt x="447" y="762"/>
                  </a:cubicBezTo>
                  <a:cubicBezTo>
                    <a:pt x="480" y="755"/>
                    <a:pt x="480" y="755"/>
                    <a:pt x="480" y="755"/>
                  </a:cubicBezTo>
                  <a:cubicBezTo>
                    <a:pt x="480" y="755"/>
                    <a:pt x="480" y="755"/>
                    <a:pt x="480" y="755"/>
                  </a:cubicBezTo>
                  <a:cubicBezTo>
                    <a:pt x="480" y="755"/>
                    <a:pt x="480" y="755"/>
                    <a:pt x="480" y="755"/>
                  </a:cubicBezTo>
                  <a:cubicBezTo>
                    <a:pt x="481" y="754"/>
                    <a:pt x="481" y="753"/>
                    <a:pt x="482" y="751"/>
                  </a:cubicBezTo>
                  <a:cubicBezTo>
                    <a:pt x="485" y="741"/>
                    <a:pt x="486" y="723"/>
                    <a:pt x="486" y="714"/>
                  </a:cubicBezTo>
                  <a:cubicBezTo>
                    <a:pt x="492" y="723"/>
                    <a:pt x="505" y="739"/>
                    <a:pt x="513" y="745"/>
                  </a:cubicBezTo>
                  <a:cubicBezTo>
                    <a:pt x="513" y="745"/>
                    <a:pt x="514" y="745"/>
                    <a:pt x="514" y="745"/>
                  </a:cubicBezTo>
                  <a:cubicBezTo>
                    <a:pt x="513" y="744"/>
                    <a:pt x="513" y="744"/>
                    <a:pt x="513" y="744"/>
                  </a:cubicBezTo>
                  <a:cubicBezTo>
                    <a:pt x="514" y="744"/>
                    <a:pt x="514" y="745"/>
                    <a:pt x="514" y="745"/>
                  </a:cubicBezTo>
                  <a:cubicBezTo>
                    <a:pt x="519" y="743"/>
                    <a:pt x="523" y="741"/>
                    <a:pt x="527" y="740"/>
                  </a:cubicBezTo>
                  <a:cubicBezTo>
                    <a:pt x="551" y="729"/>
                    <a:pt x="551" y="729"/>
                    <a:pt x="551" y="729"/>
                  </a:cubicBezTo>
                  <a:cubicBezTo>
                    <a:pt x="551" y="729"/>
                    <a:pt x="551" y="729"/>
                    <a:pt x="551" y="729"/>
                  </a:cubicBezTo>
                  <a:cubicBezTo>
                    <a:pt x="551" y="729"/>
                    <a:pt x="551" y="729"/>
                    <a:pt x="551" y="729"/>
                  </a:cubicBezTo>
                  <a:cubicBezTo>
                    <a:pt x="552" y="728"/>
                    <a:pt x="552" y="727"/>
                    <a:pt x="552" y="725"/>
                  </a:cubicBezTo>
                  <a:cubicBezTo>
                    <a:pt x="553" y="715"/>
                    <a:pt x="550" y="697"/>
                    <a:pt x="549" y="689"/>
                  </a:cubicBezTo>
                  <a:cubicBezTo>
                    <a:pt x="555" y="695"/>
                    <a:pt x="571" y="709"/>
                    <a:pt x="580" y="713"/>
                  </a:cubicBezTo>
                  <a:cubicBezTo>
                    <a:pt x="592" y="706"/>
                    <a:pt x="604" y="698"/>
                    <a:pt x="615" y="690"/>
                  </a:cubicBezTo>
                  <a:cubicBezTo>
                    <a:pt x="615" y="690"/>
                    <a:pt x="615" y="690"/>
                    <a:pt x="615" y="689"/>
                  </a:cubicBezTo>
                  <a:cubicBezTo>
                    <a:pt x="615" y="690"/>
                    <a:pt x="615" y="690"/>
                    <a:pt x="615" y="690"/>
                  </a:cubicBezTo>
                  <a:cubicBezTo>
                    <a:pt x="616" y="690"/>
                    <a:pt x="616" y="689"/>
                    <a:pt x="616" y="689"/>
                  </a:cubicBezTo>
                  <a:cubicBezTo>
                    <a:pt x="616" y="679"/>
                    <a:pt x="609" y="660"/>
                    <a:pt x="606" y="651"/>
                  </a:cubicBezTo>
                  <a:cubicBezTo>
                    <a:pt x="613" y="656"/>
                    <a:pt x="631" y="666"/>
                    <a:pt x="641" y="669"/>
                  </a:cubicBezTo>
                  <a:cubicBezTo>
                    <a:pt x="651" y="659"/>
                    <a:pt x="661" y="649"/>
                    <a:pt x="671" y="639"/>
                  </a:cubicBezTo>
                  <a:cubicBezTo>
                    <a:pt x="670" y="639"/>
                    <a:pt x="670" y="639"/>
                    <a:pt x="670" y="639"/>
                  </a:cubicBezTo>
                  <a:cubicBezTo>
                    <a:pt x="671" y="639"/>
                    <a:pt x="671" y="639"/>
                    <a:pt x="671" y="639"/>
                  </a:cubicBezTo>
                  <a:cubicBezTo>
                    <a:pt x="671" y="639"/>
                    <a:pt x="671" y="638"/>
                    <a:pt x="671" y="638"/>
                  </a:cubicBezTo>
                  <a:cubicBezTo>
                    <a:pt x="669" y="628"/>
                    <a:pt x="658" y="610"/>
                    <a:pt x="653" y="602"/>
                  </a:cubicBezTo>
                  <a:cubicBezTo>
                    <a:pt x="662" y="605"/>
                    <a:pt x="681" y="612"/>
                    <a:pt x="692" y="612"/>
                  </a:cubicBezTo>
                  <a:cubicBezTo>
                    <a:pt x="701" y="601"/>
                    <a:pt x="708" y="589"/>
                    <a:pt x="716" y="577"/>
                  </a:cubicBezTo>
                  <a:cubicBezTo>
                    <a:pt x="715" y="576"/>
                    <a:pt x="715" y="575"/>
                    <a:pt x="715" y="575"/>
                  </a:cubicBezTo>
                  <a:cubicBezTo>
                    <a:pt x="710" y="565"/>
                    <a:pt x="697" y="552"/>
                    <a:pt x="691" y="546"/>
                  </a:cubicBezTo>
                  <a:cubicBezTo>
                    <a:pt x="701" y="547"/>
                    <a:pt x="720" y="550"/>
                    <a:pt x="731" y="548"/>
                  </a:cubicBezTo>
                  <a:cubicBezTo>
                    <a:pt x="737" y="535"/>
                    <a:pt x="742" y="522"/>
                    <a:pt x="747" y="508"/>
                  </a:cubicBezTo>
                  <a:cubicBezTo>
                    <a:pt x="747" y="508"/>
                    <a:pt x="746" y="507"/>
                    <a:pt x="746" y="507"/>
                  </a:cubicBezTo>
                  <a:cubicBezTo>
                    <a:pt x="739" y="499"/>
                    <a:pt x="725" y="488"/>
                    <a:pt x="718" y="483"/>
                  </a:cubicBezTo>
                  <a:cubicBezTo>
                    <a:pt x="727" y="483"/>
                    <a:pt x="746" y="482"/>
                    <a:pt x="756" y="478"/>
                  </a:cubicBezTo>
                  <a:cubicBezTo>
                    <a:pt x="759" y="465"/>
                    <a:pt x="762" y="451"/>
                    <a:pt x="764" y="437"/>
                  </a:cubicBezTo>
                  <a:cubicBezTo>
                    <a:pt x="755" y="429"/>
                    <a:pt x="737" y="420"/>
                    <a:pt x="730" y="417"/>
                  </a:cubicBezTo>
                  <a:cubicBezTo>
                    <a:pt x="738" y="415"/>
                    <a:pt x="754" y="410"/>
                    <a:pt x="767" y="405"/>
                  </a:cubicBezTo>
                  <a:cubicBezTo>
                    <a:pt x="768" y="398"/>
                    <a:pt x="768" y="391"/>
                    <a:pt x="768" y="384"/>
                  </a:cubicBezTo>
                  <a:close/>
                  <a:moveTo>
                    <a:pt x="130" y="408"/>
                  </a:moveTo>
                  <a:cubicBezTo>
                    <a:pt x="116" y="408"/>
                    <a:pt x="106" y="397"/>
                    <a:pt x="106" y="384"/>
                  </a:cubicBezTo>
                  <a:cubicBezTo>
                    <a:pt x="106" y="370"/>
                    <a:pt x="116" y="359"/>
                    <a:pt x="130" y="359"/>
                  </a:cubicBezTo>
                  <a:cubicBezTo>
                    <a:pt x="143" y="359"/>
                    <a:pt x="154" y="370"/>
                    <a:pt x="154" y="384"/>
                  </a:cubicBezTo>
                  <a:cubicBezTo>
                    <a:pt x="154" y="397"/>
                    <a:pt x="143" y="408"/>
                    <a:pt x="130" y="408"/>
                  </a:cubicBezTo>
                  <a:close/>
                  <a:moveTo>
                    <a:pt x="384" y="105"/>
                  </a:moveTo>
                  <a:cubicBezTo>
                    <a:pt x="397" y="105"/>
                    <a:pt x="408" y="116"/>
                    <a:pt x="408" y="129"/>
                  </a:cubicBezTo>
                  <a:cubicBezTo>
                    <a:pt x="408" y="143"/>
                    <a:pt x="397" y="153"/>
                    <a:pt x="384" y="153"/>
                  </a:cubicBezTo>
                  <a:cubicBezTo>
                    <a:pt x="371" y="153"/>
                    <a:pt x="360" y="143"/>
                    <a:pt x="360" y="129"/>
                  </a:cubicBezTo>
                  <a:cubicBezTo>
                    <a:pt x="360" y="116"/>
                    <a:pt x="371" y="105"/>
                    <a:pt x="384" y="105"/>
                  </a:cubicBezTo>
                  <a:close/>
                  <a:moveTo>
                    <a:pt x="187" y="187"/>
                  </a:moveTo>
                  <a:cubicBezTo>
                    <a:pt x="197" y="177"/>
                    <a:pt x="212" y="177"/>
                    <a:pt x="221" y="187"/>
                  </a:cubicBezTo>
                  <a:cubicBezTo>
                    <a:pt x="231" y="196"/>
                    <a:pt x="231" y="211"/>
                    <a:pt x="221" y="221"/>
                  </a:cubicBezTo>
                  <a:cubicBezTo>
                    <a:pt x="212" y="230"/>
                    <a:pt x="197" y="230"/>
                    <a:pt x="187" y="221"/>
                  </a:cubicBezTo>
                  <a:cubicBezTo>
                    <a:pt x="178" y="211"/>
                    <a:pt x="178" y="196"/>
                    <a:pt x="187" y="187"/>
                  </a:cubicBezTo>
                  <a:close/>
                  <a:moveTo>
                    <a:pt x="221" y="580"/>
                  </a:moveTo>
                  <a:cubicBezTo>
                    <a:pt x="212" y="590"/>
                    <a:pt x="197" y="590"/>
                    <a:pt x="187" y="580"/>
                  </a:cubicBezTo>
                  <a:cubicBezTo>
                    <a:pt x="178" y="571"/>
                    <a:pt x="178" y="556"/>
                    <a:pt x="187" y="546"/>
                  </a:cubicBezTo>
                  <a:cubicBezTo>
                    <a:pt x="197" y="537"/>
                    <a:pt x="212" y="537"/>
                    <a:pt x="221" y="546"/>
                  </a:cubicBezTo>
                  <a:cubicBezTo>
                    <a:pt x="231" y="556"/>
                    <a:pt x="231" y="571"/>
                    <a:pt x="221" y="580"/>
                  </a:cubicBezTo>
                  <a:close/>
                  <a:moveTo>
                    <a:pt x="384" y="662"/>
                  </a:moveTo>
                  <a:cubicBezTo>
                    <a:pt x="371" y="662"/>
                    <a:pt x="360" y="651"/>
                    <a:pt x="360" y="638"/>
                  </a:cubicBezTo>
                  <a:cubicBezTo>
                    <a:pt x="360" y="624"/>
                    <a:pt x="371" y="614"/>
                    <a:pt x="384" y="614"/>
                  </a:cubicBezTo>
                  <a:cubicBezTo>
                    <a:pt x="397" y="614"/>
                    <a:pt x="408" y="624"/>
                    <a:pt x="408" y="638"/>
                  </a:cubicBezTo>
                  <a:cubicBezTo>
                    <a:pt x="408" y="651"/>
                    <a:pt x="397" y="662"/>
                    <a:pt x="384" y="662"/>
                  </a:cubicBezTo>
                  <a:close/>
                  <a:moveTo>
                    <a:pt x="384" y="580"/>
                  </a:moveTo>
                  <a:cubicBezTo>
                    <a:pt x="276" y="580"/>
                    <a:pt x="188" y="492"/>
                    <a:pt x="188" y="384"/>
                  </a:cubicBezTo>
                  <a:cubicBezTo>
                    <a:pt x="188" y="275"/>
                    <a:pt x="276" y="188"/>
                    <a:pt x="384" y="188"/>
                  </a:cubicBezTo>
                  <a:cubicBezTo>
                    <a:pt x="492" y="188"/>
                    <a:pt x="580" y="275"/>
                    <a:pt x="580" y="384"/>
                  </a:cubicBezTo>
                  <a:cubicBezTo>
                    <a:pt x="580" y="492"/>
                    <a:pt x="492" y="580"/>
                    <a:pt x="384" y="580"/>
                  </a:cubicBezTo>
                  <a:close/>
                  <a:moveTo>
                    <a:pt x="581" y="580"/>
                  </a:moveTo>
                  <a:cubicBezTo>
                    <a:pt x="571" y="590"/>
                    <a:pt x="556" y="590"/>
                    <a:pt x="547" y="580"/>
                  </a:cubicBezTo>
                  <a:cubicBezTo>
                    <a:pt x="537" y="571"/>
                    <a:pt x="537" y="556"/>
                    <a:pt x="547" y="546"/>
                  </a:cubicBezTo>
                  <a:cubicBezTo>
                    <a:pt x="556" y="537"/>
                    <a:pt x="571" y="537"/>
                    <a:pt x="581" y="546"/>
                  </a:cubicBezTo>
                  <a:cubicBezTo>
                    <a:pt x="590" y="556"/>
                    <a:pt x="590" y="571"/>
                    <a:pt x="581" y="580"/>
                  </a:cubicBezTo>
                  <a:close/>
                  <a:moveTo>
                    <a:pt x="581" y="221"/>
                  </a:moveTo>
                  <a:cubicBezTo>
                    <a:pt x="571" y="230"/>
                    <a:pt x="556" y="230"/>
                    <a:pt x="547" y="221"/>
                  </a:cubicBezTo>
                  <a:cubicBezTo>
                    <a:pt x="537" y="211"/>
                    <a:pt x="537" y="196"/>
                    <a:pt x="547" y="187"/>
                  </a:cubicBezTo>
                  <a:cubicBezTo>
                    <a:pt x="556" y="177"/>
                    <a:pt x="571" y="177"/>
                    <a:pt x="581" y="187"/>
                  </a:cubicBezTo>
                  <a:cubicBezTo>
                    <a:pt x="590" y="196"/>
                    <a:pt x="590" y="211"/>
                    <a:pt x="581" y="221"/>
                  </a:cubicBezTo>
                  <a:close/>
                  <a:moveTo>
                    <a:pt x="638" y="408"/>
                  </a:moveTo>
                  <a:cubicBezTo>
                    <a:pt x="625" y="408"/>
                    <a:pt x="614" y="397"/>
                    <a:pt x="614" y="384"/>
                  </a:cubicBezTo>
                  <a:cubicBezTo>
                    <a:pt x="614" y="370"/>
                    <a:pt x="625" y="359"/>
                    <a:pt x="638" y="359"/>
                  </a:cubicBezTo>
                  <a:cubicBezTo>
                    <a:pt x="651" y="359"/>
                    <a:pt x="662" y="370"/>
                    <a:pt x="662" y="384"/>
                  </a:cubicBezTo>
                  <a:cubicBezTo>
                    <a:pt x="662" y="397"/>
                    <a:pt x="651" y="408"/>
                    <a:pt x="638" y="408"/>
                  </a:cubicBezTo>
                  <a:close/>
                </a:path>
              </a:pathLst>
            </a:custGeom>
            <a:grpFill/>
            <a:ln>
              <a:noFill/>
            </a:ln>
            <a:effectLst/>
          </p:spPr>
          <p:txBody>
            <a:bodyPr/>
            <a:lstStyle/>
            <a:p>
              <a:pPr>
                <a:defRPr/>
              </a:pPr>
              <a:endParaRPr lang="en-US" sz="2100" kern="0" dirty="0">
                <a:solidFill>
                  <a:sysClr val="windowText" lastClr="000000"/>
                </a:solidFill>
                <a:cs typeface="Arial" pitchFamily="34" charset="0"/>
              </a:endParaRPr>
            </a:p>
          </p:txBody>
        </p:sp>
        <p:sp>
          <p:nvSpPr>
            <p:cNvPr id="65" name="Freeform 9">
              <a:extLst>
                <a:ext uri="{FF2B5EF4-FFF2-40B4-BE49-F238E27FC236}">
                  <a16:creationId xmlns:a16="http://schemas.microsoft.com/office/drawing/2014/main" id="{1B0D8F4F-81F3-7247-A9FD-0CCDD174829E}"/>
                </a:ext>
              </a:extLst>
            </p:cNvPr>
            <p:cNvSpPr>
              <a:spLocks noEditPoints="1"/>
            </p:cNvSpPr>
            <p:nvPr/>
          </p:nvSpPr>
          <p:spPr bwMode="auto">
            <a:xfrm rot="1515780">
              <a:off x="3151486" y="3597027"/>
              <a:ext cx="43852" cy="45946"/>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grpFill/>
            <a:ln w="9525">
              <a:noFill/>
              <a:round/>
              <a:headEnd/>
              <a:tailEnd/>
            </a:ln>
          </p:spPr>
          <p:txBody>
            <a:bodyPr/>
            <a:lstStyle/>
            <a:p>
              <a:pPr fontAlgn="base">
                <a:spcBef>
                  <a:spcPct val="0"/>
                </a:spcBef>
                <a:spcAft>
                  <a:spcPct val="0"/>
                </a:spcAft>
              </a:pPr>
              <a:endParaRPr lang="en-US" dirty="0">
                <a:solidFill>
                  <a:srgbClr val="5F5F5F"/>
                </a:solidFill>
                <a:latin typeface="Arial" charset="0"/>
                <a:cs typeface="Arial" charset="0"/>
              </a:endParaRPr>
            </a:p>
          </p:txBody>
        </p:sp>
      </p:grpSp>
      <p:sp>
        <p:nvSpPr>
          <p:cNvPr id="66" name="Text Box 440">
            <a:extLst>
              <a:ext uri="{FF2B5EF4-FFF2-40B4-BE49-F238E27FC236}">
                <a16:creationId xmlns:a16="http://schemas.microsoft.com/office/drawing/2014/main" id="{1C22D922-C3B5-D141-818B-A096CB0DE2FB}"/>
              </a:ext>
            </a:extLst>
          </p:cNvPr>
          <p:cNvSpPr txBox="1">
            <a:spLocks noChangeArrowheads="1"/>
          </p:cNvSpPr>
          <p:nvPr/>
        </p:nvSpPr>
        <p:spPr bwMode="auto">
          <a:xfrm>
            <a:off x="244370" y="5433722"/>
            <a:ext cx="1600200" cy="369310"/>
          </a:xfrm>
          <a:prstGeom prst="rect">
            <a:avLst/>
          </a:prstGeom>
          <a:noFill/>
          <a:ln w="19050" algn="ctr">
            <a:noFill/>
            <a:prstDash val="sysDot"/>
            <a:miter lim="800000"/>
            <a:headEnd/>
            <a:tailEnd/>
          </a:ln>
          <a:effectLst/>
        </p:spPr>
        <p:txBody>
          <a:bodyPr lIns="121899" tIns="60949" rIns="121899" bIns="60949">
            <a:spAutoFit/>
          </a:bodyPr>
          <a:lstStyle/>
          <a:p>
            <a:pPr algn="ctr" fontAlgn="auto">
              <a:spcBef>
                <a:spcPts val="0"/>
              </a:spcBef>
              <a:spcAft>
                <a:spcPts val="0"/>
              </a:spcAft>
              <a:defRPr/>
            </a:pPr>
            <a:r>
              <a:rPr lang="en-US" sz="1600" kern="0" dirty="0">
                <a:solidFill>
                  <a:schemeClr val="accent4"/>
                </a:solidFill>
                <a:latin typeface="Oracle Sans" panose="020B0503020204020204" pitchFamily="34" charset="0"/>
                <a:cs typeface="Oracle Sans" panose="020B0503020204020204" pitchFamily="34" charset="0"/>
              </a:rPr>
              <a:t>Source</a:t>
            </a:r>
            <a:endParaRPr lang="en-US" sz="2000" kern="0" dirty="0">
              <a:solidFill>
                <a:schemeClr val="accent4"/>
              </a:solidFill>
              <a:latin typeface="Oracle Sans" panose="020B0503020204020204" pitchFamily="34" charset="0"/>
              <a:cs typeface="Oracle Sans" panose="020B0503020204020204" pitchFamily="34" charset="0"/>
            </a:endParaRPr>
          </a:p>
        </p:txBody>
      </p:sp>
      <p:sp>
        <p:nvSpPr>
          <p:cNvPr id="67" name="Text Box 440">
            <a:extLst>
              <a:ext uri="{FF2B5EF4-FFF2-40B4-BE49-F238E27FC236}">
                <a16:creationId xmlns:a16="http://schemas.microsoft.com/office/drawing/2014/main" id="{1F809CB6-30BE-5A48-B91D-EC5E6258688E}"/>
              </a:ext>
            </a:extLst>
          </p:cNvPr>
          <p:cNvSpPr txBox="1">
            <a:spLocks noChangeArrowheads="1"/>
          </p:cNvSpPr>
          <p:nvPr/>
        </p:nvSpPr>
        <p:spPr bwMode="auto">
          <a:xfrm>
            <a:off x="1774628" y="5284088"/>
            <a:ext cx="1600200" cy="369310"/>
          </a:xfrm>
          <a:prstGeom prst="rect">
            <a:avLst/>
          </a:prstGeom>
          <a:noFill/>
          <a:ln w="19050" algn="ctr">
            <a:noFill/>
            <a:prstDash val="sysDot"/>
            <a:miter lim="800000"/>
            <a:headEnd/>
            <a:tailEnd/>
          </a:ln>
          <a:effectLst/>
        </p:spPr>
        <p:txBody>
          <a:bodyPr lIns="121899" tIns="60949" rIns="121899" bIns="60949">
            <a:spAutoFit/>
          </a:bodyPr>
          <a:lstStyle/>
          <a:p>
            <a:pPr algn="ctr" fontAlgn="auto">
              <a:spcBef>
                <a:spcPts val="0"/>
              </a:spcBef>
              <a:spcAft>
                <a:spcPts val="0"/>
              </a:spcAft>
              <a:defRPr/>
            </a:pPr>
            <a:r>
              <a:rPr lang="en-US" sz="1600" kern="0" dirty="0">
                <a:solidFill>
                  <a:schemeClr val="accent4"/>
                </a:solidFill>
                <a:latin typeface="Oracle Sans" panose="020B0503020204020204" pitchFamily="34" charset="0"/>
                <a:cs typeface="Oracle Sans" panose="020B0503020204020204" pitchFamily="34" charset="0"/>
              </a:rPr>
              <a:t>Staging</a:t>
            </a:r>
            <a:endParaRPr lang="en-US" sz="2000" kern="0" dirty="0">
              <a:solidFill>
                <a:schemeClr val="accent4"/>
              </a:solidFill>
              <a:latin typeface="Oracle Sans" panose="020B0503020204020204" pitchFamily="34" charset="0"/>
              <a:cs typeface="Oracle Sans" panose="020B0503020204020204" pitchFamily="34" charset="0"/>
            </a:endParaRPr>
          </a:p>
        </p:txBody>
      </p:sp>
      <p:sp>
        <p:nvSpPr>
          <p:cNvPr id="68" name="Text Box 440">
            <a:extLst>
              <a:ext uri="{FF2B5EF4-FFF2-40B4-BE49-F238E27FC236}">
                <a16:creationId xmlns:a16="http://schemas.microsoft.com/office/drawing/2014/main" id="{69C3AD0C-F5EA-1749-9651-C33DDA63F73D}"/>
              </a:ext>
            </a:extLst>
          </p:cNvPr>
          <p:cNvSpPr txBox="1">
            <a:spLocks noChangeArrowheads="1"/>
          </p:cNvSpPr>
          <p:nvPr/>
        </p:nvSpPr>
        <p:spPr bwMode="auto">
          <a:xfrm>
            <a:off x="985433" y="5759095"/>
            <a:ext cx="1890196" cy="400087"/>
          </a:xfrm>
          <a:prstGeom prst="rect">
            <a:avLst/>
          </a:prstGeom>
          <a:noFill/>
          <a:ln w="19050" algn="ctr">
            <a:noFill/>
            <a:prstDash val="sysDot"/>
            <a:miter lim="800000"/>
            <a:headEnd/>
            <a:tailEnd/>
          </a:ln>
          <a:effectLst/>
        </p:spPr>
        <p:txBody>
          <a:bodyPr wrap="square" lIns="121899" tIns="60949" rIns="121899" bIns="60949">
            <a:spAutoFit/>
          </a:bodyPr>
          <a:lstStyle/>
          <a:p>
            <a:pPr algn="ctr" fontAlgn="auto">
              <a:spcBef>
                <a:spcPts val="0"/>
              </a:spcBef>
              <a:spcAft>
                <a:spcPts val="0"/>
              </a:spcAft>
              <a:defRPr/>
            </a:pPr>
            <a:r>
              <a:rPr lang="en-US" b="1" kern="0" dirty="0">
                <a:solidFill>
                  <a:schemeClr val="accent6"/>
                </a:solidFill>
                <a:latin typeface="Oracle Sans" panose="020B0503020204020204" pitchFamily="34" charset="0"/>
                <a:cs typeface="Oracle Sans" panose="020B0503020204020204" pitchFamily="34" charset="0"/>
              </a:rPr>
              <a:t>On-premises</a:t>
            </a:r>
            <a:endParaRPr lang="en-US" sz="2400" b="1" kern="0" dirty="0">
              <a:solidFill>
                <a:schemeClr val="accent6"/>
              </a:solidFill>
              <a:latin typeface="Oracle Sans" panose="020B0503020204020204" pitchFamily="34" charset="0"/>
              <a:cs typeface="Oracle Sans" panose="020B0503020204020204" pitchFamily="34" charset="0"/>
            </a:endParaRPr>
          </a:p>
        </p:txBody>
      </p:sp>
      <p:sp>
        <p:nvSpPr>
          <p:cNvPr id="69" name="Text Box 440">
            <a:extLst>
              <a:ext uri="{FF2B5EF4-FFF2-40B4-BE49-F238E27FC236}">
                <a16:creationId xmlns:a16="http://schemas.microsoft.com/office/drawing/2014/main" id="{39BA4C16-FD2E-D74D-953E-04A8EA43616F}"/>
              </a:ext>
            </a:extLst>
          </p:cNvPr>
          <p:cNvSpPr txBox="1">
            <a:spLocks noChangeArrowheads="1"/>
          </p:cNvSpPr>
          <p:nvPr/>
        </p:nvSpPr>
        <p:spPr bwMode="auto">
          <a:xfrm>
            <a:off x="6135132" y="5433722"/>
            <a:ext cx="1600200" cy="369310"/>
          </a:xfrm>
          <a:prstGeom prst="rect">
            <a:avLst/>
          </a:prstGeom>
          <a:noFill/>
          <a:ln w="19050" algn="ctr">
            <a:noFill/>
            <a:prstDash val="sysDot"/>
            <a:miter lim="800000"/>
            <a:headEnd/>
            <a:tailEnd/>
          </a:ln>
          <a:effectLst/>
        </p:spPr>
        <p:txBody>
          <a:bodyPr lIns="121899" tIns="60949" rIns="121899" bIns="60949">
            <a:spAutoFit/>
          </a:bodyPr>
          <a:lstStyle/>
          <a:p>
            <a:pPr algn="ctr" fontAlgn="auto">
              <a:spcBef>
                <a:spcPts val="0"/>
              </a:spcBef>
              <a:spcAft>
                <a:spcPts val="0"/>
              </a:spcAft>
              <a:defRPr/>
            </a:pPr>
            <a:r>
              <a:rPr lang="en-US" sz="1600" kern="0" dirty="0">
                <a:solidFill>
                  <a:schemeClr val="accent4"/>
                </a:solidFill>
                <a:latin typeface="Oracle Sans" panose="020B0503020204020204" pitchFamily="34" charset="0"/>
                <a:cs typeface="Oracle Sans" panose="020B0503020204020204" pitchFamily="34" charset="0"/>
              </a:rPr>
              <a:t>Source</a:t>
            </a:r>
            <a:endParaRPr lang="en-US" sz="2000" kern="0" dirty="0">
              <a:solidFill>
                <a:schemeClr val="accent4"/>
              </a:solidFill>
              <a:latin typeface="Oracle Sans" panose="020B0503020204020204" pitchFamily="34" charset="0"/>
              <a:cs typeface="Oracle Sans" panose="020B0503020204020204" pitchFamily="34" charset="0"/>
            </a:endParaRPr>
          </a:p>
        </p:txBody>
      </p:sp>
      <p:grpSp>
        <p:nvGrpSpPr>
          <p:cNvPr id="97" name="Group 20">
            <a:extLst>
              <a:ext uri="{FF2B5EF4-FFF2-40B4-BE49-F238E27FC236}">
                <a16:creationId xmlns:a16="http://schemas.microsoft.com/office/drawing/2014/main" id="{E1A507C2-2308-3E42-B126-4B260D799CD8}"/>
              </a:ext>
            </a:extLst>
          </p:cNvPr>
          <p:cNvGrpSpPr>
            <a:grpSpLocks/>
          </p:cNvGrpSpPr>
          <p:nvPr/>
        </p:nvGrpSpPr>
        <p:grpSpPr bwMode="auto">
          <a:xfrm rot="-1068564">
            <a:off x="3961865" y="3023346"/>
            <a:ext cx="688975" cy="349250"/>
            <a:chOff x="2894012" y="4868611"/>
            <a:chExt cx="1499414" cy="693989"/>
          </a:xfrm>
          <a:solidFill>
            <a:schemeClr val="tx1"/>
          </a:solidFill>
        </p:grpSpPr>
        <p:sp>
          <p:nvSpPr>
            <p:cNvPr id="98" name="Oval 97">
              <a:extLst>
                <a:ext uri="{FF2B5EF4-FFF2-40B4-BE49-F238E27FC236}">
                  <a16:creationId xmlns:a16="http://schemas.microsoft.com/office/drawing/2014/main" id="{12E8BED8-0D84-8446-B147-09B60EE11F4F}"/>
                </a:ext>
              </a:extLst>
            </p:cNvPr>
            <p:cNvSpPr/>
            <p:nvPr/>
          </p:nvSpPr>
          <p:spPr>
            <a:xfrm>
              <a:off x="3113715" y="4865955"/>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99" name="Oval 98">
              <a:extLst>
                <a:ext uri="{FF2B5EF4-FFF2-40B4-BE49-F238E27FC236}">
                  <a16:creationId xmlns:a16="http://schemas.microsoft.com/office/drawing/2014/main" id="{FBC4368B-5074-4049-9F46-781DC0E74F06}"/>
                </a:ext>
              </a:extLst>
            </p:cNvPr>
            <p:cNvSpPr/>
            <p:nvPr/>
          </p:nvSpPr>
          <p:spPr>
            <a:xfrm>
              <a:off x="3570436" y="4867387"/>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00" name="Oval 99">
              <a:extLst>
                <a:ext uri="{FF2B5EF4-FFF2-40B4-BE49-F238E27FC236}">
                  <a16:creationId xmlns:a16="http://schemas.microsoft.com/office/drawing/2014/main" id="{AD3A9B01-764E-D942-8D48-78BC71E240B4}"/>
                </a:ext>
              </a:extLst>
            </p:cNvPr>
            <p:cNvSpPr/>
            <p:nvPr/>
          </p:nvSpPr>
          <p:spPr>
            <a:xfrm>
              <a:off x="3723098" y="5025699"/>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01" name="Freeform 100">
              <a:extLst>
                <a:ext uri="{FF2B5EF4-FFF2-40B4-BE49-F238E27FC236}">
                  <a16:creationId xmlns:a16="http://schemas.microsoft.com/office/drawing/2014/main" id="{39F1052B-D536-634F-84D8-B39689CA6224}"/>
                </a:ext>
              </a:extLst>
            </p:cNvPr>
            <p:cNvSpPr/>
            <p:nvPr/>
          </p:nvSpPr>
          <p:spPr>
            <a:xfrm>
              <a:off x="2894894" y="4991969"/>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102" name="Freeform 101">
              <a:extLst>
                <a:ext uri="{FF2B5EF4-FFF2-40B4-BE49-F238E27FC236}">
                  <a16:creationId xmlns:a16="http://schemas.microsoft.com/office/drawing/2014/main" id="{11D1EBD1-FB8E-0049-9833-50344D6F0983}"/>
                </a:ext>
              </a:extLst>
            </p:cNvPr>
            <p:cNvSpPr/>
            <p:nvPr/>
          </p:nvSpPr>
          <p:spPr>
            <a:xfrm flipH="1">
              <a:off x="4178715" y="4994134"/>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103" name="Oval 102">
              <a:extLst>
                <a:ext uri="{FF2B5EF4-FFF2-40B4-BE49-F238E27FC236}">
                  <a16:creationId xmlns:a16="http://schemas.microsoft.com/office/drawing/2014/main" id="{8B8985A8-3A24-3048-BFCF-3550E46F2F27}"/>
                </a:ext>
              </a:extLst>
            </p:cNvPr>
            <p:cNvSpPr/>
            <p:nvPr/>
          </p:nvSpPr>
          <p:spPr>
            <a:xfrm>
              <a:off x="3267553" y="5031238"/>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sp>
        <p:nvSpPr>
          <p:cNvPr id="104" name="Text Box 440">
            <a:extLst>
              <a:ext uri="{FF2B5EF4-FFF2-40B4-BE49-F238E27FC236}">
                <a16:creationId xmlns:a16="http://schemas.microsoft.com/office/drawing/2014/main" id="{8C29F809-F221-A147-861B-8963D3EF8CA7}"/>
              </a:ext>
            </a:extLst>
          </p:cNvPr>
          <p:cNvSpPr txBox="1">
            <a:spLocks noChangeArrowheads="1"/>
          </p:cNvSpPr>
          <p:nvPr/>
        </p:nvSpPr>
        <p:spPr bwMode="auto">
          <a:xfrm>
            <a:off x="7800608" y="5312298"/>
            <a:ext cx="1600200" cy="369310"/>
          </a:xfrm>
          <a:prstGeom prst="rect">
            <a:avLst/>
          </a:prstGeom>
          <a:noFill/>
          <a:ln w="19050" algn="ctr">
            <a:noFill/>
            <a:prstDash val="sysDot"/>
            <a:miter lim="800000"/>
            <a:headEnd/>
            <a:tailEnd/>
          </a:ln>
          <a:effectLst/>
        </p:spPr>
        <p:txBody>
          <a:bodyPr lIns="121899" tIns="60949" rIns="121899" bIns="60949">
            <a:spAutoFit/>
          </a:bodyPr>
          <a:lstStyle/>
          <a:p>
            <a:pPr algn="ctr" fontAlgn="auto">
              <a:spcBef>
                <a:spcPts val="0"/>
              </a:spcBef>
              <a:spcAft>
                <a:spcPts val="0"/>
              </a:spcAft>
              <a:defRPr/>
            </a:pPr>
            <a:r>
              <a:rPr lang="en-US" sz="1600" kern="0" dirty="0">
                <a:solidFill>
                  <a:schemeClr val="accent4"/>
                </a:solidFill>
                <a:latin typeface="Oracle Sans" panose="020B0503020204020204" pitchFamily="34" charset="0"/>
                <a:cs typeface="Oracle Sans" panose="020B0503020204020204" pitchFamily="34" charset="0"/>
              </a:rPr>
              <a:t>Export File</a:t>
            </a:r>
            <a:endParaRPr lang="en-US" sz="2000" kern="0" dirty="0">
              <a:solidFill>
                <a:schemeClr val="accent4"/>
              </a:solidFill>
              <a:latin typeface="Oracle Sans" panose="020B0503020204020204" pitchFamily="34" charset="0"/>
              <a:cs typeface="Oracle Sans" panose="020B0503020204020204" pitchFamily="34" charset="0"/>
            </a:endParaRPr>
          </a:p>
        </p:txBody>
      </p:sp>
      <p:sp>
        <p:nvSpPr>
          <p:cNvPr id="105" name="Text Box 440">
            <a:extLst>
              <a:ext uri="{FF2B5EF4-FFF2-40B4-BE49-F238E27FC236}">
                <a16:creationId xmlns:a16="http://schemas.microsoft.com/office/drawing/2014/main" id="{7806DBE8-5EBF-5946-9424-B5DD6822E38F}"/>
              </a:ext>
            </a:extLst>
          </p:cNvPr>
          <p:cNvSpPr txBox="1">
            <a:spLocks noChangeArrowheads="1"/>
          </p:cNvSpPr>
          <p:nvPr/>
        </p:nvSpPr>
        <p:spPr bwMode="auto">
          <a:xfrm>
            <a:off x="6919393" y="5762505"/>
            <a:ext cx="1851734" cy="400087"/>
          </a:xfrm>
          <a:prstGeom prst="rect">
            <a:avLst/>
          </a:prstGeom>
          <a:noFill/>
          <a:ln w="19050" algn="ctr">
            <a:noFill/>
            <a:prstDash val="sysDot"/>
            <a:miter lim="800000"/>
            <a:headEnd/>
            <a:tailEnd/>
          </a:ln>
          <a:effectLst/>
        </p:spPr>
        <p:txBody>
          <a:bodyPr wrap="square" lIns="121899" tIns="60949" rIns="121899" bIns="60949">
            <a:spAutoFit/>
          </a:bodyPr>
          <a:lstStyle/>
          <a:p>
            <a:pPr algn="ctr" fontAlgn="auto">
              <a:spcBef>
                <a:spcPts val="0"/>
              </a:spcBef>
              <a:spcAft>
                <a:spcPts val="0"/>
              </a:spcAft>
              <a:defRPr/>
            </a:pPr>
            <a:r>
              <a:rPr lang="en-US" b="1" kern="0" dirty="0">
                <a:solidFill>
                  <a:schemeClr val="accent6"/>
                </a:solidFill>
                <a:latin typeface="Oracle Sans" panose="020B0503020204020204" pitchFamily="34" charset="0"/>
                <a:cs typeface="Oracle Sans" panose="020B0503020204020204" pitchFamily="34" charset="0"/>
              </a:rPr>
              <a:t>On-premises</a:t>
            </a:r>
            <a:endParaRPr lang="en-US" sz="2400" b="1" kern="0" dirty="0">
              <a:solidFill>
                <a:schemeClr val="accent6"/>
              </a:solidFill>
              <a:latin typeface="Oracle Sans" panose="020B0503020204020204" pitchFamily="34" charset="0"/>
              <a:cs typeface="Oracle Sans" panose="020B0503020204020204" pitchFamily="34" charset="0"/>
            </a:endParaRPr>
          </a:p>
        </p:txBody>
      </p:sp>
      <p:sp>
        <p:nvSpPr>
          <p:cNvPr id="106" name="Text Box 440">
            <a:extLst>
              <a:ext uri="{FF2B5EF4-FFF2-40B4-BE49-F238E27FC236}">
                <a16:creationId xmlns:a16="http://schemas.microsoft.com/office/drawing/2014/main" id="{1F0FF834-0B74-0A47-9F2E-38729FA6704A}"/>
              </a:ext>
            </a:extLst>
          </p:cNvPr>
          <p:cNvSpPr txBox="1">
            <a:spLocks noChangeArrowheads="1"/>
          </p:cNvSpPr>
          <p:nvPr/>
        </p:nvSpPr>
        <p:spPr bwMode="auto">
          <a:xfrm>
            <a:off x="3757006" y="3901983"/>
            <a:ext cx="1600200" cy="369310"/>
          </a:xfrm>
          <a:prstGeom prst="rect">
            <a:avLst/>
          </a:prstGeom>
          <a:noFill/>
          <a:ln w="19050" algn="ctr">
            <a:noFill/>
            <a:prstDash val="sysDot"/>
            <a:miter lim="800000"/>
            <a:headEnd/>
            <a:tailEnd/>
          </a:ln>
          <a:effectLst/>
        </p:spPr>
        <p:txBody>
          <a:bodyPr lIns="121899" tIns="60949" rIns="121899" bIns="60949">
            <a:spAutoFit/>
          </a:bodyPr>
          <a:lstStyle/>
          <a:p>
            <a:pPr algn="ctr" fontAlgn="auto">
              <a:spcBef>
                <a:spcPts val="0"/>
              </a:spcBef>
              <a:spcAft>
                <a:spcPts val="0"/>
              </a:spcAft>
              <a:defRPr/>
            </a:pPr>
            <a:r>
              <a:rPr lang="en-US" sz="1600" kern="0" dirty="0">
                <a:solidFill>
                  <a:schemeClr val="accent6"/>
                </a:solidFill>
                <a:latin typeface="Oracle Sans" panose="020B0503020204020204" pitchFamily="34" charset="0"/>
                <a:cs typeface="Oracle Sans" panose="020B0503020204020204" pitchFamily="34" charset="0"/>
              </a:rPr>
              <a:t>Target</a:t>
            </a:r>
            <a:endParaRPr lang="en-US" sz="2000" kern="0" dirty="0">
              <a:solidFill>
                <a:schemeClr val="accent6"/>
              </a:solidFill>
              <a:latin typeface="Oracle Sans" panose="020B0503020204020204" pitchFamily="34" charset="0"/>
              <a:cs typeface="Oracle Sans" panose="020B0503020204020204" pitchFamily="34" charset="0"/>
            </a:endParaRPr>
          </a:p>
        </p:txBody>
      </p:sp>
      <p:sp>
        <p:nvSpPr>
          <p:cNvPr id="107" name="Text Box 440">
            <a:extLst>
              <a:ext uri="{FF2B5EF4-FFF2-40B4-BE49-F238E27FC236}">
                <a16:creationId xmlns:a16="http://schemas.microsoft.com/office/drawing/2014/main" id="{13C09173-9576-B743-BB6A-35883F9F56B2}"/>
              </a:ext>
            </a:extLst>
          </p:cNvPr>
          <p:cNvSpPr txBox="1">
            <a:spLocks noChangeArrowheads="1"/>
          </p:cNvSpPr>
          <p:nvPr/>
        </p:nvSpPr>
        <p:spPr bwMode="auto">
          <a:xfrm>
            <a:off x="9685266" y="3900982"/>
            <a:ext cx="1600200" cy="369310"/>
          </a:xfrm>
          <a:prstGeom prst="rect">
            <a:avLst/>
          </a:prstGeom>
          <a:noFill/>
          <a:ln w="19050" algn="ctr">
            <a:noFill/>
            <a:prstDash val="sysDot"/>
            <a:miter lim="800000"/>
            <a:headEnd/>
            <a:tailEnd/>
          </a:ln>
          <a:effectLst/>
        </p:spPr>
        <p:txBody>
          <a:bodyPr lIns="121899" tIns="60949" rIns="121899" bIns="60949">
            <a:spAutoFit/>
          </a:bodyPr>
          <a:lstStyle/>
          <a:p>
            <a:pPr algn="ctr" fontAlgn="auto">
              <a:spcBef>
                <a:spcPts val="0"/>
              </a:spcBef>
              <a:spcAft>
                <a:spcPts val="0"/>
              </a:spcAft>
              <a:defRPr/>
            </a:pPr>
            <a:r>
              <a:rPr lang="en-US" sz="1600" kern="0" dirty="0">
                <a:solidFill>
                  <a:schemeClr val="accent6"/>
                </a:solidFill>
                <a:latin typeface="Oracle Sans" panose="020B0503020204020204" pitchFamily="34" charset="0"/>
                <a:cs typeface="Oracle Sans" panose="020B0503020204020204" pitchFamily="34" charset="0"/>
              </a:rPr>
              <a:t>Target</a:t>
            </a:r>
            <a:endParaRPr lang="en-US" sz="2000" kern="0" dirty="0">
              <a:solidFill>
                <a:schemeClr val="accent6"/>
              </a:solidFill>
              <a:latin typeface="Oracle Sans" panose="020B0503020204020204" pitchFamily="34" charset="0"/>
              <a:cs typeface="Oracle Sans" panose="020B0503020204020204" pitchFamily="34" charset="0"/>
            </a:endParaRPr>
          </a:p>
        </p:txBody>
      </p:sp>
      <p:grpSp>
        <p:nvGrpSpPr>
          <p:cNvPr id="108" name="Group 20">
            <a:extLst>
              <a:ext uri="{FF2B5EF4-FFF2-40B4-BE49-F238E27FC236}">
                <a16:creationId xmlns:a16="http://schemas.microsoft.com/office/drawing/2014/main" id="{5A31DD52-0C5F-C84F-8932-9122D8929845}"/>
              </a:ext>
            </a:extLst>
          </p:cNvPr>
          <p:cNvGrpSpPr>
            <a:grpSpLocks/>
          </p:cNvGrpSpPr>
          <p:nvPr/>
        </p:nvGrpSpPr>
        <p:grpSpPr bwMode="auto">
          <a:xfrm rot="-1068564">
            <a:off x="9886481" y="3014234"/>
            <a:ext cx="688975" cy="349250"/>
            <a:chOff x="2894012" y="4868611"/>
            <a:chExt cx="1499414" cy="693989"/>
          </a:xfrm>
          <a:solidFill>
            <a:schemeClr val="tx1"/>
          </a:solidFill>
        </p:grpSpPr>
        <p:sp>
          <p:nvSpPr>
            <p:cNvPr id="109" name="Oval 108">
              <a:extLst>
                <a:ext uri="{FF2B5EF4-FFF2-40B4-BE49-F238E27FC236}">
                  <a16:creationId xmlns:a16="http://schemas.microsoft.com/office/drawing/2014/main" id="{DFAB5222-468D-C743-A975-4EA03B3AD4B0}"/>
                </a:ext>
              </a:extLst>
            </p:cNvPr>
            <p:cNvSpPr/>
            <p:nvPr/>
          </p:nvSpPr>
          <p:spPr>
            <a:xfrm>
              <a:off x="3113715" y="4865955"/>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10" name="Oval 109">
              <a:extLst>
                <a:ext uri="{FF2B5EF4-FFF2-40B4-BE49-F238E27FC236}">
                  <a16:creationId xmlns:a16="http://schemas.microsoft.com/office/drawing/2014/main" id="{14B904D5-CF97-004A-B9B2-BA25FCF1C908}"/>
                </a:ext>
              </a:extLst>
            </p:cNvPr>
            <p:cNvSpPr/>
            <p:nvPr/>
          </p:nvSpPr>
          <p:spPr>
            <a:xfrm>
              <a:off x="3570436" y="4867387"/>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11" name="Oval 110">
              <a:extLst>
                <a:ext uri="{FF2B5EF4-FFF2-40B4-BE49-F238E27FC236}">
                  <a16:creationId xmlns:a16="http://schemas.microsoft.com/office/drawing/2014/main" id="{1C97525A-3307-5949-9335-C68180F1739B}"/>
                </a:ext>
              </a:extLst>
            </p:cNvPr>
            <p:cNvSpPr/>
            <p:nvPr/>
          </p:nvSpPr>
          <p:spPr>
            <a:xfrm>
              <a:off x="3723098" y="5025699"/>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12" name="Freeform 111">
              <a:extLst>
                <a:ext uri="{FF2B5EF4-FFF2-40B4-BE49-F238E27FC236}">
                  <a16:creationId xmlns:a16="http://schemas.microsoft.com/office/drawing/2014/main" id="{45358FF5-4422-CB4E-996E-8B12B44CD47A}"/>
                </a:ext>
              </a:extLst>
            </p:cNvPr>
            <p:cNvSpPr/>
            <p:nvPr/>
          </p:nvSpPr>
          <p:spPr>
            <a:xfrm>
              <a:off x="2894894" y="4991969"/>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113" name="Freeform 112">
              <a:extLst>
                <a:ext uri="{FF2B5EF4-FFF2-40B4-BE49-F238E27FC236}">
                  <a16:creationId xmlns:a16="http://schemas.microsoft.com/office/drawing/2014/main" id="{E3FFEB8F-814B-5043-B0AC-EEA95AABB4F7}"/>
                </a:ext>
              </a:extLst>
            </p:cNvPr>
            <p:cNvSpPr/>
            <p:nvPr/>
          </p:nvSpPr>
          <p:spPr>
            <a:xfrm flipH="1">
              <a:off x="4178715" y="4994134"/>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114" name="Oval 113">
              <a:extLst>
                <a:ext uri="{FF2B5EF4-FFF2-40B4-BE49-F238E27FC236}">
                  <a16:creationId xmlns:a16="http://schemas.microsoft.com/office/drawing/2014/main" id="{27DA965E-77F0-0D41-BB9D-A6F1F665FDF0}"/>
                </a:ext>
              </a:extLst>
            </p:cNvPr>
            <p:cNvSpPr/>
            <p:nvPr/>
          </p:nvSpPr>
          <p:spPr>
            <a:xfrm>
              <a:off x="3267553" y="5031238"/>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grpSp>
        <p:nvGrpSpPr>
          <p:cNvPr id="115" name="Group 20">
            <a:extLst>
              <a:ext uri="{FF2B5EF4-FFF2-40B4-BE49-F238E27FC236}">
                <a16:creationId xmlns:a16="http://schemas.microsoft.com/office/drawing/2014/main" id="{9BF606A5-36C5-2B46-B19D-DDCD2956C0A6}"/>
              </a:ext>
            </a:extLst>
          </p:cNvPr>
          <p:cNvGrpSpPr>
            <a:grpSpLocks/>
          </p:cNvGrpSpPr>
          <p:nvPr/>
        </p:nvGrpSpPr>
        <p:grpSpPr bwMode="auto">
          <a:xfrm rot="-1068564">
            <a:off x="2544202" y="4279611"/>
            <a:ext cx="688975" cy="349250"/>
            <a:chOff x="2894012" y="4868611"/>
            <a:chExt cx="1499414" cy="693989"/>
          </a:xfrm>
          <a:solidFill>
            <a:schemeClr val="tx1"/>
          </a:solidFill>
        </p:grpSpPr>
        <p:sp>
          <p:nvSpPr>
            <p:cNvPr id="116" name="Oval 115">
              <a:extLst>
                <a:ext uri="{FF2B5EF4-FFF2-40B4-BE49-F238E27FC236}">
                  <a16:creationId xmlns:a16="http://schemas.microsoft.com/office/drawing/2014/main" id="{049D1D7D-C4CE-6244-937E-9CD9FF7B5926}"/>
                </a:ext>
              </a:extLst>
            </p:cNvPr>
            <p:cNvSpPr/>
            <p:nvPr/>
          </p:nvSpPr>
          <p:spPr>
            <a:xfrm>
              <a:off x="3113715" y="4865955"/>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17" name="Oval 116">
              <a:extLst>
                <a:ext uri="{FF2B5EF4-FFF2-40B4-BE49-F238E27FC236}">
                  <a16:creationId xmlns:a16="http://schemas.microsoft.com/office/drawing/2014/main" id="{15FF7C2F-2074-D145-88EF-445BBF0CE258}"/>
                </a:ext>
              </a:extLst>
            </p:cNvPr>
            <p:cNvSpPr/>
            <p:nvPr/>
          </p:nvSpPr>
          <p:spPr>
            <a:xfrm>
              <a:off x="3570436" y="4867387"/>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18" name="Oval 117">
              <a:extLst>
                <a:ext uri="{FF2B5EF4-FFF2-40B4-BE49-F238E27FC236}">
                  <a16:creationId xmlns:a16="http://schemas.microsoft.com/office/drawing/2014/main" id="{FCDFB4B2-8C70-BC47-90C0-2F4D246739D8}"/>
                </a:ext>
              </a:extLst>
            </p:cNvPr>
            <p:cNvSpPr/>
            <p:nvPr/>
          </p:nvSpPr>
          <p:spPr>
            <a:xfrm>
              <a:off x="3723098" y="5025699"/>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19" name="Freeform 118">
              <a:extLst>
                <a:ext uri="{FF2B5EF4-FFF2-40B4-BE49-F238E27FC236}">
                  <a16:creationId xmlns:a16="http://schemas.microsoft.com/office/drawing/2014/main" id="{BC18E4E1-2206-B649-81EF-CAF7E2238A4B}"/>
                </a:ext>
              </a:extLst>
            </p:cNvPr>
            <p:cNvSpPr/>
            <p:nvPr/>
          </p:nvSpPr>
          <p:spPr>
            <a:xfrm>
              <a:off x="2894894" y="4991969"/>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120" name="Freeform 119">
              <a:extLst>
                <a:ext uri="{FF2B5EF4-FFF2-40B4-BE49-F238E27FC236}">
                  <a16:creationId xmlns:a16="http://schemas.microsoft.com/office/drawing/2014/main" id="{14274C81-68D8-9945-B8D2-9458FC76A2EC}"/>
                </a:ext>
              </a:extLst>
            </p:cNvPr>
            <p:cNvSpPr/>
            <p:nvPr/>
          </p:nvSpPr>
          <p:spPr>
            <a:xfrm flipH="1">
              <a:off x="4178715" y="4994134"/>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121" name="Oval 120">
              <a:extLst>
                <a:ext uri="{FF2B5EF4-FFF2-40B4-BE49-F238E27FC236}">
                  <a16:creationId xmlns:a16="http://schemas.microsoft.com/office/drawing/2014/main" id="{D78423D2-2E8D-134D-A904-3A92E8A3E747}"/>
                </a:ext>
              </a:extLst>
            </p:cNvPr>
            <p:cNvSpPr/>
            <p:nvPr/>
          </p:nvSpPr>
          <p:spPr>
            <a:xfrm>
              <a:off x="3267553" y="5031238"/>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sp>
        <p:nvSpPr>
          <p:cNvPr id="123" name="Text Placeholder 2">
            <a:extLst>
              <a:ext uri="{FF2B5EF4-FFF2-40B4-BE49-F238E27FC236}">
                <a16:creationId xmlns:a16="http://schemas.microsoft.com/office/drawing/2014/main" id="{3FEE8325-677E-3F49-A77D-EB22529A8B3F}"/>
              </a:ext>
            </a:extLst>
          </p:cNvPr>
          <p:cNvSpPr txBox="1">
            <a:spLocks/>
          </p:cNvSpPr>
          <p:nvPr/>
        </p:nvSpPr>
        <p:spPr>
          <a:xfrm>
            <a:off x="570395" y="1709702"/>
            <a:ext cx="5257799" cy="76200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pPr>
            <a:r>
              <a:rPr lang="en-US" b="1" dirty="0">
                <a:solidFill>
                  <a:srgbClr val="FF0000"/>
                </a:solidFill>
              </a:rPr>
              <a:t>In-DB to Cloud</a:t>
            </a:r>
          </a:p>
        </p:txBody>
      </p:sp>
      <p:sp>
        <p:nvSpPr>
          <p:cNvPr id="124" name="Text Placeholder 3">
            <a:extLst>
              <a:ext uri="{FF2B5EF4-FFF2-40B4-BE49-F238E27FC236}">
                <a16:creationId xmlns:a16="http://schemas.microsoft.com/office/drawing/2014/main" id="{1037265C-DBCB-0041-B193-2D254E101F3C}"/>
              </a:ext>
            </a:extLst>
          </p:cNvPr>
          <p:cNvSpPr txBox="1">
            <a:spLocks/>
          </p:cNvSpPr>
          <p:nvPr/>
        </p:nvSpPr>
        <p:spPr>
          <a:xfrm>
            <a:off x="1303104" y="2110586"/>
            <a:ext cx="3912213" cy="444500"/>
          </a:xfrm>
          <a:prstGeom prst="rect">
            <a:avLst/>
          </a:prstGeom>
        </p:spPr>
        <p:txBody>
          <a:bodyPr lIns="0" tIns="0" rIns="0" bIns="0"/>
          <a:lstStyle/>
          <a:p>
            <a:pPr marL="228600" indent="-228600" algn="ctr" fontAlgn="auto">
              <a:lnSpc>
                <a:spcPct val="90000"/>
              </a:lnSpc>
              <a:spcAft>
                <a:spcPts val="0"/>
              </a:spcAft>
              <a:buClr>
                <a:schemeClr val="tx1">
                  <a:lumMod val="60000"/>
                  <a:lumOff val="40000"/>
                </a:schemeClr>
              </a:buClr>
              <a:defRPr/>
            </a:pPr>
            <a:r>
              <a:rPr lang="en-US" b="1" dirty="0">
                <a:latin typeface="Oracle Sans" panose="020B0503020204020204" pitchFamily="34" charset="0"/>
                <a:cs typeface="Oracle Sans" panose="020B0503020204020204" pitchFamily="34" charset="0"/>
              </a:rPr>
              <a:t>Clone &gt; Mask/Subset &gt; Upload</a:t>
            </a:r>
          </a:p>
        </p:txBody>
      </p:sp>
      <p:sp>
        <p:nvSpPr>
          <p:cNvPr id="125" name="Text Placeholder 2">
            <a:extLst>
              <a:ext uri="{FF2B5EF4-FFF2-40B4-BE49-F238E27FC236}">
                <a16:creationId xmlns:a16="http://schemas.microsoft.com/office/drawing/2014/main" id="{07B32419-3F81-CD41-B3D7-6A5DA27D60F4}"/>
              </a:ext>
            </a:extLst>
          </p:cNvPr>
          <p:cNvSpPr txBox="1">
            <a:spLocks/>
          </p:cNvSpPr>
          <p:nvPr/>
        </p:nvSpPr>
        <p:spPr>
          <a:xfrm>
            <a:off x="6560903" y="1719160"/>
            <a:ext cx="5257799" cy="76200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pPr>
            <a:r>
              <a:rPr lang="en-US" b="1" dirty="0">
                <a:solidFill>
                  <a:srgbClr val="FF0000"/>
                </a:solidFill>
              </a:rPr>
              <a:t>In-Export to Cloud</a:t>
            </a:r>
          </a:p>
        </p:txBody>
      </p:sp>
      <p:sp>
        <p:nvSpPr>
          <p:cNvPr id="126" name="Text Placeholder 3">
            <a:extLst>
              <a:ext uri="{FF2B5EF4-FFF2-40B4-BE49-F238E27FC236}">
                <a16:creationId xmlns:a16="http://schemas.microsoft.com/office/drawing/2014/main" id="{3839576A-850F-4548-93C9-743E308EAA76}"/>
              </a:ext>
            </a:extLst>
          </p:cNvPr>
          <p:cNvSpPr txBox="1">
            <a:spLocks/>
          </p:cNvSpPr>
          <p:nvPr/>
        </p:nvSpPr>
        <p:spPr>
          <a:xfrm>
            <a:off x="7293612" y="2120044"/>
            <a:ext cx="3912213" cy="444500"/>
          </a:xfrm>
          <a:prstGeom prst="rect">
            <a:avLst/>
          </a:prstGeom>
        </p:spPr>
        <p:txBody>
          <a:bodyPr lIns="0" tIns="0" rIns="0" bIns="0"/>
          <a:lstStyle/>
          <a:p>
            <a:pPr marL="228600" indent="-228600" algn="ctr" fontAlgn="auto">
              <a:lnSpc>
                <a:spcPct val="90000"/>
              </a:lnSpc>
              <a:spcAft>
                <a:spcPts val="0"/>
              </a:spcAft>
              <a:buClr>
                <a:schemeClr val="tx1">
                  <a:lumMod val="60000"/>
                  <a:lumOff val="40000"/>
                </a:schemeClr>
              </a:buClr>
              <a:defRPr/>
            </a:pPr>
            <a:r>
              <a:rPr lang="en-US" b="1" dirty="0">
                <a:latin typeface="Oracle Sans" panose="020B0503020204020204" pitchFamily="34" charset="0"/>
                <a:cs typeface="Oracle Sans" panose="020B0503020204020204" pitchFamily="34" charset="0"/>
              </a:rPr>
              <a:t>Extract &gt; Mask/Subset &gt; Upload</a:t>
            </a:r>
          </a:p>
        </p:txBody>
      </p:sp>
    </p:spTree>
    <p:extLst>
      <p:ext uri="{BB962C8B-B14F-4D97-AF65-F5344CB8AC3E}">
        <p14:creationId xmlns:p14="http://schemas.microsoft.com/office/powerpoint/2010/main" val="383935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E0CCB7-02BB-0C41-8591-DD788DDD86F2}"/>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4" name="Text Placeholder 3">
            <a:extLst>
              <a:ext uri="{FF2B5EF4-FFF2-40B4-BE49-F238E27FC236}">
                <a16:creationId xmlns:a16="http://schemas.microsoft.com/office/drawing/2014/main" id="{54D1DBD5-BC3E-4DE5-991D-33351224016A}"/>
              </a:ext>
            </a:extLst>
          </p:cNvPr>
          <p:cNvSpPr>
            <a:spLocks noGrp="1"/>
          </p:cNvSpPr>
          <p:nvPr>
            <p:ph type="body" sz="quarter" idx="11"/>
          </p:nvPr>
        </p:nvSpPr>
        <p:spPr/>
        <p:txBody>
          <a:bodyPr/>
          <a:lstStyle/>
          <a:p>
            <a:r>
              <a:rPr lang="en-US" sz="1800" dirty="0"/>
              <a:t>Mask/subset on the wire or in the cloud</a:t>
            </a:r>
            <a:endParaRPr lang="fr-FR" sz="1800" dirty="0"/>
          </a:p>
        </p:txBody>
      </p:sp>
      <p:sp>
        <p:nvSpPr>
          <p:cNvPr id="3" name="Footer Placeholder 2">
            <a:extLst>
              <a:ext uri="{FF2B5EF4-FFF2-40B4-BE49-F238E27FC236}">
                <a16:creationId xmlns:a16="http://schemas.microsoft.com/office/drawing/2014/main" id="{9E28AF51-7FCE-3745-99EC-570D0B516B10}"/>
              </a:ext>
            </a:extLst>
          </p:cNvPr>
          <p:cNvSpPr>
            <a:spLocks noGrp="1"/>
          </p:cNvSpPr>
          <p:nvPr>
            <p:ph type="ftr" sz="quarter" idx="13"/>
          </p:nvPr>
        </p:nvSpPr>
        <p:spPr/>
        <p:txBody>
          <a:bodyPr/>
          <a:lstStyle/>
          <a:p>
            <a:r>
              <a:rPr lang="en-US"/>
              <a:t>Copyright © 2023, Oracle and/or its affiliates </a:t>
            </a:r>
            <a:endParaRPr lang="en-US" dirty="0"/>
          </a:p>
        </p:txBody>
      </p:sp>
      <p:sp>
        <p:nvSpPr>
          <p:cNvPr id="20" name="1_Capture_data">
            <a:extLst>
              <a:ext uri="{FF2B5EF4-FFF2-40B4-BE49-F238E27FC236}">
                <a16:creationId xmlns:a16="http://schemas.microsoft.com/office/drawing/2014/main" id="{13FB652C-0ACB-7444-BBFC-8992EF55A97B}"/>
              </a:ext>
            </a:extLst>
          </p:cNvPr>
          <p:cNvSpPr txBox="1">
            <a:spLocks noChangeArrowheads="1"/>
          </p:cNvSpPr>
          <p:nvPr/>
        </p:nvSpPr>
        <p:spPr bwMode="auto">
          <a:xfrm rot="19752413">
            <a:off x="2922588" y="3762375"/>
            <a:ext cx="1752600" cy="646113"/>
          </a:xfrm>
          <a:prstGeom prst="rect">
            <a:avLst/>
          </a:prstGeom>
          <a:noFill/>
          <a:ln w="9525">
            <a:noFill/>
            <a:miter lim="800000"/>
            <a:headEnd/>
            <a:tailEnd/>
          </a:ln>
        </p:spPr>
        <p:txBody>
          <a:bodyPr>
            <a:spAutoFit/>
          </a:bodyPr>
          <a:lstStyle/>
          <a:p>
            <a:pPr>
              <a:defRPr/>
            </a:pPr>
            <a:r>
              <a:rPr lang="en-US" sz="1200" b="1" dirty="0">
                <a:solidFill>
                  <a:schemeClr val="accent4"/>
                </a:solidFill>
                <a:latin typeface="Calibri" pitchFamily="34" charset="0"/>
                <a:cs typeface="Times New Roman" pitchFamily="18" charset="0"/>
              </a:rPr>
              <a:t>010010110010101001001001001001001001001001001000100101010010</a:t>
            </a:r>
            <a:endParaRPr lang="en-CA" sz="1200" b="1" dirty="0">
              <a:solidFill>
                <a:schemeClr val="accent4"/>
              </a:solidFill>
              <a:latin typeface="Calibri" pitchFamily="34" charset="0"/>
              <a:cs typeface="Times New Roman" pitchFamily="18" charset="0"/>
            </a:endParaRPr>
          </a:p>
        </p:txBody>
      </p:sp>
      <p:pic>
        <p:nvPicPr>
          <p:cNvPr id="21" name="Picture 8" descr="Cloud graphic arts available for use in Cloud Campaign layouts">
            <a:extLst>
              <a:ext uri="{FF2B5EF4-FFF2-40B4-BE49-F238E27FC236}">
                <a16:creationId xmlns:a16="http://schemas.microsoft.com/office/drawing/2014/main" id="{9CC07B9B-2D40-4C4B-8395-0024B5647A9D}"/>
              </a:ext>
            </a:extLst>
          </p:cNvPr>
          <p:cNvPicPr>
            <a:picLocks noChangeAspect="1"/>
          </p:cNvPicPr>
          <p:nvPr/>
        </p:nvPicPr>
        <p:blipFill>
          <a:blip r:embed="rId2" cstate="print"/>
          <a:srcRect/>
          <a:stretch>
            <a:fillRect/>
          </a:stretch>
        </p:blipFill>
        <p:spPr bwMode="auto">
          <a:xfrm>
            <a:off x="3282950" y="2465388"/>
            <a:ext cx="2730500" cy="1627187"/>
          </a:xfrm>
          <a:prstGeom prst="rect">
            <a:avLst/>
          </a:prstGeom>
          <a:noFill/>
          <a:ln w="9525">
            <a:noFill/>
            <a:miter lim="800000"/>
            <a:headEnd/>
            <a:tailEnd/>
          </a:ln>
        </p:spPr>
      </p:pic>
      <p:pic>
        <p:nvPicPr>
          <p:cNvPr id="23" name="Picture 34">
            <a:extLst>
              <a:ext uri="{FF2B5EF4-FFF2-40B4-BE49-F238E27FC236}">
                <a16:creationId xmlns:a16="http://schemas.microsoft.com/office/drawing/2014/main" id="{E1899851-AB33-A146-A845-4107111C3F7D}"/>
              </a:ext>
            </a:extLst>
          </p:cNvPr>
          <p:cNvPicPr>
            <a:picLocks noChangeAspect="1"/>
          </p:cNvPicPr>
          <p:nvPr/>
        </p:nvPicPr>
        <p:blipFill>
          <a:blip r:embed="rId3" cstate="print"/>
          <a:srcRect t="39429" b="39471"/>
          <a:stretch>
            <a:fillRect/>
          </a:stretch>
        </p:blipFill>
        <p:spPr bwMode="auto">
          <a:xfrm>
            <a:off x="723900" y="5003800"/>
            <a:ext cx="2757488" cy="581025"/>
          </a:xfrm>
          <a:prstGeom prst="rect">
            <a:avLst/>
          </a:prstGeom>
          <a:noFill/>
          <a:ln w="9525">
            <a:noFill/>
            <a:miter lim="800000"/>
            <a:headEnd/>
            <a:tailEnd/>
          </a:ln>
        </p:spPr>
      </p:pic>
      <p:pic>
        <p:nvPicPr>
          <p:cNvPr id="24" name="Picture 35">
            <a:extLst>
              <a:ext uri="{FF2B5EF4-FFF2-40B4-BE49-F238E27FC236}">
                <a16:creationId xmlns:a16="http://schemas.microsoft.com/office/drawing/2014/main" id="{ED6340E2-6A27-4646-A2F7-8EA256E18DD5}"/>
              </a:ext>
            </a:extLst>
          </p:cNvPr>
          <p:cNvPicPr>
            <a:picLocks noChangeAspect="1"/>
          </p:cNvPicPr>
          <p:nvPr/>
        </p:nvPicPr>
        <p:blipFill>
          <a:blip r:embed="rId4" cstate="print"/>
          <a:srcRect/>
          <a:stretch>
            <a:fillRect/>
          </a:stretch>
        </p:blipFill>
        <p:spPr bwMode="auto">
          <a:xfrm>
            <a:off x="698500" y="4451350"/>
            <a:ext cx="889000" cy="635000"/>
          </a:xfrm>
          <a:prstGeom prst="rect">
            <a:avLst/>
          </a:prstGeom>
          <a:noFill/>
          <a:ln w="9525">
            <a:noFill/>
            <a:miter lim="800000"/>
            <a:headEnd/>
            <a:tailEnd/>
          </a:ln>
        </p:spPr>
      </p:pic>
      <p:pic>
        <p:nvPicPr>
          <p:cNvPr id="25" name="Picture 36">
            <a:extLst>
              <a:ext uri="{FF2B5EF4-FFF2-40B4-BE49-F238E27FC236}">
                <a16:creationId xmlns:a16="http://schemas.microsoft.com/office/drawing/2014/main" id="{61756DAA-5FAD-054B-BABC-CC43F728CA71}"/>
              </a:ext>
            </a:extLst>
          </p:cNvPr>
          <p:cNvPicPr>
            <a:picLocks noChangeAspect="1"/>
          </p:cNvPicPr>
          <p:nvPr/>
        </p:nvPicPr>
        <p:blipFill>
          <a:blip r:embed="rId4" cstate="print"/>
          <a:srcRect/>
          <a:stretch>
            <a:fillRect/>
          </a:stretch>
        </p:blipFill>
        <p:spPr bwMode="auto">
          <a:xfrm>
            <a:off x="1660525" y="4468813"/>
            <a:ext cx="889000" cy="635000"/>
          </a:xfrm>
          <a:prstGeom prst="rect">
            <a:avLst/>
          </a:prstGeom>
          <a:noFill/>
          <a:ln w="9525">
            <a:noFill/>
            <a:miter lim="800000"/>
            <a:headEnd/>
            <a:tailEnd/>
          </a:ln>
        </p:spPr>
      </p:pic>
      <p:pic>
        <p:nvPicPr>
          <p:cNvPr id="26" name="Picture 38">
            <a:extLst>
              <a:ext uri="{FF2B5EF4-FFF2-40B4-BE49-F238E27FC236}">
                <a16:creationId xmlns:a16="http://schemas.microsoft.com/office/drawing/2014/main" id="{712B0C56-3B28-DB41-94A1-E16FB1FEC687}"/>
              </a:ext>
            </a:extLst>
          </p:cNvPr>
          <p:cNvPicPr>
            <a:picLocks noChangeAspect="1"/>
          </p:cNvPicPr>
          <p:nvPr/>
        </p:nvPicPr>
        <p:blipFill>
          <a:blip r:embed="rId3" cstate="print"/>
          <a:srcRect t="39429" r="38695" b="39471"/>
          <a:stretch>
            <a:fillRect/>
          </a:stretch>
        </p:blipFill>
        <p:spPr bwMode="auto">
          <a:xfrm>
            <a:off x="3744913" y="3243263"/>
            <a:ext cx="1689100" cy="582612"/>
          </a:xfrm>
          <a:prstGeom prst="rect">
            <a:avLst/>
          </a:prstGeom>
          <a:noFill/>
          <a:ln w="9525">
            <a:noFill/>
            <a:miter lim="800000"/>
            <a:headEnd/>
            <a:tailEnd/>
          </a:ln>
        </p:spPr>
      </p:pic>
      <p:pic>
        <p:nvPicPr>
          <p:cNvPr id="27" name="Picture 39" descr="db-orange.png">
            <a:extLst>
              <a:ext uri="{FF2B5EF4-FFF2-40B4-BE49-F238E27FC236}">
                <a16:creationId xmlns:a16="http://schemas.microsoft.com/office/drawing/2014/main" id="{48D149F1-8B6D-3345-AD10-71D3C078BF6D}"/>
              </a:ext>
            </a:extLst>
          </p:cNvPr>
          <p:cNvPicPr>
            <a:picLocks noChangeAspect="1"/>
          </p:cNvPicPr>
          <p:nvPr/>
        </p:nvPicPr>
        <p:blipFill>
          <a:blip r:embed="rId5" cstate="print"/>
          <a:srcRect/>
          <a:stretch>
            <a:fillRect/>
          </a:stretch>
        </p:blipFill>
        <p:spPr bwMode="auto">
          <a:xfrm>
            <a:off x="3771900" y="2811463"/>
            <a:ext cx="796925" cy="565150"/>
          </a:xfrm>
          <a:prstGeom prst="rect">
            <a:avLst/>
          </a:prstGeom>
          <a:noFill/>
          <a:ln w="9525">
            <a:noFill/>
            <a:miter lim="800000"/>
            <a:headEnd/>
            <a:tailEnd/>
          </a:ln>
        </p:spPr>
      </p:pic>
      <p:pic>
        <p:nvPicPr>
          <p:cNvPr id="28" name="Picture 44">
            <a:extLst>
              <a:ext uri="{FF2B5EF4-FFF2-40B4-BE49-F238E27FC236}">
                <a16:creationId xmlns:a16="http://schemas.microsoft.com/office/drawing/2014/main" id="{B63485A6-CF40-A548-AF52-D3E8395BBE8A}"/>
              </a:ext>
            </a:extLst>
          </p:cNvPr>
          <p:cNvPicPr>
            <a:picLocks noChangeAspect="1"/>
          </p:cNvPicPr>
          <p:nvPr/>
        </p:nvPicPr>
        <p:blipFill>
          <a:blip r:embed="rId6" cstate="print"/>
          <a:srcRect l="20297" t="4471" r="20445" b="4431"/>
          <a:stretch>
            <a:fillRect/>
          </a:stretch>
        </p:blipFill>
        <p:spPr bwMode="auto">
          <a:xfrm>
            <a:off x="2741613" y="4130675"/>
            <a:ext cx="561975" cy="865188"/>
          </a:xfrm>
          <a:prstGeom prst="rect">
            <a:avLst/>
          </a:prstGeom>
          <a:noFill/>
          <a:ln w="9525">
            <a:noFill/>
            <a:miter lim="800000"/>
            <a:headEnd/>
            <a:tailEnd/>
          </a:ln>
        </p:spPr>
      </p:pic>
      <p:pic>
        <p:nvPicPr>
          <p:cNvPr id="29" name="Picture 2" descr="D:\work\product-information\advanced-security\core-materials\video-recordings\12.1\for-youtube\1-aso-overview\O_EnterpriseMgr_12c_clr.gif">
            <a:extLst>
              <a:ext uri="{FF2B5EF4-FFF2-40B4-BE49-F238E27FC236}">
                <a16:creationId xmlns:a16="http://schemas.microsoft.com/office/drawing/2014/main" id="{7B29225B-BF92-2347-B1F0-FD87AEE03466}"/>
              </a:ext>
            </a:extLst>
          </p:cNvPr>
          <p:cNvPicPr>
            <a:picLocks noChangeAspect="1" noChangeArrowheads="1"/>
          </p:cNvPicPr>
          <p:nvPr/>
        </p:nvPicPr>
        <p:blipFill>
          <a:blip r:embed="rId7" cstate="print"/>
          <a:srcRect r="31258"/>
          <a:stretch>
            <a:fillRect/>
          </a:stretch>
        </p:blipFill>
        <p:spPr bwMode="auto">
          <a:xfrm>
            <a:off x="1008898" y="3563267"/>
            <a:ext cx="1479779" cy="574675"/>
          </a:xfrm>
          <a:prstGeom prst="rect">
            <a:avLst/>
          </a:prstGeom>
          <a:noFill/>
          <a:ln w="6350">
            <a:solidFill>
              <a:schemeClr val="tx1"/>
            </a:solidFill>
            <a:miter lim="800000"/>
            <a:headEnd/>
            <a:tailEnd/>
          </a:ln>
        </p:spPr>
      </p:pic>
      <p:sp>
        <p:nvSpPr>
          <p:cNvPr id="30" name="Text Placeholder 3">
            <a:extLst>
              <a:ext uri="{FF2B5EF4-FFF2-40B4-BE49-F238E27FC236}">
                <a16:creationId xmlns:a16="http://schemas.microsoft.com/office/drawing/2014/main" id="{D3504C30-72BA-1F43-B5A3-9DC7ADB12060}"/>
              </a:ext>
            </a:extLst>
          </p:cNvPr>
          <p:cNvSpPr txBox="1">
            <a:spLocks/>
          </p:cNvSpPr>
          <p:nvPr/>
        </p:nvSpPr>
        <p:spPr>
          <a:xfrm>
            <a:off x="1365980" y="5710777"/>
            <a:ext cx="1831975" cy="444500"/>
          </a:xfrm>
          <a:prstGeom prst="rect">
            <a:avLst/>
          </a:prstGeom>
        </p:spPr>
        <p:txBody>
          <a:bodyPr lIns="0" tIns="0" rIns="0" bIns="0"/>
          <a:lstStyle/>
          <a:p>
            <a:pPr marL="228600" indent="-228600" fontAlgn="auto">
              <a:lnSpc>
                <a:spcPct val="90000"/>
              </a:lnSpc>
              <a:spcAft>
                <a:spcPts val="0"/>
              </a:spcAft>
              <a:buClr>
                <a:schemeClr val="tx1">
                  <a:lumMod val="60000"/>
                  <a:lumOff val="40000"/>
                </a:schemeClr>
              </a:buClr>
              <a:defRPr/>
            </a:pPr>
            <a:r>
              <a:rPr lang="en-US" b="1" dirty="0">
                <a:latin typeface="Oracle Sans" panose="020B0503020204020204" pitchFamily="34" charset="0"/>
                <a:cs typeface="Oracle Sans" panose="020B0503020204020204" pitchFamily="34" charset="0"/>
              </a:rPr>
              <a:t>On Premises</a:t>
            </a:r>
          </a:p>
        </p:txBody>
      </p:sp>
      <p:grpSp>
        <p:nvGrpSpPr>
          <p:cNvPr id="31" name="Group 49">
            <a:extLst>
              <a:ext uri="{FF2B5EF4-FFF2-40B4-BE49-F238E27FC236}">
                <a16:creationId xmlns:a16="http://schemas.microsoft.com/office/drawing/2014/main" id="{776114E5-725E-FC49-A654-FD41CB5BC8A0}"/>
              </a:ext>
            </a:extLst>
          </p:cNvPr>
          <p:cNvGrpSpPr/>
          <p:nvPr/>
        </p:nvGrpSpPr>
        <p:grpSpPr>
          <a:xfrm>
            <a:off x="3316498" y="3939081"/>
            <a:ext cx="580311" cy="580462"/>
            <a:chOff x="2995612" y="3441700"/>
            <a:chExt cx="355600" cy="355600"/>
          </a:xfrm>
          <a:solidFill>
            <a:srgbClr val="C74634"/>
          </a:solidFill>
        </p:grpSpPr>
        <p:sp>
          <p:nvSpPr>
            <p:cNvPr id="32" name="Freeform 27">
              <a:extLst>
                <a:ext uri="{FF2B5EF4-FFF2-40B4-BE49-F238E27FC236}">
                  <a16:creationId xmlns:a16="http://schemas.microsoft.com/office/drawing/2014/main" id="{B4060A24-8BAB-9E41-A0DA-7D45517FCA19}"/>
                </a:ext>
              </a:extLst>
            </p:cNvPr>
            <p:cNvSpPr>
              <a:spLocks noEditPoints="1"/>
            </p:cNvSpPr>
            <p:nvPr/>
          </p:nvSpPr>
          <p:spPr bwMode="auto">
            <a:xfrm>
              <a:off x="3114674" y="3560763"/>
              <a:ext cx="117475" cy="117475"/>
            </a:xfrm>
            <a:custGeom>
              <a:avLst/>
              <a:gdLst>
                <a:gd name="T0" fmla="*/ 451 w 451"/>
                <a:gd name="T1" fmla="*/ 212 h 451"/>
                <a:gd name="T2" fmla="*/ 444 w 451"/>
                <a:gd name="T3" fmla="*/ 169 h 451"/>
                <a:gd name="T4" fmla="*/ 429 w 451"/>
                <a:gd name="T5" fmla="*/ 127 h 451"/>
                <a:gd name="T6" fmla="*/ 408 w 451"/>
                <a:gd name="T7" fmla="*/ 92 h 451"/>
                <a:gd name="T8" fmla="*/ 376 w 451"/>
                <a:gd name="T9" fmla="*/ 57 h 451"/>
                <a:gd name="T10" fmla="*/ 340 w 451"/>
                <a:gd name="T11" fmla="*/ 31 h 451"/>
                <a:gd name="T12" fmla="*/ 300 w 451"/>
                <a:gd name="T13" fmla="*/ 13 h 451"/>
                <a:gd name="T14" fmla="*/ 258 w 451"/>
                <a:gd name="T15" fmla="*/ 2 h 451"/>
                <a:gd name="T16" fmla="*/ 245 w 451"/>
                <a:gd name="T17" fmla="*/ 22 h 451"/>
                <a:gd name="T18" fmla="*/ 215 w 451"/>
                <a:gd name="T19" fmla="*/ 0 h 451"/>
                <a:gd name="T20" fmla="*/ 206 w 451"/>
                <a:gd name="T21" fmla="*/ 23 h 451"/>
                <a:gd name="T22" fmla="*/ 167 w 451"/>
                <a:gd name="T23" fmla="*/ 30 h 451"/>
                <a:gd name="T24" fmla="*/ 130 w 451"/>
                <a:gd name="T25" fmla="*/ 45 h 451"/>
                <a:gd name="T26" fmla="*/ 111 w 451"/>
                <a:gd name="T27" fmla="*/ 31 h 451"/>
                <a:gd name="T28" fmla="*/ 94 w 451"/>
                <a:gd name="T29" fmla="*/ 43 h 451"/>
                <a:gd name="T30" fmla="*/ 92 w 451"/>
                <a:gd name="T31" fmla="*/ 44 h 451"/>
                <a:gd name="T32" fmla="*/ 76 w 451"/>
                <a:gd name="T33" fmla="*/ 57 h 451"/>
                <a:gd name="T34" fmla="*/ 58 w 451"/>
                <a:gd name="T35" fmla="*/ 74 h 451"/>
                <a:gd name="T36" fmla="*/ 32 w 451"/>
                <a:gd name="T37" fmla="*/ 109 h 451"/>
                <a:gd name="T38" fmla="*/ 14 w 451"/>
                <a:gd name="T39" fmla="*/ 149 h 451"/>
                <a:gd name="T40" fmla="*/ 3 w 451"/>
                <a:gd name="T41" fmla="*/ 193 h 451"/>
                <a:gd name="T42" fmla="*/ 0 w 451"/>
                <a:gd name="T43" fmla="*/ 225 h 451"/>
                <a:gd name="T44" fmla="*/ 3 w 451"/>
                <a:gd name="T45" fmla="*/ 257 h 451"/>
                <a:gd name="T46" fmla="*/ 3 w 451"/>
                <a:gd name="T47" fmla="*/ 257 h 451"/>
                <a:gd name="T48" fmla="*/ 7 w 451"/>
                <a:gd name="T49" fmla="*/ 280 h 451"/>
                <a:gd name="T50" fmla="*/ 32 w 451"/>
                <a:gd name="T51" fmla="*/ 283 h 451"/>
                <a:gd name="T52" fmla="*/ 14 w 451"/>
                <a:gd name="T53" fmla="*/ 300 h 451"/>
                <a:gd name="T54" fmla="*/ 22 w 451"/>
                <a:gd name="T55" fmla="*/ 322 h 451"/>
                <a:gd name="T56" fmla="*/ 23 w 451"/>
                <a:gd name="T57" fmla="*/ 322 h 451"/>
                <a:gd name="T58" fmla="*/ 32 w 451"/>
                <a:gd name="T59" fmla="*/ 340 h 451"/>
                <a:gd name="T60" fmla="*/ 32 w 451"/>
                <a:gd name="T61" fmla="*/ 341 h 451"/>
                <a:gd name="T62" fmla="*/ 45 w 451"/>
                <a:gd name="T63" fmla="*/ 360 h 451"/>
                <a:gd name="T64" fmla="*/ 68 w 451"/>
                <a:gd name="T65" fmla="*/ 356 h 451"/>
                <a:gd name="T66" fmla="*/ 58 w 451"/>
                <a:gd name="T67" fmla="*/ 376 h 451"/>
                <a:gd name="T68" fmla="*/ 68 w 451"/>
                <a:gd name="T69" fmla="*/ 386 h 451"/>
                <a:gd name="T70" fmla="*/ 98 w 451"/>
                <a:gd name="T71" fmla="*/ 381 h 451"/>
                <a:gd name="T72" fmla="*/ 92 w 451"/>
                <a:gd name="T73" fmla="*/ 406 h 451"/>
                <a:gd name="T74" fmla="*/ 111 w 451"/>
                <a:gd name="T75" fmla="*/ 419 h 451"/>
                <a:gd name="T76" fmla="*/ 112 w 451"/>
                <a:gd name="T77" fmla="*/ 418 h 451"/>
                <a:gd name="T78" fmla="*/ 129 w 451"/>
                <a:gd name="T79" fmla="*/ 429 h 451"/>
                <a:gd name="T80" fmla="*/ 130 w 451"/>
                <a:gd name="T81" fmla="*/ 429 h 451"/>
                <a:gd name="T82" fmla="*/ 151 w 451"/>
                <a:gd name="T83" fmla="*/ 438 h 451"/>
                <a:gd name="T84" fmla="*/ 170 w 451"/>
                <a:gd name="T85" fmla="*/ 444 h 451"/>
                <a:gd name="T86" fmla="*/ 194 w 451"/>
                <a:gd name="T87" fmla="*/ 448 h 451"/>
                <a:gd name="T88" fmla="*/ 213 w 451"/>
                <a:gd name="T89" fmla="*/ 450 h 451"/>
                <a:gd name="T90" fmla="*/ 244 w 451"/>
                <a:gd name="T91" fmla="*/ 427 h 451"/>
                <a:gd name="T92" fmla="*/ 258 w 451"/>
                <a:gd name="T93" fmla="*/ 448 h 451"/>
                <a:gd name="T94" fmla="*/ 282 w 451"/>
                <a:gd name="T95" fmla="*/ 443 h 451"/>
                <a:gd name="T96" fmla="*/ 283 w 451"/>
                <a:gd name="T97" fmla="*/ 441 h 451"/>
                <a:gd name="T98" fmla="*/ 302 w 451"/>
                <a:gd name="T99" fmla="*/ 437 h 451"/>
                <a:gd name="T100" fmla="*/ 310 w 451"/>
                <a:gd name="T101" fmla="*/ 434 h 451"/>
                <a:gd name="T102" fmla="*/ 324 w 451"/>
                <a:gd name="T103" fmla="*/ 428 h 451"/>
                <a:gd name="T104" fmla="*/ 341 w 451"/>
                <a:gd name="T105" fmla="*/ 419 h 451"/>
                <a:gd name="T106" fmla="*/ 362 w 451"/>
                <a:gd name="T107" fmla="*/ 405 h 451"/>
                <a:gd name="T108" fmla="*/ 376 w 451"/>
                <a:gd name="T109" fmla="*/ 393 h 451"/>
                <a:gd name="T110" fmla="*/ 394 w 451"/>
                <a:gd name="T111" fmla="*/ 375 h 451"/>
                <a:gd name="T112" fmla="*/ 407 w 451"/>
                <a:gd name="T113" fmla="*/ 360 h 451"/>
                <a:gd name="T114" fmla="*/ 406 w 451"/>
                <a:gd name="T115" fmla="*/ 320 h 451"/>
                <a:gd name="T116" fmla="*/ 438 w 451"/>
                <a:gd name="T117" fmla="*/ 298 h 451"/>
                <a:gd name="T118" fmla="*/ 449 w 451"/>
                <a:gd name="T119" fmla="*/ 257 h 451"/>
                <a:gd name="T120" fmla="*/ 226 w 451"/>
                <a:gd name="T121" fmla="*/ 351 h 451"/>
                <a:gd name="T122" fmla="*/ 352 w 451"/>
                <a:gd name="T123"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1" h="451">
                  <a:moveTo>
                    <a:pt x="451" y="238"/>
                  </a:moveTo>
                  <a:cubicBezTo>
                    <a:pt x="451" y="234"/>
                    <a:pt x="451" y="230"/>
                    <a:pt x="451" y="225"/>
                  </a:cubicBezTo>
                  <a:cubicBezTo>
                    <a:pt x="451" y="221"/>
                    <a:pt x="451" y="217"/>
                    <a:pt x="451" y="212"/>
                  </a:cubicBezTo>
                  <a:cubicBezTo>
                    <a:pt x="443" y="209"/>
                    <a:pt x="431" y="206"/>
                    <a:pt x="428" y="205"/>
                  </a:cubicBezTo>
                  <a:cubicBezTo>
                    <a:pt x="431" y="204"/>
                    <a:pt x="443" y="198"/>
                    <a:pt x="449" y="194"/>
                  </a:cubicBezTo>
                  <a:cubicBezTo>
                    <a:pt x="448" y="185"/>
                    <a:pt x="446" y="177"/>
                    <a:pt x="444" y="169"/>
                  </a:cubicBezTo>
                  <a:cubicBezTo>
                    <a:pt x="437" y="167"/>
                    <a:pt x="425" y="166"/>
                    <a:pt x="420" y="166"/>
                  </a:cubicBezTo>
                  <a:cubicBezTo>
                    <a:pt x="424" y="163"/>
                    <a:pt x="434" y="156"/>
                    <a:pt x="438" y="151"/>
                  </a:cubicBezTo>
                  <a:cubicBezTo>
                    <a:pt x="436" y="143"/>
                    <a:pt x="432" y="135"/>
                    <a:pt x="429" y="127"/>
                  </a:cubicBezTo>
                  <a:cubicBezTo>
                    <a:pt x="422" y="127"/>
                    <a:pt x="410" y="128"/>
                    <a:pt x="405" y="129"/>
                  </a:cubicBezTo>
                  <a:cubicBezTo>
                    <a:pt x="409" y="125"/>
                    <a:pt x="416" y="117"/>
                    <a:pt x="420" y="111"/>
                  </a:cubicBezTo>
                  <a:cubicBezTo>
                    <a:pt x="416" y="105"/>
                    <a:pt x="412" y="98"/>
                    <a:pt x="408" y="92"/>
                  </a:cubicBezTo>
                  <a:cubicBezTo>
                    <a:pt x="401" y="92"/>
                    <a:pt x="388" y="96"/>
                    <a:pt x="383" y="97"/>
                  </a:cubicBezTo>
                  <a:cubicBezTo>
                    <a:pt x="386" y="93"/>
                    <a:pt x="392" y="82"/>
                    <a:pt x="394" y="76"/>
                  </a:cubicBezTo>
                  <a:cubicBezTo>
                    <a:pt x="388" y="69"/>
                    <a:pt x="382" y="63"/>
                    <a:pt x="376" y="57"/>
                  </a:cubicBezTo>
                  <a:cubicBezTo>
                    <a:pt x="369" y="59"/>
                    <a:pt x="359" y="65"/>
                    <a:pt x="355" y="68"/>
                  </a:cubicBezTo>
                  <a:cubicBezTo>
                    <a:pt x="357" y="63"/>
                    <a:pt x="361" y="53"/>
                    <a:pt x="362" y="46"/>
                  </a:cubicBezTo>
                  <a:cubicBezTo>
                    <a:pt x="355" y="41"/>
                    <a:pt x="348" y="36"/>
                    <a:pt x="340" y="31"/>
                  </a:cubicBezTo>
                  <a:cubicBezTo>
                    <a:pt x="334" y="35"/>
                    <a:pt x="325" y="42"/>
                    <a:pt x="322" y="46"/>
                  </a:cubicBezTo>
                  <a:cubicBezTo>
                    <a:pt x="323" y="41"/>
                    <a:pt x="325" y="30"/>
                    <a:pt x="324" y="23"/>
                  </a:cubicBezTo>
                  <a:cubicBezTo>
                    <a:pt x="317" y="19"/>
                    <a:pt x="309" y="16"/>
                    <a:pt x="300" y="13"/>
                  </a:cubicBezTo>
                  <a:cubicBezTo>
                    <a:pt x="295" y="17"/>
                    <a:pt x="288" y="26"/>
                    <a:pt x="285" y="30"/>
                  </a:cubicBezTo>
                  <a:cubicBezTo>
                    <a:pt x="285" y="25"/>
                    <a:pt x="285" y="14"/>
                    <a:pt x="283" y="7"/>
                  </a:cubicBezTo>
                  <a:cubicBezTo>
                    <a:pt x="275" y="5"/>
                    <a:pt x="266" y="4"/>
                    <a:pt x="258" y="2"/>
                  </a:cubicBezTo>
                  <a:cubicBezTo>
                    <a:pt x="257" y="3"/>
                    <a:pt x="257" y="3"/>
                    <a:pt x="257" y="3"/>
                  </a:cubicBezTo>
                  <a:cubicBezTo>
                    <a:pt x="255" y="5"/>
                    <a:pt x="253" y="8"/>
                    <a:pt x="252" y="11"/>
                  </a:cubicBezTo>
                  <a:cubicBezTo>
                    <a:pt x="249" y="15"/>
                    <a:pt x="246" y="19"/>
                    <a:pt x="245" y="22"/>
                  </a:cubicBezTo>
                  <a:cubicBezTo>
                    <a:pt x="244" y="17"/>
                    <a:pt x="241" y="6"/>
                    <a:pt x="237" y="0"/>
                  </a:cubicBezTo>
                  <a:cubicBezTo>
                    <a:pt x="233" y="0"/>
                    <a:pt x="230" y="0"/>
                    <a:pt x="226" y="0"/>
                  </a:cubicBezTo>
                  <a:cubicBezTo>
                    <a:pt x="222" y="0"/>
                    <a:pt x="219" y="0"/>
                    <a:pt x="215" y="0"/>
                  </a:cubicBezTo>
                  <a:cubicBezTo>
                    <a:pt x="215" y="2"/>
                    <a:pt x="213" y="4"/>
                    <a:pt x="213" y="5"/>
                  </a:cubicBezTo>
                  <a:cubicBezTo>
                    <a:pt x="212" y="7"/>
                    <a:pt x="211" y="9"/>
                    <a:pt x="210" y="12"/>
                  </a:cubicBezTo>
                  <a:cubicBezTo>
                    <a:pt x="208" y="17"/>
                    <a:pt x="207" y="20"/>
                    <a:pt x="206" y="23"/>
                  </a:cubicBezTo>
                  <a:cubicBezTo>
                    <a:pt x="204" y="18"/>
                    <a:pt x="199" y="7"/>
                    <a:pt x="195" y="2"/>
                  </a:cubicBezTo>
                  <a:cubicBezTo>
                    <a:pt x="187" y="3"/>
                    <a:pt x="178" y="5"/>
                    <a:pt x="170" y="7"/>
                  </a:cubicBezTo>
                  <a:cubicBezTo>
                    <a:pt x="168" y="13"/>
                    <a:pt x="167" y="24"/>
                    <a:pt x="167" y="30"/>
                  </a:cubicBezTo>
                  <a:cubicBezTo>
                    <a:pt x="164" y="25"/>
                    <a:pt x="158" y="16"/>
                    <a:pt x="153" y="12"/>
                  </a:cubicBezTo>
                  <a:cubicBezTo>
                    <a:pt x="145" y="15"/>
                    <a:pt x="137" y="18"/>
                    <a:pt x="129" y="22"/>
                  </a:cubicBezTo>
                  <a:cubicBezTo>
                    <a:pt x="128" y="28"/>
                    <a:pt x="130" y="40"/>
                    <a:pt x="130" y="45"/>
                  </a:cubicBezTo>
                  <a:cubicBezTo>
                    <a:pt x="126" y="41"/>
                    <a:pt x="118" y="34"/>
                    <a:pt x="112" y="31"/>
                  </a:cubicBezTo>
                  <a:cubicBezTo>
                    <a:pt x="112" y="31"/>
                    <a:pt x="112" y="31"/>
                    <a:pt x="111" y="31"/>
                  </a:cubicBezTo>
                  <a:cubicBezTo>
                    <a:pt x="111" y="31"/>
                    <a:pt x="111" y="31"/>
                    <a:pt x="111" y="31"/>
                  </a:cubicBezTo>
                  <a:cubicBezTo>
                    <a:pt x="111" y="31"/>
                    <a:pt x="111" y="31"/>
                    <a:pt x="111" y="31"/>
                  </a:cubicBezTo>
                  <a:cubicBezTo>
                    <a:pt x="105" y="35"/>
                    <a:pt x="99" y="39"/>
                    <a:pt x="94" y="43"/>
                  </a:cubicBezTo>
                  <a:cubicBezTo>
                    <a:pt x="94" y="43"/>
                    <a:pt x="94" y="43"/>
                    <a:pt x="94" y="43"/>
                  </a:cubicBezTo>
                  <a:cubicBezTo>
                    <a:pt x="94" y="43"/>
                    <a:pt x="94" y="43"/>
                    <a:pt x="94" y="43"/>
                  </a:cubicBezTo>
                  <a:cubicBezTo>
                    <a:pt x="93" y="43"/>
                    <a:pt x="93" y="43"/>
                    <a:pt x="93" y="43"/>
                  </a:cubicBezTo>
                  <a:cubicBezTo>
                    <a:pt x="93" y="44"/>
                    <a:pt x="92" y="44"/>
                    <a:pt x="92" y="44"/>
                  </a:cubicBezTo>
                  <a:cubicBezTo>
                    <a:pt x="92" y="50"/>
                    <a:pt x="95" y="61"/>
                    <a:pt x="98" y="67"/>
                  </a:cubicBezTo>
                  <a:cubicBezTo>
                    <a:pt x="93" y="64"/>
                    <a:pt x="83" y="58"/>
                    <a:pt x="77" y="56"/>
                  </a:cubicBezTo>
                  <a:cubicBezTo>
                    <a:pt x="76" y="57"/>
                    <a:pt x="76" y="57"/>
                    <a:pt x="76" y="57"/>
                  </a:cubicBezTo>
                  <a:cubicBezTo>
                    <a:pt x="76" y="57"/>
                    <a:pt x="76" y="57"/>
                    <a:pt x="76" y="57"/>
                  </a:cubicBezTo>
                  <a:cubicBezTo>
                    <a:pt x="76" y="57"/>
                    <a:pt x="76" y="57"/>
                    <a:pt x="76" y="57"/>
                  </a:cubicBezTo>
                  <a:cubicBezTo>
                    <a:pt x="70" y="63"/>
                    <a:pt x="64" y="68"/>
                    <a:pt x="58" y="74"/>
                  </a:cubicBezTo>
                  <a:cubicBezTo>
                    <a:pt x="60" y="80"/>
                    <a:pt x="66" y="90"/>
                    <a:pt x="69" y="95"/>
                  </a:cubicBezTo>
                  <a:cubicBezTo>
                    <a:pt x="64" y="93"/>
                    <a:pt x="53" y="89"/>
                    <a:pt x="46" y="89"/>
                  </a:cubicBezTo>
                  <a:cubicBezTo>
                    <a:pt x="41" y="95"/>
                    <a:pt x="37" y="102"/>
                    <a:pt x="32" y="109"/>
                  </a:cubicBezTo>
                  <a:cubicBezTo>
                    <a:pt x="35" y="115"/>
                    <a:pt x="43" y="124"/>
                    <a:pt x="47" y="128"/>
                  </a:cubicBezTo>
                  <a:cubicBezTo>
                    <a:pt x="41" y="127"/>
                    <a:pt x="29" y="126"/>
                    <a:pt x="23" y="126"/>
                  </a:cubicBezTo>
                  <a:cubicBezTo>
                    <a:pt x="20" y="134"/>
                    <a:pt x="16" y="141"/>
                    <a:pt x="14" y="149"/>
                  </a:cubicBezTo>
                  <a:cubicBezTo>
                    <a:pt x="18" y="155"/>
                    <a:pt x="29" y="164"/>
                    <a:pt x="33" y="166"/>
                  </a:cubicBezTo>
                  <a:cubicBezTo>
                    <a:pt x="28" y="166"/>
                    <a:pt x="14" y="167"/>
                    <a:pt x="7" y="169"/>
                  </a:cubicBezTo>
                  <a:cubicBezTo>
                    <a:pt x="5" y="177"/>
                    <a:pt x="4" y="185"/>
                    <a:pt x="3" y="193"/>
                  </a:cubicBezTo>
                  <a:cubicBezTo>
                    <a:pt x="7" y="197"/>
                    <a:pt x="18" y="203"/>
                    <a:pt x="23" y="205"/>
                  </a:cubicBezTo>
                  <a:cubicBezTo>
                    <a:pt x="18" y="206"/>
                    <a:pt x="9" y="209"/>
                    <a:pt x="1" y="212"/>
                  </a:cubicBezTo>
                  <a:cubicBezTo>
                    <a:pt x="0" y="217"/>
                    <a:pt x="0" y="221"/>
                    <a:pt x="0" y="225"/>
                  </a:cubicBezTo>
                  <a:cubicBezTo>
                    <a:pt x="0" y="230"/>
                    <a:pt x="0" y="234"/>
                    <a:pt x="1" y="238"/>
                  </a:cubicBezTo>
                  <a:cubicBezTo>
                    <a:pt x="8" y="241"/>
                    <a:pt x="18" y="244"/>
                    <a:pt x="23" y="245"/>
                  </a:cubicBezTo>
                  <a:cubicBezTo>
                    <a:pt x="18" y="247"/>
                    <a:pt x="7" y="252"/>
                    <a:pt x="3" y="257"/>
                  </a:cubicBezTo>
                  <a:cubicBezTo>
                    <a:pt x="3" y="257"/>
                    <a:pt x="3" y="257"/>
                    <a:pt x="3" y="257"/>
                  </a:cubicBezTo>
                  <a:cubicBezTo>
                    <a:pt x="3" y="257"/>
                    <a:pt x="3" y="257"/>
                    <a:pt x="3" y="257"/>
                  </a:cubicBezTo>
                  <a:cubicBezTo>
                    <a:pt x="3" y="257"/>
                    <a:pt x="3" y="257"/>
                    <a:pt x="3" y="257"/>
                  </a:cubicBezTo>
                  <a:cubicBezTo>
                    <a:pt x="3" y="260"/>
                    <a:pt x="4" y="263"/>
                    <a:pt x="4" y="266"/>
                  </a:cubicBezTo>
                  <a:cubicBezTo>
                    <a:pt x="7" y="280"/>
                    <a:pt x="7" y="280"/>
                    <a:pt x="7" y="280"/>
                  </a:cubicBezTo>
                  <a:cubicBezTo>
                    <a:pt x="7" y="280"/>
                    <a:pt x="7" y="280"/>
                    <a:pt x="7" y="280"/>
                  </a:cubicBezTo>
                  <a:cubicBezTo>
                    <a:pt x="7" y="280"/>
                    <a:pt x="7" y="280"/>
                    <a:pt x="7" y="280"/>
                  </a:cubicBezTo>
                  <a:cubicBezTo>
                    <a:pt x="8" y="281"/>
                    <a:pt x="8" y="281"/>
                    <a:pt x="8" y="281"/>
                  </a:cubicBezTo>
                  <a:cubicBezTo>
                    <a:pt x="14" y="283"/>
                    <a:pt x="27" y="283"/>
                    <a:pt x="32" y="283"/>
                  </a:cubicBezTo>
                  <a:cubicBezTo>
                    <a:pt x="28" y="287"/>
                    <a:pt x="17" y="295"/>
                    <a:pt x="13" y="300"/>
                  </a:cubicBezTo>
                  <a:cubicBezTo>
                    <a:pt x="13" y="300"/>
                    <a:pt x="13" y="300"/>
                    <a:pt x="13" y="300"/>
                  </a:cubicBezTo>
                  <a:cubicBezTo>
                    <a:pt x="14" y="300"/>
                    <a:pt x="14" y="300"/>
                    <a:pt x="14" y="300"/>
                  </a:cubicBezTo>
                  <a:cubicBezTo>
                    <a:pt x="13" y="300"/>
                    <a:pt x="13" y="300"/>
                    <a:pt x="13" y="301"/>
                  </a:cubicBezTo>
                  <a:cubicBezTo>
                    <a:pt x="14" y="302"/>
                    <a:pt x="14" y="303"/>
                    <a:pt x="15" y="304"/>
                  </a:cubicBezTo>
                  <a:cubicBezTo>
                    <a:pt x="22" y="322"/>
                    <a:pt x="22" y="322"/>
                    <a:pt x="22" y="322"/>
                  </a:cubicBezTo>
                  <a:cubicBezTo>
                    <a:pt x="22" y="322"/>
                    <a:pt x="22" y="322"/>
                    <a:pt x="22" y="322"/>
                  </a:cubicBezTo>
                  <a:cubicBezTo>
                    <a:pt x="22" y="322"/>
                    <a:pt x="22" y="322"/>
                    <a:pt x="22" y="322"/>
                  </a:cubicBezTo>
                  <a:cubicBezTo>
                    <a:pt x="23" y="322"/>
                    <a:pt x="23" y="322"/>
                    <a:pt x="23" y="322"/>
                  </a:cubicBezTo>
                  <a:cubicBezTo>
                    <a:pt x="30" y="323"/>
                    <a:pt x="43" y="321"/>
                    <a:pt x="48" y="320"/>
                  </a:cubicBezTo>
                  <a:cubicBezTo>
                    <a:pt x="47" y="321"/>
                    <a:pt x="46" y="321"/>
                    <a:pt x="45" y="322"/>
                  </a:cubicBezTo>
                  <a:cubicBezTo>
                    <a:pt x="41" y="327"/>
                    <a:pt x="34" y="335"/>
                    <a:pt x="32" y="340"/>
                  </a:cubicBezTo>
                  <a:cubicBezTo>
                    <a:pt x="32" y="340"/>
                    <a:pt x="32" y="341"/>
                    <a:pt x="32" y="341"/>
                  </a:cubicBezTo>
                  <a:cubicBezTo>
                    <a:pt x="32" y="341"/>
                    <a:pt x="32" y="341"/>
                    <a:pt x="32" y="341"/>
                  </a:cubicBezTo>
                  <a:cubicBezTo>
                    <a:pt x="32" y="341"/>
                    <a:pt x="32" y="341"/>
                    <a:pt x="32" y="341"/>
                  </a:cubicBezTo>
                  <a:cubicBezTo>
                    <a:pt x="34" y="344"/>
                    <a:pt x="36" y="347"/>
                    <a:pt x="38" y="349"/>
                  </a:cubicBezTo>
                  <a:cubicBezTo>
                    <a:pt x="40" y="353"/>
                    <a:pt x="40" y="353"/>
                    <a:pt x="40" y="353"/>
                  </a:cubicBezTo>
                  <a:cubicBezTo>
                    <a:pt x="41" y="355"/>
                    <a:pt x="43" y="358"/>
                    <a:pt x="45" y="360"/>
                  </a:cubicBezTo>
                  <a:cubicBezTo>
                    <a:pt x="46" y="360"/>
                    <a:pt x="46" y="360"/>
                    <a:pt x="47" y="360"/>
                  </a:cubicBezTo>
                  <a:cubicBezTo>
                    <a:pt x="54" y="359"/>
                    <a:pt x="65" y="355"/>
                    <a:pt x="69" y="354"/>
                  </a:cubicBezTo>
                  <a:cubicBezTo>
                    <a:pt x="69" y="354"/>
                    <a:pt x="68" y="355"/>
                    <a:pt x="68" y="356"/>
                  </a:cubicBezTo>
                  <a:cubicBezTo>
                    <a:pt x="65" y="361"/>
                    <a:pt x="59" y="371"/>
                    <a:pt x="58" y="376"/>
                  </a:cubicBezTo>
                  <a:cubicBezTo>
                    <a:pt x="58" y="376"/>
                    <a:pt x="58" y="376"/>
                    <a:pt x="58" y="376"/>
                  </a:cubicBezTo>
                  <a:cubicBezTo>
                    <a:pt x="58" y="376"/>
                    <a:pt x="58" y="376"/>
                    <a:pt x="58" y="376"/>
                  </a:cubicBezTo>
                  <a:cubicBezTo>
                    <a:pt x="58" y="376"/>
                    <a:pt x="58" y="376"/>
                    <a:pt x="58" y="376"/>
                  </a:cubicBezTo>
                  <a:cubicBezTo>
                    <a:pt x="61" y="379"/>
                    <a:pt x="63" y="381"/>
                    <a:pt x="65" y="383"/>
                  </a:cubicBezTo>
                  <a:cubicBezTo>
                    <a:pt x="68" y="386"/>
                    <a:pt x="68" y="386"/>
                    <a:pt x="68" y="386"/>
                  </a:cubicBezTo>
                  <a:cubicBezTo>
                    <a:pt x="70" y="388"/>
                    <a:pt x="73" y="391"/>
                    <a:pt x="75" y="393"/>
                  </a:cubicBezTo>
                  <a:cubicBezTo>
                    <a:pt x="76" y="393"/>
                    <a:pt x="76" y="393"/>
                    <a:pt x="77" y="392"/>
                  </a:cubicBezTo>
                  <a:cubicBezTo>
                    <a:pt x="84" y="390"/>
                    <a:pt x="94" y="384"/>
                    <a:pt x="98" y="381"/>
                  </a:cubicBezTo>
                  <a:cubicBezTo>
                    <a:pt x="96" y="387"/>
                    <a:pt x="91" y="400"/>
                    <a:pt x="91" y="406"/>
                  </a:cubicBezTo>
                  <a:cubicBezTo>
                    <a:pt x="91" y="406"/>
                    <a:pt x="91" y="406"/>
                    <a:pt x="91" y="406"/>
                  </a:cubicBezTo>
                  <a:cubicBezTo>
                    <a:pt x="92" y="406"/>
                    <a:pt x="92" y="406"/>
                    <a:pt x="92" y="406"/>
                  </a:cubicBezTo>
                  <a:cubicBezTo>
                    <a:pt x="92" y="406"/>
                    <a:pt x="92" y="406"/>
                    <a:pt x="92" y="406"/>
                  </a:cubicBezTo>
                  <a:cubicBezTo>
                    <a:pt x="92" y="407"/>
                    <a:pt x="92" y="407"/>
                    <a:pt x="92" y="407"/>
                  </a:cubicBezTo>
                  <a:cubicBezTo>
                    <a:pt x="111" y="419"/>
                    <a:pt x="111" y="419"/>
                    <a:pt x="111" y="419"/>
                  </a:cubicBezTo>
                  <a:cubicBezTo>
                    <a:pt x="111" y="419"/>
                    <a:pt x="111" y="419"/>
                    <a:pt x="111" y="419"/>
                  </a:cubicBezTo>
                  <a:cubicBezTo>
                    <a:pt x="111" y="419"/>
                    <a:pt x="111" y="419"/>
                    <a:pt x="111" y="419"/>
                  </a:cubicBezTo>
                  <a:cubicBezTo>
                    <a:pt x="111" y="419"/>
                    <a:pt x="112" y="419"/>
                    <a:pt x="112" y="418"/>
                  </a:cubicBezTo>
                  <a:cubicBezTo>
                    <a:pt x="118" y="416"/>
                    <a:pt x="127" y="407"/>
                    <a:pt x="131" y="404"/>
                  </a:cubicBezTo>
                  <a:cubicBezTo>
                    <a:pt x="130" y="409"/>
                    <a:pt x="128" y="423"/>
                    <a:pt x="129" y="429"/>
                  </a:cubicBezTo>
                  <a:cubicBezTo>
                    <a:pt x="129" y="429"/>
                    <a:pt x="129" y="429"/>
                    <a:pt x="129" y="429"/>
                  </a:cubicBezTo>
                  <a:cubicBezTo>
                    <a:pt x="129" y="428"/>
                    <a:pt x="129" y="428"/>
                    <a:pt x="129" y="428"/>
                  </a:cubicBezTo>
                  <a:cubicBezTo>
                    <a:pt x="129" y="429"/>
                    <a:pt x="129" y="429"/>
                    <a:pt x="130" y="429"/>
                  </a:cubicBezTo>
                  <a:cubicBezTo>
                    <a:pt x="130" y="429"/>
                    <a:pt x="130" y="429"/>
                    <a:pt x="130" y="429"/>
                  </a:cubicBezTo>
                  <a:cubicBezTo>
                    <a:pt x="151" y="437"/>
                    <a:pt x="151" y="437"/>
                    <a:pt x="151" y="437"/>
                  </a:cubicBezTo>
                  <a:cubicBezTo>
                    <a:pt x="151" y="438"/>
                    <a:pt x="151" y="438"/>
                    <a:pt x="151" y="438"/>
                  </a:cubicBezTo>
                  <a:cubicBezTo>
                    <a:pt x="151" y="438"/>
                    <a:pt x="151" y="438"/>
                    <a:pt x="151" y="438"/>
                  </a:cubicBezTo>
                  <a:cubicBezTo>
                    <a:pt x="151" y="438"/>
                    <a:pt x="152" y="437"/>
                    <a:pt x="152" y="437"/>
                  </a:cubicBezTo>
                  <a:cubicBezTo>
                    <a:pt x="157" y="433"/>
                    <a:pt x="164" y="423"/>
                    <a:pt x="167" y="419"/>
                  </a:cubicBezTo>
                  <a:cubicBezTo>
                    <a:pt x="167" y="424"/>
                    <a:pt x="168" y="438"/>
                    <a:pt x="170" y="444"/>
                  </a:cubicBezTo>
                  <a:cubicBezTo>
                    <a:pt x="178" y="446"/>
                    <a:pt x="186" y="447"/>
                    <a:pt x="194" y="448"/>
                  </a:cubicBezTo>
                  <a:cubicBezTo>
                    <a:pt x="194" y="448"/>
                    <a:pt x="194" y="448"/>
                    <a:pt x="194" y="448"/>
                  </a:cubicBezTo>
                  <a:cubicBezTo>
                    <a:pt x="194" y="448"/>
                    <a:pt x="194" y="448"/>
                    <a:pt x="194" y="448"/>
                  </a:cubicBezTo>
                  <a:cubicBezTo>
                    <a:pt x="194" y="448"/>
                    <a:pt x="194" y="448"/>
                    <a:pt x="194" y="448"/>
                  </a:cubicBezTo>
                  <a:cubicBezTo>
                    <a:pt x="198" y="444"/>
                    <a:pt x="205" y="432"/>
                    <a:pt x="208" y="427"/>
                  </a:cubicBezTo>
                  <a:cubicBezTo>
                    <a:pt x="209" y="432"/>
                    <a:pt x="210" y="444"/>
                    <a:pt x="213" y="450"/>
                  </a:cubicBezTo>
                  <a:cubicBezTo>
                    <a:pt x="217" y="451"/>
                    <a:pt x="221" y="451"/>
                    <a:pt x="226" y="451"/>
                  </a:cubicBezTo>
                  <a:cubicBezTo>
                    <a:pt x="230" y="451"/>
                    <a:pt x="233" y="451"/>
                    <a:pt x="237" y="450"/>
                  </a:cubicBezTo>
                  <a:cubicBezTo>
                    <a:pt x="239" y="446"/>
                    <a:pt x="243" y="431"/>
                    <a:pt x="244" y="427"/>
                  </a:cubicBezTo>
                  <a:cubicBezTo>
                    <a:pt x="247" y="432"/>
                    <a:pt x="254" y="444"/>
                    <a:pt x="258" y="448"/>
                  </a:cubicBezTo>
                  <a:cubicBezTo>
                    <a:pt x="258" y="448"/>
                    <a:pt x="258" y="448"/>
                    <a:pt x="258" y="448"/>
                  </a:cubicBezTo>
                  <a:cubicBezTo>
                    <a:pt x="258" y="448"/>
                    <a:pt x="258" y="448"/>
                    <a:pt x="258" y="448"/>
                  </a:cubicBezTo>
                  <a:cubicBezTo>
                    <a:pt x="258" y="448"/>
                    <a:pt x="258" y="448"/>
                    <a:pt x="259" y="448"/>
                  </a:cubicBezTo>
                  <a:cubicBezTo>
                    <a:pt x="260" y="448"/>
                    <a:pt x="261" y="448"/>
                    <a:pt x="263" y="448"/>
                  </a:cubicBezTo>
                  <a:cubicBezTo>
                    <a:pt x="282" y="443"/>
                    <a:pt x="282" y="443"/>
                    <a:pt x="282" y="443"/>
                  </a:cubicBezTo>
                  <a:cubicBezTo>
                    <a:pt x="282" y="444"/>
                    <a:pt x="282" y="444"/>
                    <a:pt x="282" y="444"/>
                  </a:cubicBezTo>
                  <a:cubicBezTo>
                    <a:pt x="282" y="444"/>
                    <a:pt x="282" y="444"/>
                    <a:pt x="282" y="443"/>
                  </a:cubicBezTo>
                  <a:cubicBezTo>
                    <a:pt x="283" y="443"/>
                    <a:pt x="283" y="442"/>
                    <a:pt x="283" y="441"/>
                  </a:cubicBezTo>
                  <a:cubicBezTo>
                    <a:pt x="285" y="435"/>
                    <a:pt x="285" y="425"/>
                    <a:pt x="285" y="420"/>
                  </a:cubicBezTo>
                  <a:cubicBezTo>
                    <a:pt x="289" y="424"/>
                    <a:pt x="297" y="434"/>
                    <a:pt x="302" y="438"/>
                  </a:cubicBezTo>
                  <a:cubicBezTo>
                    <a:pt x="302" y="438"/>
                    <a:pt x="302" y="437"/>
                    <a:pt x="302" y="437"/>
                  </a:cubicBezTo>
                  <a:cubicBezTo>
                    <a:pt x="302" y="437"/>
                    <a:pt x="302" y="437"/>
                    <a:pt x="302" y="437"/>
                  </a:cubicBezTo>
                  <a:cubicBezTo>
                    <a:pt x="302" y="437"/>
                    <a:pt x="302" y="437"/>
                    <a:pt x="302" y="437"/>
                  </a:cubicBezTo>
                  <a:cubicBezTo>
                    <a:pt x="305" y="436"/>
                    <a:pt x="307" y="435"/>
                    <a:pt x="310" y="434"/>
                  </a:cubicBezTo>
                  <a:cubicBezTo>
                    <a:pt x="324" y="428"/>
                    <a:pt x="324" y="428"/>
                    <a:pt x="324" y="428"/>
                  </a:cubicBezTo>
                  <a:cubicBezTo>
                    <a:pt x="324" y="428"/>
                    <a:pt x="324" y="428"/>
                    <a:pt x="324" y="428"/>
                  </a:cubicBezTo>
                  <a:cubicBezTo>
                    <a:pt x="324" y="428"/>
                    <a:pt x="324" y="428"/>
                    <a:pt x="324" y="428"/>
                  </a:cubicBezTo>
                  <a:cubicBezTo>
                    <a:pt x="324" y="427"/>
                    <a:pt x="324" y="427"/>
                    <a:pt x="324" y="426"/>
                  </a:cubicBezTo>
                  <a:cubicBezTo>
                    <a:pt x="325" y="420"/>
                    <a:pt x="323" y="410"/>
                    <a:pt x="322" y="404"/>
                  </a:cubicBezTo>
                  <a:cubicBezTo>
                    <a:pt x="326" y="408"/>
                    <a:pt x="335" y="416"/>
                    <a:pt x="341" y="419"/>
                  </a:cubicBezTo>
                  <a:cubicBezTo>
                    <a:pt x="348" y="415"/>
                    <a:pt x="355" y="410"/>
                    <a:pt x="361" y="405"/>
                  </a:cubicBezTo>
                  <a:cubicBezTo>
                    <a:pt x="361" y="405"/>
                    <a:pt x="361" y="405"/>
                    <a:pt x="361" y="405"/>
                  </a:cubicBezTo>
                  <a:cubicBezTo>
                    <a:pt x="362" y="405"/>
                    <a:pt x="362" y="405"/>
                    <a:pt x="362" y="405"/>
                  </a:cubicBezTo>
                  <a:cubicBezTo>
                    <a:pt x="362" y="405"/>
                    <a:pt x="362" y="405"/>
                    <a:pt x="362" y="405"/>
                  </a:cubicBezTo>
                  <a:cubicBezTo>
                    <a:pt x="362" y="399"/>
                    <a:pt x="358" y="388"/>
                    <a:pt x="356" y="382"/>
                  </a:cubicBezTo>
                  <a:cubicBezTo>
                    <a:pt x="360" y="385"/>
                    <a:pt x="370" y="391"/>
                    <a:pt x="376" y="393"/>
                  </a:cubicBezTo>
                  <a:cubicBezTo>
                    <a:pt x="383" y="387"/>
                    <a:pt x="388" y="381"/>
                    <a:pt x="394" y="375"/>
                  </a:cubicBezTo>
                  <a:cubicBezTo>
                    <a:pt x="394" y="375"/>
                    <a:pt x="394" y="375"/>
                    <a:pt x="394" y="375"/>
                  </a:cubicBezTo>
                  <a:cubicBezTo>
                    <a:pt x="394" y="375"/>
                    <a:pt x="394" y="375"/>
                    <a:pt x="394" y="375"/>
                  </a:cubicBezTo>
                  <a:cubicBezTo>
                    <a:pt x="394" y="375"/>
                    <a:pt x="394" y="375"/>
                    <a:pt x="394" y="375"/>
                  </a:cubicBezTo>
                  <a:cubicBezTo>
                    <a:pt x="393" y="369"/>
                    <a:pt x="386" y="358"/>
                    <a:pt x="384" y="354"/>
                  </a:cubicBezTo>
                  <a:cubicBezTo>
                    <a:pt x="389" y="355"/>
                    <a:pt x="400" y="359"/>
                    <a:pt x="407" y="360"/>
                  </a:cubicBezTo>
                  <a:cubicBezTo>
                    <a:pt x="412" y="353"/>
                    <a:pt x="416" y="346"/>
                    <a:pt x="420" y="339"/>
                  </a:cubicBezTo>
                  <a:cubicBezTo>
                    <a:pt x="420" y="338"/>
                    <a:pt x="420" y="338"/>
                    <a:pt x="420" y="337"/>
                  </a:cubicBezTo>
                  <a:cubicBezTo>
                    <a:pt x="417" y="332"/>
                    <a:pt x="410" y="324"/>
                    <a:pt x="406" y="320"/>
                  </a:cubicBezTo>
                  <a:cubicBezTo>
                    <a:pt x="412" y="321"/>
                    <a:pt x="423" y="323"/>
                    <a:pt x="429" y="322"/>
                  </a:cubicBezTo>
                  <a:cubicBezTo>
                    <a:pt x="433" y="314"/>
                    <a:pt x="436" y="307"/>
                    <a:pt x="439" y="299"/>
                  </a:cubicBezTo>
                  <a:cubicBezTo>
                    <a:pt x="439" y="298"/>
                    <a:pt x="438" y="298"/>
                    <a:pt x="438" y="298"/>
                  </a:cubicBezTo>
                  <a:cubicBezTo>
                    <a:pt x="434" y="293"/>
                    <a:pt x="426" y="287"/>
                    <a:pt x="422" y="284"/>
                  </a:cubicBezTo>
                  <a:cubicBezTo>
                    <a:pt x="427" y="284"/>
                    <a:pt x="438" y="283"/>
                    <a:pt x="444" y="281"/>
                  </a:cubicBezTo>
                  <a:cubicBezTo>
                    <a:pt x="446" y="273"/>
                    <a:pt x="448" y="265"/>
                    <a:pt x="449" y="257"/>
                  </a:cubicBezTo>
                  <a:cubicBezTo>
                    <a:pt x="444" y="252"/>
                    <a:pt x="433" y="247"/>
                    <a:pt x="429" y="245"/>
                  </a:cubicBezTo>
                  <a:cubicBezTo>
                    <a:pt x="433" y="244"/>
                    <a:pt x="443" y="241"/>
                    <a:pt x="451" y="238"/>
                  </a:cubicBezTo>
                  <a:close/>
                  <a:moveTo>
                    <a:pt x="226" y="351"/>
                  </a:moveTo>
                  <a:cubicBezTo>
                    <a:pt x="156" y="351"/>
                    <a:pt x="100" y="295"/>
                    <a:pt x="100" y="225"/>
                  </a:cubicBezTo>
                  <a:cubicBezTo>
                    <a:pt x="100" y="156"/>
                    <a:pt x="156" y="99"/>
                    <a:pt x="226" y="99"/>
                  </a:cubicBezTo>
                  <a:cubicBezTo>
                    <a:pt x="295" y="99"/>
                    <a:pt x="352" y="156"/>
                    <a:pt x="352" y="225"/>
                  </a:cubicBezTo>
                  <a:cubicBezTo>
                    <a:pt x="352" y="295"/>
                    <a:pt x="295" y="351"/>
                    <a:pt x="226" y="351"/>
                  </a:cubicBezTo>
                  <a:close/>
                </a:path>
              </a:pathLst>
            </a:custGeom>
            <a:grpFill/>
            <a:ln>
              <a:noFill/>
            </a:ln>
            <a:effectLst/>
          </p:spPr>
          <p:txBody>
            <a:bodyPr/>
            <a:lstStyle/>
            <a:p>
              <a:pPr>
                <a:defRPr/>
              </a:pPr>
              <a:endParaRPr lang="en-US" sz="2100" dirty="0">
                <a:solidFill>
                  <a:srgbClr val="000000"/>
                </a:solidFill>
                <a:cs typeface="Arial" pitchFamily="34" charset="0"/>
              </a:endParaRPr>
            </a:p>
          </p:txBody>
        </p:sp>
        <p:sp>
          <p:nvSpPr>
            <p:cNvPr id="33" name="Freeform 32">
              <a:extLst>
                <a:ext uri="{FF2B5EF4-FFF2-40B4-BE49-F238E27FC236}">
                  <a16:creationId xmlns:a16="http://schemas.microsoft.com/office/drawing/2014/main" id="{6EE8FDA4-D006-A14E-A31E-B829FF6505C7}"/>
                </a:ext>
              </a:extLst>
            </p:cNvPr>
            <p:cNvSpPr>
              <a:spLocks noEditPoints="1"/>
            </p:cNvSpPr>
            <p:nvPr/>
          </p:nvSpPr>
          <p:spPr bwMode="auto">
            <a:xfrm>
              <a:off x="2995612" y="3441700"/>
              <a:ext cx="355600" cy="355600"/>
            </a:xfrm>
            <a:custGeom>
              <a:avLst/>
              <a:gdLst>
                <a:gd name="T0" fmla="*/ 764 w 768"/>
                <a:gd name="T1" fmla="*/ 330 h 767"/>
                <a:gd name="T2" fmla="*/ 730 w 768"/>
                <a:gd name="T3" fmla="*/ 216 h 767"/>
                <a:gd name="T4" fmla="*/ 652 w 768"/>
                <a:gd name="T5" fmla="*/ 166 h 767"/>
                <a:gd name="T6" fmla="*/ 616 w 768"/>
                <a:gd name="T7" fmla="*/ 78 h 767"/>
                <a:gd name="T8" fmla="*/ 511 w 768"/>
                <a:gd name="T9" fmla="*/ 21 h 767"/>
                <a:gd name="T10" fmla="*/ 437 w 768"/>
                <a:gd name="T11" fmla="*/ 5 h 767"/>
                <a:gd name="T12" fmla="*/ 384 w 768"/>
                <a:gd name="T13" fmla="*/ 0 h 767"/>
                <a:gd name="T14" fmla="*/ 351 w 768"/>
                <a:gd name="T15" fmla="*/ 38 h 767"/>
                <a:gd name="T16" fmla="*/ 260 w 768"/>
                <a:gd name="T17" fmla="*/ 20 h 767"/>
                <a:gd name="T18" fmla="*/ 189 w 768"/>
                <a:gd name="T19" fmla="*/ 53 h 767"/>
                <a:gd name="T20" fmla="*/ 159 w 768"/>
                <a:gd name="T21" fmla="*/ 73 h 767"/>
                <a:gd name="T22" fmla="*/ 166 w 768"/>
                <a:gd name="T23" fmla="*/ 114 h 767"/>
                <a:gd name="T24" fmla="*/ 128 w 768"/>
                <a:gd name="T25" fmla="*/ 97 h 767"/>
                <a:gd name="T26" fmla="*/ 55 w 768"/>
                <a:gd name="T27" fmla="*/ 186 h 767"/>
                <a:gd name="T28" fmla="*/ 55 w 768"/>
                <a:gd name="T29" fmla="*/ 283 h 767"/>
                <a:gd name="T30" fmla="*/ 1 w 768"/>
                <a:gd name="T31" fmla="*/ 361 h 767"/>
                <a:gd name="T32" fmla="*/ 4 w 768"/>
                <a:gd name="T33" fmla="*/ 437 h 767"/>
                <a:gd name="T34" fmla="*/ 7 w 768"/>
                <a:gd name="T35" fmla="*/ 454 h 767"/>
                <a:gd name="T36" fmla="*/ 14 w 768"/>
                <a:gd name="T37" fmla="*/ 478 h 767"/>
                <a:gd name="T38" fmla="*/ 23 w 768"/>
                <a:gd name="T39" fmla="*/ 511 h 767"/>
                <a:gd name="T40" fmla="*/ 37 w 768"/>
                <a:gd name="T41" fmla="*/ 548 h 767"/>
                <a:gd name="T42" fmla="*/ 77 w 768"/>
                <a:gd name="T43" fmla="*/ 549 h 767"/>
                <a:gd name="T44" fmla="*/ 54 w 768"/>
                <a:gd name="T45" fmla="*/ 580 h 767"/>
                <a:gd name="T46" fmla="*/ 80 w 768"/>
                <a:gd name="T47" fmla="*/ 613 h 767"/>
                <a:gd name="T48" fmla="*/ 99 w 768"/>
                <a:gd name="T49" fmla="*/ 641 h 767"/>
                <a:gd name="T50" fmla="*/ 115 w 768"/>
                <a:gd name="T51" fmla="*/ 657 h 767"/>
                <a:gd name="T52" fmla="*/ 155 w 768"/>
                <a:gd name="T53" fmla="*/ 692 h 767"/>
                <a:gd name="T54" fmla="*/ 156 w 768"/>
                <a:gd name="T55" fmla="*/ 693 h 767"/>
                <a:gd name="T56" fmla="*/ 190 w 768"/>
                <a:gd name="T57" fmla="*/ 713 h 767"/>
                <a:gd name="T58" fmla="*/ 220 w 768"/>
                <a:gd name="T59" fmla="*/ 729 h 767"/>
                <a:gd name="T60" fmla="*/ 256 w 768"/>
                <a:gd name="T61" fmla="*/ 746 h 767"/>
                <a:gd name="T62" fmla="*/ 289 w 768"/>
                <a:gd name="T63" fmla="*/ 756 h 767"/>
                <a:gd name="T64" fmla="*/ 330 w 768"/>
                <a:gd name="T65" fmla="*/ 764 h 767"/>
                <a:gd name="T66" fmla="*/ 404 w 768"/>
                <a:gd name="T67" fmla="*/ 767 h 767"/>
                <a:gd name="T68" fmla="*/ 438 w 768"/>
                <a:gd name="T69" fmla="*/ 762 h 767"/>
                <a:gd name="T70" fmla="*/ 480 w 768"/>
                <a:gd name="T71" fmla="*/ 755 h 767"/>
                <a:gd name="T72" fmla="*/ 513 w 768"/>
                <a:gd name="T73" fmla="*/ 745 h 767"/>
                <a:gd name="T74" fmla="*/ 527 w 768"/>
                <a:gd name="T75" fmla="*/ 740 h 767"/>
                <a:gd name="T76" fmla="*/ 552 w 768"/>
                <a:gd name="T77" fmla="*/ 725 h 767"/>
                <a:gd name="T78" fmla="*/ 615 w 768"/>
                <a:gd name="T79" fmla="*/ 689 h 767"/>
                <a:gd name="T80" fmla="*/ 641 w 768"/>
                <a:gd name="T81" fmla="*/ 669 h 767"/>
                <a:gd name="T82" fmla="*/ 671 w 768"/>
                <a:gd name="T83" fmla="*/ 638 h 767"/>
                <a:gd name="T84" fmla="*/ 715 w 768"/>
                <a:gd name="T85" fmla="*/ 575 h 767"/>
                <a:gd name="T86" fmla="*/ 746 w 768"/>
                <a:gd name="T87" fmla="*/ 507 h 767"/>
                <a:gd name="T88" fmla="*/ 730 w 768"/>
                <a:gd name="T89" fmla="*/ 417 h 767"/>
                <a:gd name="T90" fmla="*/ 106 w 768"/>
                <a:gd name="T91" fmla="*/ 384 h 767"/>
                <a:gd name="T92" fmla="*/ 384 w 768"/>
                <a:gd name="T93" fmla="*/ 105 h 767"/>
                <a:gd name="T94" fmla="*/ 384 w 768"/>
                <a:gd name="T95" fmla="*/ 105 h 767"/>
                <a:gd name="T96" fmla="*/ 187 w 768"/>
                <a:gd name="T97" fmla="*/ 221 h 767"/>
                <a:gd name="T98" fmla="*/ 187 w 768"/>
                <a:gd name="T99" fmla="*/ 546 h 767"/>
                <a:gd name="T100" fmla="*/ 360 w 768"/>
                <a:gd name="T101" fmla="*/ 638 h 767"/>
                <a:gd name="T102" fmla="*/ 384 w 768"/>
                <a:gd name="T103" fmla="*/ 580 h 767"/>
                <a:gd name="T104" fmla="*/ 384 w 768"/>
                <a:gd name="T105" fmla="*/ 580 h 767"/>
                <a:gd name="T106" fmla="*/ 581 w 768"/>
                <a:gd name="T107" fmla="*/ 546 h 767"/>
                <a:gd name="T108" fmla="*/ 547 w 768"/>
                <a:gd name="T109" fmla="*/ 187 h 767"/>
                <a:gd name="T110" fmla="*/ 614 w 768"/>
                <a:gd name="T111"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767">
                  <a:moveTo>
                    <a:pt x="768" y="384"/>
                  </a:moveTo>
                  <a:cubicBezTo>
                    <a:pt x="768" y="376"/>
                    <a:pt x="768" y="369"/>
                    <a:pt x="767" y="361"/>
                  </a:cubicBezTo>
                  <a:cubicBezTo>
                    <a:pt x="753" y="356"/>
                    <a:pt x="734" y="350"/>
                    <a:pt x="728" y="349"/>
                  </a:cubicBezTo>
                  <a:cubicBezTo>
                    <a:pt x="734" y="347"/>
                    <a:pt x="754" y="338"/>
                    <a:pt x="764" y="330"/>
                  </a:cubicBezTo>
                  <a:cubicBezTo>
                    <a:pt x="762" y="315"/>
                    <a:pt x="759" y="301"/>
                    <a:pt x="755" y="287"/>
                  </a:cubicBezTo>
                  <a:cubicBezTo>
                    <a:pt x="744" y="284"/>
                    <a:pt x="724" y="282"/>
                    <a:pt x="716" y="282"/>
                  </a:cubicBezTo>
                  <a:cubicBezTo>
                    <a:pt x="722" y="277"/>
                    <a:pt x="739" y="266"/>
                    <a:pt x="746" y="257"/>
                  </a:cubicBezTo>
                  <a:cubicBezTo>
                    <a:pt x="741" y="243"/>
                    <a:pt x="736" y="230"/>
                    <a:pt x="730" y="216"/>
                  </a:cubicBezTo>
                  <a:cubicBezTo>
                    <a:pt x="718" y="215"/>
                    <a:pt x="698" y="218"/>
                    <a:pt x="690" y="219"/>
                  </a:cubicBezTo>
                  <a:cubicBezTo>
                    <a:pt x="695" y="213"/>
                    <a:pt x="709" y="199"/>
                    <a:pt x="715" y="189"/>
                  </a:cubicBezTo>
                  <a:cubicBezTo>
                    <a:pt x="708" y="178"/>
                    <a:pt x="701" y="167"/>
                    <a:pt x="694" y="157"/>
                  </a:cubicBezTo>
                  <a:cubicBezTo>
                    <a:pt x="683" y="157"/>
                    <a:pt x="660" y="163"/>
                    <a:pt x="652" y="166"/>
                  </a:cubicBezTo>
                  <a:cubicBezTo>
                    <a:pt x="657" y="158"/>
                    <a:pt x="668" y="139"/>
                    <a:pt x="671" y="129"/>
                  </a:cubicBezTo>
                  <a:cubicBezTo>
                    <a:pt x="661" y="118"/>
                    <a:pt x="651" y="107"/>
                    <a:pt x="640" y="97"/>
                  </a:cubicBezTo>
                  <a:cubicBezTo>
                    <a:pt x="628" y="101"/>
                    <a:pt x="611" y="111"/>
                    <a:pt x="604" y="115"/>
                  </a:cubicBezTo>
                  <a:cubicBezTo>
                    <a:pt x="607" y="108"/>
                    <a:pt x="614" y="89"/>
                    <a:pt x="616" y="78"/>
                  </a:cubicBezTo>
                  <a:cubicBezTo>
                    <a:pt x="604" y="69"/>
                    <a:pt x="592" y="61"/>
                    <a:pt x="579" y="53"/>
                  </a:cubicBezTo>
                  <a:cubicBezTo>
                    <a:pt x="569" y="59"/>
                    <a:pt x="554" y="72"/>
                    <a:pt x="548" y="77"/>
                  </a:cubicBezTo>
                  <a:cubicBezTo>
                    <a:pt x="549" y="70"/>
                    <a:pt x="553" y="50"/>
                    <a:pt x="552" y="38"/>
                  </a:cubicBezTo>
                  <a:cubicBezTo>
                    <a:pt x="539" y="32"/>
                    <a:pt x="525" y="26"/>
                    <a:pt x="511" y="21"/>
                  </a:cubicBezTo>
                  <a:cubicBezTo>
                    <a:pt x="502" y="29"/>
                    <a:pt x="491" y="44"/>
                    <a:pt x="486" y="51"/>
                  </a:cubicBezTo>
                  <a:cubicBezTo>
                    <a:pt x="485" y="43"/>
                    <a:pt x="484" y="23"/>
                    <a:pt x="481" y="12"/>
                  </a:cubicBezTo>
                  <a:cubicBezTo>
                    <a:pt x="467" y="9"/>
                    <a:pt x="453" y="6"/>
                    <a:pt x="438" y="4"/>
                  </a:cubicBezTo>
                  <a:cubicBezTo>
                    <a:pt x="438" y="4"/>
                    <a:pt x="437" y="5"/>
                    <a:pt x="437" y="5"/>
                  </a:cubicBezTo>
                  <a:cubicBezTo>
                    <a:pt x="434" y="9"/>
                    <a:pt x="431" y="14"/>
                    <a:pt x="428" y="19"/>
                  </a:cubicBezTo>
                  <a:cubicBezTo>
                    <a:pt x="424" y="26"/>
                    <a:pt x="419" y="33"/>
                    <a:pt x="417" y="37"/>
                  </a:cubicBezTo>
                  <a:cubicBezTo>
                    <a:pt x="415" y="28"/>
                    <a:pt x="411" y="10"/>
                    <a:pt x="404" y="0"/>
                  </a:cubicBezTo>
                  <a:cubicBezTo>
                    <a:pt x="397" y="0"/>
                    <a:pt x="391" y="0"/>
                    <a:pt x="384" y="0"/>
                  </a:cubicBezTo>
                  <a:cubicBezTo>
                    <a:pt x="378" y="0"/>
                    <a:pt x="372" y="0"/>
                    <a:pt x="366" y="0"/>
                  </a:cubicBezTo>
                  <a:cubicBezTo>
                    <a:pt x="365" y="3"/>
                    <a:pt x="363" y="7"/>
                    <a:pt x="362" y="8"/>
                  </a:cubicBezTo>
                  <a:cubicBezTo>
                    <a:pt x="360" y="12"/>
                    <a:pt x="358" y="15"/>
                    <a:pt x="357" y="21"/>
                  </a:cubicBezTo>
                  <a:cubicBezTo>
                    <a:pt x="354" y="28"/>
                    <a:pt x="352" y="34"/>
                    <a:pt x="351" y="38"/>
                  </a:cubicBezTo>
                  <a:cubicBezTo>
                    <a:pt x="347" y="30"/>
                    <a:pt x="339" y="12"/>
                    <a:pt x="332" y="3"/>
                  </a:cubicBezTo>
                  <a:cubicBezTo>
                    <a:pt x="318" y="5"/>
                    <a:pt x="303" y="8"/>
                    <a:pt x="289" y="12"/>
                  </a:cubicBezTo>
                  <a:cubicBezTo>
                    <a:pt x="286" y="22"/>
                    <a:pt x="285" y="41"/>
                    <a:pt x="284" y="50"/>
                  </a:cubicBezTo>
                  <a:cubicBezTo>
                    <a:pt x="279" y="43"/>
                    <a:pt x="268" y="28"/>
                    <a:pt x="260" y="20"/>
                  </a:cubicBezTo>
                  <a:cubicBezTo>
                    <a:pt x="246" y="25"/>
                    <a:pt x="232" y="31"/>
                    <a:pt x="219" y="37"/>
                  </a:cubicBezTo>
                  <a:cubicBezTo>
                    <a:pt x="218" y="48"/>
                    <a:pt x="220" y="67"/>
                    <a:pt x="221" y="76"/>
                  </a:cubicBezTo>
                  <a:cubicBezTo>
                    <a:pt x="215" y="70"/>
                    <a:pt x="200" y="57"/>
                    <a:pt x="191" y="52"/>
                  </a:cubicBezTo>
                  <a:cubicBezTo>
                    <a:pt x="190" y="52"/>
                    <a:pt x="190" y="53"/>
                    <a:pt x="189" y="53"/>
                  </a:cubicBezTo>
                  <a:cubicBezTo>
                    <a:pt x="189" y="53"/>
                    <a:pt x="189" y="53"/>
                    <a:pt x="189" y="53"/>
                  </a:cubicBezTo>
                  <a:cubicBezTo>
                    <a:pt x="189" y="53"/>
                    <a:pt x="189" y="53"/>
                    <a:pt x="189" y="53"/>
                  </a:cubicBezTo>
                  <a:cubicBezTo>
                    <a:pt x="179" y="59"/>
                    <a:pt x="169" y="66"/>
                    <a:pt x="159" y="73"/>
                  </a:cubicBezTo>
                  <a:cubicBezTo>
                    <a:pt x="159" y="73"/>
                    <a:pt x="159" y="73"/>
                    <a:pt x="159" y="73"/>
                  </a:cubicBezTo>
                  <a:cubicBezTo>
                    <a:pt x="159" y="73"/>
                    <a:pt x="159" y="73"/>
                    <a:pt x="159" y="74"/>
                  </a:cubicBezTo>
                  <a:cubicBezTo>
                    <a:pt x="157" y="74"/>
                    <a:pt x="157" y="74"/>
                    <a:pt x="157" y="74"/>
                  </a:cubicBezTo>
                  <a:cubicBezTo>
                    <a:pt x="157" y="74"/>
                    <a:pt x="157" y="74"/>
                    <a:pt x="156" y="74"/>
                  </a:cubicBezTo>
                  <a:cubicBezTo>
                    <a:pt x="157" y="84"/>
                    <a:pt x="162" y="104"/>
                    <a:pt x="166" y="114"/>
                  </a:cubicBezTo>
                  <a:cubicBezTo>
                    <a:pt x="158" y="109"/>
                    <a:pt x="140" y="99"/>
                    <a:pt x="130" y="96"/>
                  </a:cubicBezTo>
                  <a:cubicBezTo>
                    <a:pt x="130" y="96"/>
                    <a:pt x="129" y="97"/>
                    <a:pt x="129" y="97"/>
                  </a:cubicBezTo>
                  <a:cubicBezTo>
                    <a:pt x="129" y="97"/>
                    <a:pt x="129" y="97"/>
                    <a:pt x="129" y="97"/>
                  </a:cubicBezTo>
                  <a:cubicBezTo>
                    <a:pt x="129" y="97"/>
                    <a:pt x="129" y="97"/>
                    <a:pt x="128" y="97"/>
                  </a:cubicBezTo>
                  <a:cubicBezTo>
                    <a:pt x="118" y="106"/>
                    <a:pt x="108" y="116"/>
                    <a:pt x="99" y="126"/>
                  </a:cubicBezTo>
                  <a:cubicBezTo>
                    <a:pt x="102" y="136"/>
                    <a:pt x="111" y="154"/>
                    <a:pt x="117" y="162"/>
                  </a:cubicBezTo>
                  <a:cubicBezTo>
                    <a:pt x="108" y="159"/>
                    <a:pt x="89" y="152"/>
                    <a:pt x="79" y="151"/>
                  </a:cubicBezTo>
                  <a:cubicBezTo>
                    <a:pt x="70" y="162"/>
                    <a:pt x="62" y="174"/>
                    <a:pt x="55" y="186"/>
                  </a:cubicBezTo>
                  <a:cubicBezTo>
                    <a:pt x="59" y="196"/>
                    <a:pt x="73" y="211"/>
                    <a:pt x="79" y="218"/>
                  </a:cubicBezTo>
                  <a:cubicBezTo>
                    <a:pt x="70" y="217"/>
                    <a:pt x="50" y="214"/>
                    <a:pt x="39" y="215"/>
                  </a:cubicBezTo>
                  <a:cubicBezTo>
                    <a:pt x="33" y="228"/>
                    <a:pt x="27" y="241"/>
                    <a:pt x="23" y="254"/>
                  </a:cubicBezTo>
                  <a:cubicBezTo>
                    <a:pt x="30" y="264"/>
                    <a:pt x="49" y="279"/>
                    <a:pt x="55" y="283"/>
                  </a:cubicBezTo>
                  <a:cubicBezTo>
                    <a:pt x="47" y="283"/>
                    <a:pt x="23" y="284"/>
                    <a:pt x="12" y="288"/>
                  </a:cubicBezTo>
                  <a:cubicBezTo>
                    <a:pt x="9" y="301"/>
                    <a:pt x="6" y="315"/>
                    <a:pt x="4" y="328"/>
                  </a:cubicBezTo>
                  <a:cubicBezTo>
                    <a:pt x="12" y="336"/>
                    <a:pt x="31" y="346"/>
                    <a:pt x="39" y="349"/>
                  </a:cubicBezTo>
                  <a:cubicBezTo>
                    <a:pt x="31" y="351"/>
                    <a:pt x="14" y="356"/>
                    <a:pt x="1" y="361"/>
                  </a:cubicBezTo>
                  <a:cubicBezTo>
                    <a:pt x="0" y="369"/>
                    <a:pt x="0" y="376"/>
                    <a:pt x="0" y="384"/>
                  </a:cubicBezTo>
                  <a:cubicBezTo>
                    <a:pt x="0" y="391"/>
                    <a:pt x="0" y="398"/>
                    <a:pt x="1" y="405"/>
                  </a:cubicBezTo>
                  <a:cubicBezTo>
                    <a:pt x="14" y="410"/>
                    <a:pt x="29" y="415"/>
                    <a:pt x="38" y="417"/>
                  </a:cubicBezTo>
                  <a:cubicBezTo>
                    <a:pt x="29" y="421"/>
                    <a:pt x="12" y="430"/>
                    <a:pt x="4" y="437"/>
                  </a:cubicBezTo>
                  <a:cubicBezTo>
                    <a:pt x="4" y="437"/>
                    <a:pt x="4" y="438"/>
                    <a:pt x="4" y="438"/>
                  </a:cubicBezTo>
                  <a:cubicBezTo>
                    <a:pt x="4" y="438"/>
                    <a:pt x="4" y="438"/>
                    <a:pt x="4" y="438"/>
                  </a:cubicBezTo>
                  <a:cubicBezTo>
                    <a:pt x="4" y="438"/>
                    <a:pt x="4" y="438"/>
                    <a:pt x="4" y="438"/>
                  </a:cubicBezTo>
                  <a:cubicBezTo>
                    <a:pt x="5" y="443"/>
                    <a:pt x="6" y="449"/>
                    <a:pt x="7" y="454"/>
                  </a:cubicBezTo>
                  <a:cubicBezTo>
                    <a:pt x="12" y="477"/>
                    <a:pt x="12" y="477"/>
                    <a:pt x="12" y="477"/>
                  </a:cubicBezTo>
                  <a:cubicBezTo>
                    <a:pt x="12" y="477"/>
                    <a:pt x="12" y="477"/>
                    <a:pt x="12" y="477"/>
                  </a:cubicBezTo>
                  <a:cubicBezTo>
                    <a:pt x="12" y="477"/>
                    <a:pt x="12" y="477"/>
                    <a:pt x="12" y="477"/>
                  </a:cubicBezTo>
                  <a:cubicBezTo>
                    <a:pt x="12" y="478"/>
                    <a:pt x="13" y="478"/>
                    <a:pt x="14" y="478"/>
                  </a:cubicBezTo>
                  <a:cubicBezTo>
                    <a:pt x="23" y="482"/>
                    <a:pt x="45" y="483"/>
                    <a:pt x="54" y="483"/>
                  </a:cubicBezTo>
                  <a:cubicBezTo>
                    <a:pt x="47" y="488"/>
                    <a:pt x="28" y="502"/>
                    <a:pt x="22" y="511"/>
                  </a:cubicBezTo>
                  <a:cubicBezTo>
                    <a:pt x="22" y="511"/>
                    <a:pt x="22" y="511"/>
                    <a:pt x="22" y="511"/>
                  </a:cubicBezTo>
                  <a:cubicBezTo>
                    <a:pt x="23" y="511"/>
                    <a:pt x="23" y="511"/>
                    <a:pt x="23" y="511"/>
                  </a:cubicBezTo>
                  <a:cubicBezTo>
                    <a:pt x="22" y="511"/>
                    <a:pt x="22" y="512"/>
                    <a:pt x="22" y="512"/>
                  </a:cubicBezTo>
                  <a:cubicBezTo>
                    <a:pt x="23" y="514"/>
                    <a:pt x="24" y="516"/>
                    <a:pt x="25" y="518"/>
                  </a:cubicBezTo>
                  <a:cubicBezTo>
                    <a:pt x="38" y="548"/>
                    <a:pt x="38" y="548"/>
                    <a:pt x="38" y="548"/>
                  </a:cubicBezTo>
                  <a:cubicBezTo>
                    <a:pt x="37" y="548"/>
                    <a:pt x="37" y="548"/>
                    <a:pt x="37" y="548"/>
                  </a:cubicBezTo>
                  <a:cubicBezTo>
                    <a:pt x="37" y="548"/>
                    <a:pt x="37" y="548"/>
                    <a:pt x="37" y="548"/>
                  </a:cubicBezTo>
                  <a:cubicBezTo>
                    <a:pt x="38" y="548"/>
                    <a:pt x="39" y="549"/>
                    <a:pt x="40" y="549"/>
                  </a:cubicBezTo>
                  <a:cubicBezTo>
                    <a:pt x="50" y="550"/>
                    <a:pt x="72" y="547"/>
                    <a:pt x="80" y="545"/>
                  </a:cubicBezTo>
                  <a:cubicBezTo>
                    <a:pt x="80" y="546"/>
                    <a:pt x="78" y="547"/>
                    <a:pt x="77" y="549"/>
                  </a:cubicBezTo>
                  <a:cubicBezTo>
                    <a:pt x="70" y="557"/>
                    <a:pt x="58" y="571"/>
                    <a:pt x="54" y="579"/>
                  </a:cubicBezTo>
                  <a:cubicBezTo>
                    <a:pt x="54" y="580"/>
                    <a:pt x="54" y="580"/>
                    <a:pt x="54" y="580"/>
                  </a:cubicBezTo>
                  <a:cubicBezTo>
                    <a:pt x="54" y="580"/>
                    <a:pt x="54" y="580"/>
                    <a:pt x="54" y="580"/>
                  </a:cubicBezTo>
                  <a:cubicBezTo>
                    <a:pt x="54" y="580"/>
                    <a:pt x="54" y="580"/>
                    <a:pt x="54" y="580"/>
                  </a:cubicBezTo>
                  <a:cubicBezTo>
                    <a:pt x="57" y="585"/>
                    <a:pt x="60" y="590"/>
                    <a:pt x="64" y="595"/>
                  </a:cubicBezTo>
                  <a:cubicBezTo>
                    <a:pt x="67" y="600"/>
                    <a:pt x="67" y="600"/>
                    <a:pt x="67" y="600"/>
                  </a:cubicBezTo>
                  <a:cubicBezTo>
                    <a:pt x="70" y="605"/>
                    <a:pt x="73" y="609"/>
                    <a:pt x="76" y="613"/>
                  </a:cubicBezTo>
                  <a:cubicBezTo>
                    <a:pt x="77" y="613"/>
                    <a:pt x="79" y="613"/>
                    <a:pt x="80" y="613"/>
                  </a:cubicBezTo>
                  <a:cubicBezTo>
                    <a:pt x="91" y="612"/>
                    <a:pt x="110" y="605"/>
                    <a:pt x="117" y="602"/>
                  </a:cubicBezTo>
                  <a:cubicBezTo>
                    <a:pt x="117" y="603"/>
                    <a:pt x="116" y="604"/>
                    <a:pt x="115" y="606"/>
                  </a:cubicBezTo>
                  <a:cubicBezTo>
                    <a:pt x="110" y="615"/>
                    <a:pt x="101" y="631"/>
                    <a:pt x="99" y="640"/>
                  </a:cubicBezTo>
                  <a:cubicBezTo>
                    <a:pt x="99" y="640"/>
                    <a:pt x="99" y="641"/>
                    <a:pt x="99" y="641"/>
                  </a:cubicBezTo>
                  <a:cubicBezTo>
                    <a:pt x="99" y="641"/>
                    <a:pt x="99" y="641"/>
                    <a:pt x="99" y="641"/>
                  </a:cubicBezTo>
                  <a:cubicBezTo>
                    <a:pt x="99" y="641"/>
                    <a:pt x="99" y="641"/>
                    <a:pt x="99" y="641"/>
                  </a:cubicBezTo>
                  <a:cubicBezTo>
                    <a:pt x="103" y="645"/>
                    <a:pt x="106" y="649"/>
                    <a:pt x="110" y="653"/>
                  </a:cubicBezTo>
                  <a:cubicBezTo>
                    <a:pt x="115" y="657"/>
                    <a:pt x="115" y="657"/>
                    <a:pt x="115" y="657"/>
                  </a:cubicBezTo>
                  <a:cubicBezTo>
                    <a:pt x="119" y="661"/>
                    <a:pt x="123" y="665"/>
                    <a:pt x="127" y="669"/>
                  </a:cubicBezTo>
                  <a:cubicBezTo>
                    <a:pt x="128" y="669"/>
                    <a:pt x="129" y="669"/>
                    <a:pt x="131" y="668"/>
                  </a:cubicBezTo>
                  <a:cubicBezTo>
                    <a:pt x="142" y="664"/>
                    <a:pt x="160" y="654"/>
                    <a:pt x="166" y="650"/>
                  </a:cubicBezTo>
                  <a:cubicBezTo>
                    <a:pt x="163" y="658"/>
                    <a:pt x="155" y="681"/>
                    <a:pt x="155" y="692"/>
                  </a:cubicBezTo>
                  <a:cubicBezTo>
                    <a:pt x="155" y="692"/>
                    <a:pt x="155" y="692"/>
                    <a:pt x="155" y="692"/>
                  </a:cubicBezTo>
                  <a:cubicBezTo>
                    <a:pt x="156" y="691"/>
                    <a:pt x="156" y="691"/>
                    <a:pt x="156" y="691"/>
                  </a:cubicBezTo>
                  <a:cubicBezTo>
                    <a:pt x="156" y="691"/>
                    <a:pt x="156" y="692"/>
                    <a:pt x="156" y="692"/>
                  </a:cubicBezTo>
                  <a:cubicBezTo>
                    <a:pt x="156" y="692"/>
                    <a:pt x="156" y="693"/>
                    <a:pt x="156" y="693"/>
                  </a:cubicBezTo>
                  <a:cubicBezTo>
                    <a:pt x="188" y="713"/>
                    <a:pt x="188" y="713"/>
                    <a:pt x="188" y="713"/>
                  </a:cubicBezTo>
                  <a:cubicBezTo>
                    <a:pt x="188" y="714"/>
                    <a:pt x="188" y="714"/>
                    <a:pt x="188" y="714"/>
                  </a:cubicBezTo>
                  <a:cubicBezTo>
                    <a:pt x="188" y="714"/>
                    <a:pt x="188" y="714"/>
                    <a:pt x="188" y="714"/>
                  </a:cubicBezTo>
                  <a:cubicBezTo>
                    <a:pt x="189" y="713"/>
                    <a:pt x="190" y="713"/>
                    <a:pt x="190" y="713"/>
                  </a:cubicBezTo>
                  <a:cubicBezTo>
                    <a:pt x="200" y="708"/>
                    <a:pt x="216" y="693"/>
                    <a:pt x="222" y="687"/>
                  </a:cubicBezTo>
                  <a:cubicBezTo>
                    <a:pt x="221" y="696"/>
                    <a:pt x="217" y="720"/>
                    <a:pt x="219" y="730"/>
                  </a:cubicBezTo>
                  <a:cubicBezTo>
                    <a:pt x="219" y="730"/>
                    <a:pt x="220" y="730"/>
                    <a:pt x="220" y="730"/>
                  </a:cubicBezTo>
                  <a:cubicBezTo>
                    <a:pt x="220" y="729"/>
                    <a:pt x="220" y="729"/>
                    <a:pt x="220" y="729"/>
                  </a:cubicBezTo>
                  <a:cubicBezTo>
                    <a:pt x="220" y="730"/>
                    <a:pt x="220" y="730"/>
                    <a:pt x="220" y="731"/>
                  </a:cubicBezTo>
                  <a:cubicBezTo>
                    <a:pt x="221" y="731"/>
                    <a:pt x="221" y="731"/>
                    <a:pt x="221" y="731"/>
                  </a:cubicBezTo>
                  <a:cubicBezTo>
                    <a:pt x="257" y="745"/>
                    <a:pt x="257" y="745"/>
                    <a:pt x="257" y="745"/>
                  </a:cubicBezTo>
                  <a:cubicBezTo>
                    <a:pt x="256" y="746"/>
                    <a:pt x="256" y="746"/>
                    <a:pt x="256" y="746"/>
                  </a:cubicBezTo>
                  <a:cubicBezTo>
                    <a:pt x="256" y="746"/>
                    <a:pt x="256" y="746"/>
                    <a:pt x="256" y="746"/>
                  </a:cubicBezTo>
                  <a:cubicBezTo>
                    <a:pt x="257" y="745"/>
                    <a:pt x="258" y="745"/>
                    <a:pt x="258" y="744"/>
                  </a:cubicBezTo>
                  <a:cubicBezTo>
                    <a:pt x="267" y="738"/>
                    <a:pt x="279" y="721"/>
                    <a:pt x="284" y="714"/>
                  </a:cubicBezTo>
                  <a:cubicBezTo>
                    <a:pt x="284" y="722"/>
                    <a:pt x="286" y="745"/>
                    <a:pt x="289" y="756"/>
                  </a:cubicBezTo>
                  <a:cubicBezTo>
                    <a:pt x="303" y="759"/>
                    <a:pt x="316" y="762"/>
                    <a:pt x="330" y="764"/>
                  </a:cubicBezTo>
                  <a:cubicBezTo>
                    <a:pt x="330" y="763"/>
                    <a:pt x="330" y="763"/>
                    <a:pt x="330" y="763"/>
                  </a:cubicBezTo>
                  <a:cubicBezTo>
                    <a:pt x="330" y="764"/>
                    <a:pt x="330" y="764"/>
                    <a:pt x="330" y="764"/>
                  </a:cubicBezTo>
                  <a:cubicBezTo>
                    <a:pt x="330" y="764"/>
                    <a:pt x="330" y="764"/>
                    <a:pt x="330" y="764"/>
                  </a:cubicBezTo>
                  <a:cubicBezTo>
                    <a:pt x="337" y="757"/>
                    <a:pt x="349" y="736"/>
                    <a:pt x="353" y="727"/>
                  </a:cubicBezTo>
                  <a:cubicBezTo>
                    <a:pt x="355" y="736"/>
                    <a:pt x="358" y="755"/>
                    <a:pt x="362" y="767"/>
                  </a:cubicBezTo>
                  <a:cubicBezTo>
                    <a:pt x="369" y="767"/>
                    <a:pt x="377" y="767"/>
                    <a:pt x="384" y="767"/>
                  </a:cubicBezTo>
                  <a:cubicBezTo>
                    <a:pt x="391" y="767"/>
                    <a:pt x="397" y="767"/>
                    <a:pt x="404" y="767"/>
                  </a:cubicBezTo>
                  <a:cubicBezTo>
                    <a:pt x="406" y="759"/>
                    <a:pt x="414" y="735"/>
                    <a:pt x="416" y="727"/>
                  </a:cubicBezTo>
                  <a:cubicBezTo>
                    <a:pt x="420" y="735"/>
                    <a:pt x="431" y="756"/>
                    <a:pt x="438" y="764"/>
                  </a:cubicBezTo>
                  <a:cubicBezTo>
                    <a:pt x="438" y="764"/>
                    <a:pt x="438" y="764"/>
                    <a:pt x="438" y="764"/>
                  </a:cubicBezTo>
                  <a:cubicBezTo>
                    <a:pt x="438" y="762"/>
                    <a:pt x="438" y="762"/>
                    <a:pt x="438" y="762"/>
                  </a:cubicBezTo>
                  <a:cubicBezTo>
                    <a:pt x="438" y="763"/>
                    <a:pt x="439" y="763"/>
                    <a:pt x="440" y="763"/>
                  </a:cubicBezTo>
                  <a:cubicBezTo>
                    <a:pt x="442" y="763"/>
                    <a:pt x="445" y="763"/>
                    <a:pt x="447" y="762"/>
                  </a:cubicBezTo>
                  <a:cubicBezTo>
                    <a:pt x="480" y="755"/>
                    <a:pt x="480" y="755"/>
                    <a:pt x="480" y="755"/>
                  </a:cubicBezTo>
                  <a:cubicBezTo>
                    <a:pt x="480" y="755"/>
                    <a:pt x="480" y="755"/>
                    <a:pt x="480" y="755"/>
                  </a:cubicBezTo>
                  <a:cubicBezTo>
                    <a:pt x="480" y="755"/>
                    <a:pt x="480" y="755"/>
                    <a:pt x="480" y="755"/>
                  </a:cubicBezTo>
                  <a:cubicBezTo>
                    <a:pt x="481" y="754"/>
                    <a:pt x="481" y="753"/>
                    <a:pt x="482" y="751"/>
                  </a:cubicBezTo>
                  <a:cubicBezTo>
                    <a:pt x="485" y="741"/>
                    <a:pt x="486" y="723"/>
                    <a:pt x="486" y="714"/>
                  </a:cubicBezTo>
                  <a:cubicBezTo>
                    <a:pt x="492" y="723"/>
                    <a:pt x="505" y="739"/>
                    <a:pt x="513" y="745"/>
                  </a:cubicBezTo>
                  <a:cubicBezTo>
                    <a:pt x="513" y="745"/>
                    <a:pt x="514" y="745"/>
                    <a:pt x="514" y="745"/>
                  </a:cubicBezTo>
                  <a:cubicBezTo>
                    <a:pt x="513" y="744"/>
                    <a:pt x="513" y="744"/>
                    <a:pt x="513" y="744"/>
                  </a:cubicBezTo>
                  <a:cubicBezTo>
                    <a:pt x="514" y="744"/>
                    <a:pt x="514" y="745"/>
                    <a:pt x="514" y="745"/>
                  </a:cubicBezTo>
                  <a:cubicBezTo>
                    <a:pt x="519" y="743"/>
                    <a:pt x="523" y="741"/>
                    <a:pt x="527" y="740"/>
                  </a:cubicBezTo>
                  <a:cubicBezTo>
                    <a:pt x="551" y="729"/>
                    <a:pt x="551" y="729"/>
                    <a:pt x="551" y="729"/>
                  </a:cubicBezTo>
                  <a:cubicBezTo>
                    <a:pt x="551" y="729"/>
                    <a:pt x="551" y="729"/>
                    <a:pt x="551" y="729"/>
                  </a:cubicBezTo>
                  <a:cubicBezTo>
                    <a:pt x="551" y="729"/>
                    <a:pt x="551" y="729"/>
                    <a:pt x="551" y="729"/>
                  </a:cubicBezTo>
                  <a:cubicBezTo>
                    <a:pt x="552" y="728"/>
                    <a:pt x="552" y="727"/>
                    <a:pt x="552" y="725"/>
                  </a:cubicBezTo>
                  <a:cubicBezTo>
                    <a:pt x="553" y="715"/>
                    <a:pt x="550" y="697"/>
                    <a:pt x="549" y="689"/>
                  </a:cubicBezTo>
                  <a:cubicBezTo>
                    <a:pt x="555" y="695"/>
                    <a:pt x="571" y="709"/>
                    <a:pt x="580" y="713"/>
                  </a:cubicBezTo>
                  <a:cubicBezTo>
                    <a:pt x="592" y="706"/>
                    <a:pt x="604" y="698"/>
                    <a:pt x="615" y="690"/>
                  </a:cubicBezTo>
                  <a:cubicBezTo>
                    <a:pt x="615" y="690"/>
                    <a:pt x="615" y="690"/>
                    <a:pt x="615" y="689"/>
                  </a:cubicBezTo>
                  <a:cubicBezTo>
                    <a:pt x="615" y="690"/>
                    <a:pt x="615" y="690"/>
                    <a:pt x="615" y="690"/>
                  </a:cubicBezTo>
                  <a:cubicBezTo>
                    <a:pt x="616" y="690"/>
                    <a:pt x="616" y="689"/>
                    <a:pt x="616" y="689"/>
                  </a:cubicBezTo>
                  <a:cubicBezTo>
                    <a:pt x="616" y="679"/>
                    <a:pt x="609" y="660"/>
                    <a:pt x="606" y="651"/>
                  </a:cubicBezTo>
                  <a:cubicBezTo>
                    <a:pt x="613" y="656"/>
                    <a:pt x="631" y="666"/>
                    <a:pt x="641" y="669"/>
                  </a:cubicBezTo>
                  <a:cubicBezTo>
                    <a:pt x="651" y="659"/>
                    <a:pt x="661" y="649"/>
                    <a:pt x="671" y="639"/>
                  </a:cubicBezTo>
                  <a:cubicBezTo>
                    <a:pt x="670" y="639"/>
                    <a:pt x="670" y="639"/>
                    <a:pt x="670" y="639"/>
                  </a:cubicBezTo>
                  <a:cubicBezTo>
                    <a:pt x="671" y="639"/>
                    <a:pt x="671" y="639"/>
                    <a:pt x="671" y="639"/>
                  </a:cubicBezTo>
                  <a:cubicBezTo>
                    <a:pt x="671" y="639"/>
                    <a:pt x="671" y="638"/>
                    <a:pt x="671" y="638"/>
                  </a:cubicBezTo>
                  <a:cubicBezTo>
                    <a:pt x="669" y="628"/>
                    <a:pt x="658" y="610"/>
                    <a:pt x="653" y="602"/>
                  </a:cubicBezTo>
                  <a:cubicBezTo>
                    <a:pt x="662" y="605"/>
                    <a:pt x="681" y="612"/>
                    <a:pt x="692" y="612"/>
                  </a:cubicBezTo>
                  <a:cubicBezTo>
                    <a:pt x="701" y="601"/>
                    <a:pt x="708" y="589"/>
                    <a:pt x="716" y="577"/>
                  </a:cubicBezTo>
                  <a:cubicBezTo>
                    <a:pt x="715" y="576"/>
                    <a:pt x="715" y="575"/>
                    <a:pt x="715" y="575"/>
                  </a:cubicBezTo>
                  <a:cubicBezTo>
                    <a:pt x="710" y="565"/>
                    <a:pt x="697" y="552"/>
                    <a:pt x="691" y="546"/>
                  </a:cubicBezTo>
                  <a:cubicBezTo>
                    <a:pt x="701" y="547"/>
                    <a:pt x="720" y="550"/>
                    <a:pt x="731" y="548"/>
                  </a:cubicBezTo>
                  <a:cubicBezTo>
                    <a:pt x="737" y="535"/>
                    <a:pt x="742" y="522"/>
                    <a:pt x="747" y="508"/>
                  </a:cubicBezTo>
                  <a:cubicBezTo>
                    <a:pt x="747" y="508"/>
                    <a:pt x="746" y="507"/>
                    <a:pt x="746" y="507"/>
                  </a:cubicBezTo>
                  <a:cubicBezTo>
                    <a:pt x="739" y="499"/>
                    <a:pt x="725" y="488"/>
                    <a:pt x="718" y="483"/>
                  </a:cubicBezTo>
                  <a:cubicBezTo>
                    <a:pt x="727" y="483"/>
                    <a:pt x="746" y="482"/>
                    <a:pt x="756" y="478"/>
                  </a:cubicBezTo>
                  <a:cubicBezTo>
                    <a:pt x="759" y="465"/>
                    <a:pt x="762" y="451"/>
                    <a:pt x="764" y="437"/>
                  </a:cubicBezTo>
                  <a:cubicBezTo>
                    <a:pt x="755" y="429"/>
                    <a:pt x="737" y="420"/>
                    <a:pt x="730" y="417"/>
                  </a:cubicBezTo>
                  <a:cubicBezTo>
                    <a:pt x="738" y="415"/>
                    <a:pt x="754" y="410"/>
                    <a:pt x="767" y="405"/>
                  </a:cubicBezTo>
                  <a:cubicBezTo>
                    <a:pt x="768" y="398"/>
                    <a:pt x="768" y="391"/>
                    <a:pt x="768" y="384"/>
                  </a:cubicBezTo>
                  <a:close/>
                  <a:moveTo>
                    <a:pt x="130" y="408"/>
                  </a:moveTo>
                  <a:cubicBezTo>
                    <a:pt x="116" y="408"/>
                    <a:pt x="106" y="397"/>
                    <a:pt x="106" y="384"/>
                  </a:cubicBezTo>
                  <a:cubicBezTo>
                    <a:pt x="106" y="370"/>
                    <a:pt x="116" y="359"/>
                    <a:pt x="130" y="359"/>
                  </a:cubicBezTo>
                  <a:cubicBezTo>
                    <a:pt x="143" y="359"/>
                    <a:pt x="154" y="370"/>
                    <a:pt x="154" y="384"/>
                  </a:cubicBezTo>
                  <a:cubicBezTo>
                    <a:pt x="154" y="397"/>
                    <a:pt x="143" y="408"/>
                    <a:pt x="130" y="408"/>
                  </a:cubicBezTo>
                  <a:close/>
                  <a:moveTo>
                    <a:pt x="384" y="105"/>
                  </a:moveTo>
                  <a:cubicBezTo>
                    <a:pt x="397" y="105"/>
                    <a:pt x="408" y="116"/>
                    <a:pt x="408" y="129"/>
                  </a:cubicBezTo>
                  <a:cubicBezTo>
                    <a:pt x="408" y="143"/>
                    <a:pt x="397" y="153"/>
                    <a:pt x="384" y="153"/>
                  </a:cubicBezTo>
                  <a:cubicBezTo>
                    <a:pt x="371" y="153"/>
                    <a:pt x="360" y="143"/>
                    <a:pt x="360" y="129"/>
                  </a:cubicBezTo>
                  <a:cubicBezTo>
                    <a:pt x="360" y="116"/>
                    <a:pt x="371" y="105"/>
                    <a:pt x="384" y="105"/>
                  </a:cubicBezTo>
                  <a:close/>
                  <a:moveTo>
                    <a:pt x="187" y="187"/>
                  </a:moveTo>
                  <a:cubicBezTo>
                    <a:pt x="197" y="177"/>
                    <a:pt x="212" y="177"/>
                    <a:pt x="221" y="187"/>
                  </a:cubicBezTo>
                  <a:cubicBezTo>
                    <a:pt x="231" y="196"/>
                    <a:pt x="231" y="211"/>
                    <a:pt x="221" y="221"/>
                  </a:cubicBezTo>
                  <a:cubicBezTo>
                    <a:pt x="212" y="230"/>
                    <a:pt x="197" y="230"/>
                    <a:pt x="187" y="221"/>
                  </a:cubicBezTo>
                  <a:cubicBezTo>
                    <a:pt x="178" y="211"/>
                    <a:pt x="178" y="196"/>
                    <a:pt x="187" y="187"/>
                  </a:cubicBezTo>
                  <a:close/>
                  <a:moveTo>
                    <a:pt x="221" y="580"/>
                  </a:moveTo>
                  <a:cubicBezTo>
                    <a:pt x="212" y="590"/>
                    <a:pt x="197" y="590"/>
                    <a:pt x="187" y="580"/>
                  </a:cubicBezTo>
                  <a:cubicBezTo>
                    <a:pt x="178" y="571"/>
                    <a:pt x="178" y="556"/>
                    <a:pt x="187" y="546"/>
                  </a:cubicBezTo>
                  <a:cubicBezTo>
                    <a:pt x="197" y="537"/>
                    <a:pt x="212" y="537"/>
                    <a:pt x="221" y="546"/>
                  </a:cubicBezTo>
                  <a:cubicBezTo>
                    <a:pt x="231" y="556"/>
                    <a:pt x="231" y="571"/>
                    <a:pt x="221" y="580"/>
                  </a:cubicBezTo>
                  <a:close/>
                  <a:moveTo>
                    <a:pt x="384" y="662"/>
                  </a:moveTo>
                  <a:cubicBezTo>
                    <a:pt x="371" y="662"/>
                    <a:pt x="360" y="651"/>
                    <a:pt x="360" y="638"/>
                  </a:cubicBezTo>
                  <a:cubicBezTo>
                    <a:pt x="360" y="624"/>
                    <a:pt x="371" y="614"/>
                    <a:pt x="384" y="614"/>
                  </a:cubicBezTo>
                  <a:cubicBezTo>
                    <a:pt x="397" y="614"/>
                    <a:pt x="408" y="624"/>
                    <a:pt x="408" y="638"/>
                  </a:cubicBezTo>
                  <a:cubicBezTo>
                    <a:pt x="408" y="651"/>
                    <a:pt x="397" y="662"/>
                    <a:pt x="384" y="662"/>
                  </a:cubicBezTo>
                  <a:close/>
                  <a:moveTo>
                    <a:pt x="384" y="580"/>
                  </a:moveTo>
                  <a:cubicBezTo>
                    <a:pt x="276" y="580"/>
                    <a:pt x="188" y="492"/>
                    <a:pt x="188" y="384"/>
                  </a:cubicBezTo>
                  <a:cubicBezTo>
                    <a:pt x="188" y="275"/>
                    <a:pt x="276" y="188"/>
                    <a:pt x="384" y="188"/>
                  </a:cubicBezTo>
                  <a:cubicBezTo>
                    <a:pt x="492" y="188"/>
                    <a:pt x="580" y="275"/>
                    <a:pt x="580" y="384"/>
                  </a:cubicBezTo>
                  <a:cubicBezTo>
                    <a:pt x="580" y="492"/>
                    <a:pt x="492" y="580"/>
                    <a:pt x="384" y="580"/>
                  </a:cubicBezTo>
                  <a:close/>
                  <a:moveTo>
                    <a:pt x="581" y="580"/>
                  </a:moveTo>
                  <a:cubicBezTo>
                    <a:pt x="571" y="590"/>
                    <a:pt x="556" y="590"/>
                    <a:pt x="547" y="580"/>
                  </a:cubicBezTo>
                  <a:cubicBezTo>
                    <a:pt x="537" y="571"/>
                    <a:pt x="537" y="556"/>
                    <a:pt x="547" y="546"/>
                  </a:cubicBezTo>
                  <a:cubicBezTo>
                    <a:pt x="556" y="537"/>
                    <a:pt x="571" y="537"/>
                    <a:pt x="581" y="546"/>
                  </a:cubicBezTo>
                  <a:cubicBezTo>
                    <a:pt x="590" y="556"/>
                    <a:pt x="590" y="571"/>
                    <a:pt x="581" y="580"/>
                  </a:cubicBezTo>
                  <a:close/>
                  <a:moveTo>
                    <a:pt x="581" y="221"/>
                  </a:moveTo>
                  <a:cubicBezTo>
                    <a:pt x="571" y="230"/>
                    <a:pt x="556" y="230"/>
                    <a:pt x="547" y="221"/>
                  </a:cubicBezTo>
                  <a:cubicBezTo>
                    <a:pt x="537" y="211"/>
                    <a:pt x="537" y="196"/>
                    <a:pt x="547" y="187"/>
                  </a:cubicBezTo>
                  <a:cubicBezTo>
                    <a:pt x="556" y="177"/>
                    <a:pt x="571" y="177"/>
                    <a:pt x="581" y="187"/>
                  </a:cubicBezTo>
                  <a:cubicBezTo>
                    <a:pt x="590" y="196"/>
                    <a:pt x="590" y="211"/>
                    <a:pt x="581" y="221"/>
                  </a:cubicBezTo>
                  <a:close/>
                  <a:moveTo>
                    <a:pt x="638" y="408"/>
                  </a:moveTo>
                  <a:cubicBezTo>
                    <a:pt x="625" y="408"/>
                    <a:pt x="614" y="397"/>
                    <a:pt x="614" y="384"/>
                  </a:cubicBezTo>
                  <a:cubicBezTo>
                    <a:pt x="614" y="370"/>
                    <a:pt x="625" y="359"/>
                    <a:pt x="638" y="359"/>
                  </a:cubicBezTo>
                  <a:cubicBezTo>
                    <a:pt x="651" y="359"/>
                    <a:pt x="662" y="370"/>
                    <a:pt x="662" y="384"/>
                  </a:cubicBezTo>
                  <a:cubicBezTo>
                    <a:pt x="662" y="397"/>
                    <a:pt x="651" y="408"/>
                    <a:pt x="638" y="408"/>
                  </a:cubicBezTo>
                  <a:close/>
                </a:path>
              </a:pathLst>
            </a:custGeom>
            <a:grpFill/>
            <a:ln>
              <a:noFill/>
            </a:ln>
            <a:effectLst/>
          </p:spPr>
          <p:txBody>
            <a:bodyPr/>
            <a:lstStyle/>
            <a:p>
              <a:pPr>
                <a:defRPr/>
              </a:pPr>
              <a:endParaRPr lang="en-US" sz="2100" kern="0" dirty="0">
                <a:solidFill>
                  <a:sysClr val="windowText" lastClr="000000"/>
                </a:solidFill>
                <a:cs typeface="Arial" pitchFamily="34" charset="0"/>
              </a:endParaRPr>
            </a:p>
          </p:txBody>
        </p:sp>
        <p:sp>
          <p:nvSpPr>
            <p:cNvPr id="34" name="Freeform 9">
              <a:extLst>
                <a:ext uri="{FF2B5EF4-FFF2-40B4-BE49-F238E27FC236}">
                  <a16:creationId xmlns:a16="http://schemas.microsoft.com/office/drawing/2014/main" id="{83B71460-67DE-2043-BF93-9BD3FBE3EA69}"/>
                </a:ext>
              </a:extLst>
            </p:cNvPr>
            <p:cNvSpPr>
              <a:spLocks noEditPoints="1"/>
            </p:cNvSpPr>
            <p:nvPr/>
          </p:nvSpPr>
          <p:spPr bwMode="auto">
            <a:xfrm rot="1515780">
              <a:off x="3151486" y="3597027"/>
              <a:ext cx="43852" cy="45946"/>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grpFill/>
            <a:ln w="9525">
              <a:noFill/>
              <a:round/>
              <a:headEnd/>
              <a:tailEnd/>
            </a:ln>
          </p:spPr>
          <p:txBody>
            <a:bodyPr/>
            <a:lstStyle/>
            <a:p>
              <a:pPr fontAlgn="base">
                <a:spcBef>
                  <a:spcPct val="0"/>
                </a:spcBef>
                <a:spcAft>
                  <a:spcPct val="0"/>
                </a:spcAft>
              </a:pPr>
              <a:endParaRPr lang="en-US" dirty="0">
                <a:solidFill>
                  <a:srgbClr val="5F5F5F"/>
                </a:solidFill>
                <a:latin typeface="Arial" charset="0"/>
                <a:cs typeface="Arial" charset="0"/>
              </a:endParaRPr>
            </a:p>
          </p:txBody>
        </p:sp>
      </p:grpSp>
      <p:grpSp>
        <p:nvGrpSpPr>
          <p:cNvPr id="35" name="Group 20">
            <a:extLst>
              <a:ext uri="{FF2B5EF4-FFF2-40B4-BE49-F238E27FC236}">
                <a16:creationId xmlns:a16="http://schemas.microsoft.com/office/drawing/2014/main" id="{C82B4B00-8A14-3542-BB0A-E02150940B5E}"/>
              </a:ext>
            </a:extLst>
          </p:cNvPr>
          <p:cNvGrpSpPr>
            <a:grpSpLocks/>
          </p:cNvGrpSpPr>
          <p:nvPr/>
        </p:nvGrpSpPr>
        <p:grpSpPr bwMode="auto">
          <a:xfrm rot="-1068564">
            <a:off x="3751278" y="2801938"/>
            <a:ext cx="688975" cy="349250"/>
            <a:chOff x="2894012" y="4868611"/>
            <a:chExt cx="1499414" cy="693989"/>
          </a:xfrm>
          <a:solidFill>
            <a:schemeClr val="tx1"/>
          </a:solidFill>
        </p:grpSpPr>
        <p:sp>
          <p:nvSpPr>
            <p:cNvPr id="36" name="Oval 35">
              <a:extLst>
                <a:ext uri="{FF2B5EF4-FFF2-40B4-BE49-F238E27FC236}">
                  <a16:creationId xmlns:a16="http://schemas.microsoft.com/office/drawing/2014/main" id="{7AC91166-381F-C140-A870-7C95720A959C}"/>
                </a:ext>
              </a:extLst>
            </p:cNvPr>
            <p:cNvSpPr/>
            <p:nvPr/>
          </p:nvSpPr>
          <p:spPr>
            <a:xfrm>
              <a:off x="3113715" y="4865955"/>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37" name="Oval 36">
              <a:extLst>
                <a:ext uri="{FF2B5EF4-FFF2-40B4-BE49-F238E27FC236}">
                  <a16:creationId xmlns:a16="http://schemas.microsoft.com/office/drawing/2014/main" id="{D7D3AA2D-A938-2A4D-BB16-727A2F35126F}"/>
                </a:ext>
              </a:extLst>
            </p:cNvPr>
            <p:cNvSpPr/>
            <p:nvPr/>
          </p:nvSpPr>
          <p:spPr>
            <a:xfrm>
              <a:off x="3570436" y="4867387"/>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38" name="Oval 37">
              <a:extLst>
                <a:ext uri="{FF2B5EF4-FFF2-40B4-BE49-F238E27FC236}">
                  <a16:creationId xmlns:a16="http://schemas.microsoft.com/office/drawing/2014/main" id="{F025658C-EA02-074E-B878-28A94936C2F9}"/>
                </a:ext>
              </a:extLst>
            </p:cNvPr>
            <p:cNvSpPr/>
            <p:nvPr/>
          </p:nvSpPr>
          <p:spPr>
            <a:xfrm>
              <a:off x="3723098" y="5025699"/>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39" name="Freeform 38">
              <a:extLst>
                <a:ext uri="{FF2B5EF4-FFF2-40B4-BE49-F238E27FC236}">
                  <a16:creationId xmlns:a16="http://schemas.microsoft.com/office/drawing/2014/main" id="{0BAB769D-070F-0849-9C74-6A95B0CD756D}"/>
                </a:ext>
              </a:extLst>
            </p:cNvPr>
            <p:cNvSpPr/>
            <p:nvPr/>
          </p:nvSpPr>
          <p:spPr>
            <a:xfrm>
              <a:off x="2894894" y="4991969"/>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40" name="Freeform 39">
              <a:extLst>
                <a:ext uri="{FF2B5EF4-FFF2-40B4-BE49-F238E27FC236}">
                  <a16:creationId xmlns:a16="http://schemas.microsoft.com/office/drawing/2014/main" id="{187E1CD8-2661-8E46-A514-38BFB7675F18}"/>
                </a:ext>
              </a:extLst>
            </p:cNvPr>
            <p:cNvSpPr/>
            <p:nvPr/>
          </p:nvSpPr>
          <p:spPr>
            <a:xfrm flipH="1">
              <a:off x="4178715" y="4994134"/>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41" name="Oval 40">
              <a:extLst>
                <a:ext uri="{FF2B5EF4-FFF2-40B4-BE49-F238E27FC236}">
                  <a16:creationId xmlns:a16="http://schemas.microsoft.com/office/drawing/2014/main" id="{E1DB7B2E-C726-804E-9BB3-56F6124F3C92}"/>
                </a:ext>
              </a:extLst>
            </p:cNvPr>
            <p:cNvSpPr/>
            <p:nvPr/>
          </p:nvSpPr>
          <p:spPr>
            <a:xfrm>
              <a:off x="3267553" y="5031238"/>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grpSp>
        <p:nvGrpSpPr>
          <p:cNvPr id="43" name="Group 69">
            <a:extLst>
              <a:ext uri="{FF2B5EF4-FFF2-40B4-BE49-F238E27FC236}">
                <a16:creationId xmlns:a16="http://schemas.microsoft.com/office/drawing/2014/main" id="{0EB5919E-A5CD-D34D-9F46-A6CB5476F2B1}"/>
              </a:ext>
            </a:extLst>
          </p:cNvPr>
          <p:cNvGrpSpPr>
            <a:grpSpLocks/>
          </p:cNvGrpSpPr>
          <p:nvPr/>
        </p:nvGrpSpPr>
        <p:grpSpPr bwMode="auto">
          <a:xfrm>
            <a:off x="8304213" y="2613025"/>
            <a:ext cx="3622675" cy="2155825"/>
            <a:chOff x="7690962" y="2778611"/>
            <a:chExt cx="3622861" cy="2157071"/>
          </a:xfrm>
        </p:grpSpPr>
        <p:pic>
          <p:nvPicPr>
            <p:cNvPr id="44" name="Picture 8" descr="Cloud graphic arts available for use in Cloud Campaign layouts">
              <a:extLst>
                <a:ext uri="{FF2B5EF4-FFF2-40B4-BE49-F238E27FC236}">
                  <a16:creationId xmlns:a16="http://schemas.microsoft.com/office/drawing/2014/main" id="{C7CDA5B1-0963-3B4A-AEA1-F52B74A127AB}"/>
                </a:ext>
              </a:extLst>
            </p:cNvPr>
            <p:cNvPicPr>
              <a:picLocks noChangeAspect="1"/>
            </p:cNvPicPr>
            <p:nvPr/>
          </p:nvPicPr>
          <p:blipFill>
            <a:blip r:embed="rId2" cstate="print"/>
            <a:srcRect/>
            <a:stretch>
              <a:fillRect/>
            </a:stretch>
          </p:blipFill>
          <p:spPr bwMode="auto">
            <a:xfrm>
              <a:off x="7690962" y="2778611"/>
              <a:ext cx="3622861" cy="2157071"/>
            </a:xfrm>
            <a:prstGeom prst="rect">
              <a:avLst/>
            </a:prstGeom>
            <a:noFill/>
            <a:ln w="9525">
              <a:noFill/>
              <a:miter lim="800000"/>
              <a:headEnd/>
              <a:tailEnd/>
            </a:ln>
          </p:spPr>
        </p:pic>
        <p:sp>
          <p:nvSpPr>
            <p:cNvPr id="45" name="1_Capture_data">
              <a:extLst>
                <a:ext uri="{FF2B5EF4-FFF2-40B4-BE49-F238E27FC236}">
                  <a16:creationId xmlns:a16="http://schemas.microsoft.com/office/drawing/2014/main" id="{E75A0472-F047-9B47-902E-F1669AAC2BCD}"/>
                </a:ext>
              </a:extLst>
            </p:cNvPr>
            <p:cNvSpPr txBox="1">
              <a:spLocks noChangeArrowheads="1"/>
            </p:cNvSpPr>
            <p:nvPr/>
          </p:nvSpPr>
          <p:spPr bwMode="auto">
            <a:xfrm>
              <a:off x="8622872" y="3634769"/>
              <a:ext cx="1752690" cy="646485"/>
            </a:xfrm>
            <a:prstGeom prst="rect">
              <a:avLst/>
            </a:prstGeom>
            <a:noFill/>
            <a:ln w="9525">
              <a:noFill/>
              <a:miter lim="800000"/>
              <a:headEnd/>
              <a:tailEnd/>
            </a:ln>
          </p:spPr>
          <p:txBody>
            <a:bodyPr>
              <a:spAutoFit/>
            </a:bodyPr>
            <a:lstStyle/>
            <a:p>
              <a:pPr>
                <a:defRPr/>
              </a:pPr>
              <a:r>
                <a:rPr lang="en-US" sz="1200" b="1" dirty="0">
                  <a:solidFill>
                    <a:schemeClr val="accent4"/>
                  </a:solidFill>
                  <a:latin typeface="Calibri" pitchFamily="34" charset="0"/>
                  <a:cs typeface="Times New Roman" pitchFamily="18" charset="0"/>
                </a:rPr>
                <a:t>010010110010101001001001001001001001001001001000100101010010</a:t>
              </a:r>
              <a:endParaRPr lang="en-CA" sz="1200" b="1" dirty="0">
                <a:solidFill>
                  <a:schemeClr val="accent4"/>
                </a:solidFill>
                <a:latin typeface="Calibri" pitchFamily="34" charset="0"/>
                <a:cs typeface="Times New Roman" pitchFamily="18" charset="0"/>
              </a:endParaRPr>
            </a:p>
          </p:txBody>
        </p:sp>
        <p:pic>
          <p:nvPicPr>
            <p:cNvPr id="46" name="Picture 12" descr="ic-Database-gray.gif">
              <a:extLst>
                <a:ext uri="{FF2B5EF4-FFF2-40B4-BE49-F238E27FC236}">
                  <a16:creationId xmlns:a16="http://schemas.microsoft.com/office/drawing/2014/main" id="{ABF5F1F9-05BE-7E4E-864E-4601274BA2F4}"/>
                </a:ext>
              </a:extLst>
            </p:cNvPr>
            <p:cNvPicPr>
              <a:picLocks noChangeAspect="1"/>
            </p:cNvPicPr>
            <p:nvPr/>
          </p:nvPicPr>
          <p:blipFill>
            <a:blip r:embed="rId8" cstate="print">
              <a:clrChange>
                <a:clrFrom>
                  <a:srgbClr val="FFFFFF"/>
                </a:clrFrom>
                <a:clrTo>
                  <a:srgbClr val="FFFFFF">
                    <a:alpha val="0"/>
                  </a:srgbClr>
                </a:clrTo>
              </a:clrChange>
            </a:blip>
            <a:srcRect l="8679" r="11743"/>
            <a:stretch>
              <a:fillRect/>
            </a:stretch>
          </p:blipFill>
          <p:spPr bwMode="auto">
            <a:xfrm>
              <a:off x="9753719" y="3371450"/>
              <a:ext cx="876180" cy="1065468"/>
            </a:xfrm>
            <a:prstGeom prst="rect">
              <a:avLst/>
            </a:prstGeom>
            <a:noFill/>
            <a:ln w="9525">
              <a:noFill/>
              <a:miter lim="800000"/>
              <a:headEnd/>
              <a:tailEnd/>
            </a:ln>
          </p:spPr>
        </p:pic>
        <p:grpSp>
          <p:nvGrpSpPr>
            <p:cNvPr id="47" name="Group 20">
              <a:extLst>
                <a:ext uri="{FF2B5EF4-FFF2-40B4-BE49-F238E27FC236}">
                  <a16:creationId xmlns:a16="http://schemas.microsoft.com/office/drawing/2014/main" id="{066BF169-5C4E-3341-A853-4A195FEFB571}"/>
                </a:ext>
              </a:extLst>
            </p:cNvPr>
            <p:cNvGrpSpPr>
              <a:grpSpLocks/>
            </p:cNvGrpSpPr>
            <p:nvPr/>
          </p:nvGrpSpPr>
          <p:grpSpPr bwMode="auto">
            <a:xfrm rot="-1068564">
              <a:off x="9702666" y="3499853"/>
              <a:ext cx="689167" cy="349868"/>
              <a:chOff x="2894012" y="4868611"/>
              <a:chExt cx="1499414" cy="693989"/>
            </a:xfrm>
          </p:grpSpPr>
          <p:sp>
            <p:nvSpPr>
              <p:cNvPr id="49" name="Oval 48">
                <a:extLst>
                  <a:ext uri="{FF2B5EF4-FFF2-40B4-BE49-F238E27FC236}">
                    <a16:creationId xmlns:a16="http://schemas.microsoft.com/office/drawing/2014/main" id="{A0F9B7C4-A4D0-FC44-9927-28CED91CEDB6}"/>
                  </a:ext>
                </a:extLst>
              </p:cNvPr>
              <p:cNvSpPr/>
              <p:nvPr/>
            </p:nvSpPr>
            <p:spPr>
              <a:xfrm>
                <a:off x="3113385" y="4865596"/>
                <a:ext cx="607919" cy="456857"/>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50" name="Oval 49">
                <a:extLst>
                  <a:ext uri="{FF2B5EF4-FFF2-40B4-BE49-F238E27FC236}">
                    <a16:creationId xmlns:a16="http://schemas.microsoft.com/office/drawing/2014/main" id="{32F97509-C201-5D4E-AED7-F76E36650AE7}"/>
                  </a:ext>
                </a:extLst>
              </p:cNvPr>
              <p:cNvSpPr/>
              <p:nvPr/>
            </p:nvSpPr>
            <p:spPr>
              <a:xfrm>
                <a:off x="3570002" y="4867027"/>
                <a:ext cx="607919" cy="456857"/>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51" name="Oval 50">
                <a:extLst>
                  <a:ext uri="{FF2B5EF4-FFF2-40B4-BE49-F238E27FC236}">
                    <a16:creationId xmlns:a16="http://schemas.microsoft.com/office/drawing/2014/main" id="{A20614EE-FEE8-E042-B200-F65082685561}"/>
                  </a:ext>
                </a:extLst>
              </p:cNvPr>
              <p:cNvSpPr/>
              <p:nvPr/>
            </p:nvSpPr>
            <p:spPr>
              <a:xfrm>
                <a:off x="3722628" y="5025150"/>
                <a:ext cx="303959" cy="157537"/>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52" name="Freeform 51">
                <a:extLst>
                  <a:ext uri="{FF2B5EF4-FFF2-40B4-BE49-F238E27FC236}">
                    <a16:creationId xmlns:a16="http://schemas.microsoft.com/office/drawing/2014/main" id="{6605A5BC-F803-0D4E-BB20-AECEAE4478C5}"/>
                  </a:ext>
                </a:extLst>
              </p:cNvPr>
              <p:cNvSpPr/>
              <p:nvPr/>
            </p:nvSpPr>
            <p:spPr>
              <a:xfrm>
                <a:off x="2894614" y="4991461"/>
                <a:ext cx="214153" cy="567134"/>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solidFill>
                <a:schemeClr val="tx1"/>
              </a:solid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3" name="Freeform 52">
                <a:extLst>
                  <a:ext uri="{FF2B5EF4-FFF2-40B4-BE49-F238E27FC236}">
                    <a16:creationId xmlns:a16="http://schemas.microsoft.com/office/drawing/2014/main" id="{C7762C36-0A01-E947-8A7C-183A4DE4D960}"/>
                  </a:ext>
                </a:extLst>
              </p:cNvPr>
              <p:cNvSpPr/>
              <p:nvPr/>
            </p:nvSpPr>
            <p:spPr>
              <a:xfrm flipH="1">
                <a:off x="4178142" y="4993623"/>
                <a:ext cx="214153" cy="567134"/>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solidFill>
                <a:schemeClr val="tx1"/>
              </a:solid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4" name="Oval 53">
                <a:extLst>
                  <a:ext uri="{FF2B5EF4-FFF2-40B4-BE49-F238E27FC236}">
                    <a16:creationId xmlns:a16="http://schemas.microsoft.com/office/drawing/2014/main" id="{B93FB3BD-FA1F-4744-AA88-7F2CDF778630}"/>
                  </a:ext>
                </a:extLst>
              </p:cNvPr>
              <p:cNvSpPr/>
              <p:nvPr/>
            </p:nvSpPr>
            <p:spPr>
              <a:xfrm>
                <a:off x="3267188" y="5030683"/>
                <a:ext cx="303959" cy="157537"/>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grpSp>
        <p:pic>
          <p:nvPicPr>
            <p:cNvPr id="48" name="Picture 5" descr="D:\dinesh\ProductManagement\All_Icons\ic-Database-red.gif">
              <a:extLst>
                <a:ext uri="{FF2B5EF4-FFF2-40B4-BE49-F238E27FC236}">
                  <a16:creationId xmlns:a16="http://schemas.microsoft.com/office/drawing/2014/main" id="{6412DBCD-92D9-EE46-B0AC-D309FF72777B}"/>
                </a:ext>
              </a:extLst>
            </p:cNvPr>
            <p:cNvPicPr>
              <a:picLocks noChangeAspect="1" noChangeArrowheads="1"/>
            </p:cNvPicPr>
            <p:nvPr/>
          </p:nvPicPr>
          <p:blipFill>
            <a:blip r:embed="rId9" cstate="print">
              <a:clrChange>
                <a:clrFrom>
                  <a:srgbClr val="FFFFFF"/>
                </a:clrFrom>
                <a:clrTo>
                  <a:srgbClr val="FFFFFF">
                    <a:alpha val="0"/>
                  </a:srgbClr>
                </a:clrTo>
              </a:clrChange>
            </a:blip>
            <a:srcRect l="19444" t="16667" r="19444" b="16667"/>
            <a:stretch>
              <a:fillRect/>
            </a:stretch>
          </p:blipFill>
          <p:spPr bwMode="auto">
            <a:xfrm>
              <a:off x="8167255" y="3517176"/>
              <a:ext cx="709124" cy="773590"/>
            </a:xfrm>
            <a:prstGeom prst="rect">
              <a:avLst/>
            </a:prstGeom>
            <a:noFill/>
            <a:ln w="9525">
              <a:noFill/>
              <a:miter lim="800000"/>
              <a:headEnd/>
              <a:tailEnd/>
            </a:ln>
          </p:spPr>
        </p:pic>
      </p:grpSp>
      <p:sp>
        <p:nvSpPr>
          <p:cNvPr id="56" name="Right Arrow 55">
            <a:extLst>
              <a:ext uri="{FF2B5EF4-FFF2-40B4-BE49-F238E27FC236}">
                <a16:creationId xmlns:a16="http://schemas.microsoft.com/office/drawing/2014/main" id="{3874D784-194F-BC49-BD85-13BA7F97C22A}"/>
              </a:ext>
            </a:extLst>
          </p:cNvPr>
          <p:cNvSpPr/>
          <p:nvPr/>
        </p:nvSpPr>
        <p:spPr>
          <a:xfrm rot="19497891">
            <a:off x="7632634" y="4195295"/>
            <a:ext cx="882650" cy="395288"/>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pic>
        <p:nvPicPr>
          <p:cNvPr id="55" name="Picture 2" descr="D:\work\product-information\advanced-security\core-materials\video-recordings\12.1\for-youtube\1-aso-overview\O_EnterpriseMgr_12c_clr.gif">
            <a:extLst>
              <a:ext uri="{FF2B5EF4-FFF2-40B4-BE49-F238E27FC236}">
                <a16:creationId xmlns:a16="http://schemas.microsoft.com/office/drawing/2014/main" id="{3925956F-42A0-0A4A-972A-2CF29768C56C}"/>
              </a:ext>
            </a:extLst>
          </p:cNvPr>
          <p:cNvPicPr>
            <a:picLocks noChangeAspect="1" noChangeArrowheads="1"/>
          </p:cNvPicPr>
          <p:nvPr/>
        </p:nvPicPr>
        <p:blipFill>
          <a:blip r:embed="rId7" cstate="print"/>
          <a:srcRect r="31875"/>
          <a:stretch>
            <a:fillRect/>
          </a:stretch>
        </p:blipFill>
        <p:spPr bwMode="auto">
          <a:xfrm>
            <a:off x="6316281" y="4468813"/>
            <a:ext cx="1466490" cy="573088"/>
          </a:xfrm>
          <a:prstGeom prst="rect">
            <a:avLst/>
          </a:prstGeom>
          <a:noFill/>
          <a:ln w="6350">
            <a:solidFill>
              <a:schemeClr val="tx1"/>
            </a:solidFill>
            <a:miter lim="800000"/>
            <a:headEnd/>
            <a:tailEnd/>
          </a:ln>
        </p:spPr>
      </p:pic>
      <p:sp>
        <p:nvSpPr>
          <p:cNvPr id="58" name="Text Placeholder 3">
            <a:extLst>
              <a:ext uri="{FF2B5EF4-FFF2-40B4-BE49-F238E27FC236}">
                <a16:creationId xmlns:a16="http://schemas.microsoft.com/office/drawing/2014/main" id="{DFCC3C03-11B4-F243-ADFC-4E3007A358F6}"/>
              </a:ext>
            </a:extLst>
          </p:cNvPr>
          <p:cNvSpPr txBox="1">
            <a:spLocks/>
          </p:cNvSpPr>
          <p:nvPr/>
        </p:nvSpPr>
        <p:spPr>
          <a:xfrm>
            <a:off x="6375915" y="5206643"/>
            <a:ext cx="1831975" cy="444500"/>
          </a:xfrm>
          <a:prstGeom prst="rect">
            <a:avLst/>
          </a:prstGeom>
        </p:spPr>
        <p:txBody>
          <a:bodyPr lIns="0" tIns="0" rIns="0" bIns="0"/>
          <a:lstStyle/>
          <a:p>
            <a:pPr marL="228600" indent="-228600" fontAlgn="auto">
              <a:lnSpc>
                <a:spcPct val="90000"/>
              </a:lnSpc>
              <a:spcAft>
                <a:spcPts val="0"/>
              </a:spcAft>
              <a:buClr>
                <a:schemeClr val="tx1">
                  <a:lumMod val="60000"/>
                  <a:lumOff val="40000"/>
                </a:schemeClr>
              </a:buClr>
              <a:defRPr/>
            </a:pPr>
            <a:r>
              <a:rPr lang="en-US" b="1" dirty="0">
                <a:latin typeface="Oracle Sans" panose="020B0503020204020204" pitchFamily="34" charset="0"/>
                <a:cs typeface="Oracle Sans" panose="020B0503020204020204" pitchFamily="34" charset="0"/>
              </a:rPr>
              <a:t>On Premises</a:t>
            </a:r>
          </a:p>
        </p:txBody>
      </p:sp>
      <p:grpSp>
        <p:nvGrpSpPr>
          <p:cNvPr id="59" name="Group 49">
            <a:extLst>
              <a:ext uri="{FF2B5EF4-FFF2-40B4-BE49-F238E27FC236}">
                <a16:creationId xmlns:a16="http://schemas.microsoft.com/office/drawing/2014/main" id="{722DC1D8-2AF2-8540-AFAA-2734F1F59C2D}"/>
              </a:ext>
            </a:extLst>
          </p:cNvPr>
          <p:cNvGrpSpPr/>
          <p:nvPr/>
        </p:nvGrpSpPr>
        <p:grpSpPr>
          <a:xfrm>
            <a:off x="9673842" y="3493224"/>
            <a:ext cx="580311" cy="580462"/>
            <a:chOff x="2995612" y="3441700"/>
            <a:chExt cx="355600" cy="355600"/>
          </a:xfrm>
          <a:solidFill>
            <a:srgbClr val="C74634"/>
          </a:solidFill>
        </p:grpSpPr>
        <p:sp>
          <p:nvSpPr>
            <p:cNvPr id="60" name="Freeform 27">
              <a:extLst>
                <a:ext uri="{FF2B5EF4-FFF2-40B4-BE49-F238E27FC236}">
                  <a16:creationId xmlns:a16="http://schemas.microsoft.com/office/drawing/2014/main" id="{0E1634E6-6ECE-8146-A449-D1D8A98CD1CB}"/>
                </a:ext>
              </a:extLst>
            </p:cNvPr>
            <p:cNvSpPr>
              <a:spLocks noEditPoints="1"/>
            </p:cNvSpPr>
            <p:nvPr/>
          </p:nvSpPr>
          <p:spPr bwMode="auto">
            <a:xfrm>
              <a:off x="3114674" y="3560763"/>
              <a:ext cx="117475" cy="117475"/>
            </a:xfrm>
            <a:custGeom>
              <a:avLst/>
              <a:gdLst>
                <a:gd name="T0" fmla="*/ 451 w 451"/>
                <a:gd name="T1" fmla="*/ 212 h 451"/>
                <a:gd name="T2" fmla="*/ 444 w 451"/>
                <a:gd name="T3" fmla="*/ 169 h 451"/>
                <a:gd name="T4" fmla="*/ 429 w 451"/>
                <a:gd name="T5" fmla="*/ 127 h 451"/>
                <a:gd name="T6" fmla="*/ 408 w 451"/>
                <a:gd name="T7" fmla="*/ 92 h 451"/>
                <a:gd name="T8" fmla="*/ 376 w 451"/>
                <a:gd name="T9" fmla="*/ 57 h 451"/>
                <a:gd name="T10" fmla="*/ 340 w 451"/>
                <a:gd name="T11" fmla="*/ 31 h 451"/>
                <a:gd name="T12" fmla="*/ 300 w 451"/>
                <a:gd name="T13" fmla="*/ 13 h 451"/>
                <a:gd name="T14" fmla="*/ 258 w 451"/>
                <a:gd name="T15" fmla="*/ 2 h 451"/>
                <a:gd name="T16" fmla="*/ 245 w 451"/>
                <a:gd name="T17" fmla="*/ 22 h 451"/>
                <a:gd name="T18" fmla="*/ 215 w 451"/>
                <a:gd name="T19" fmla="*/ 0 h 451"/>
                <a:gd name="T20" fmla="*/ 206 w 451"/>
                <a:gd name="T21" fmla="*/ 23 h 451"/>
                <a:gd name="T22" fmla="*/ 167 w 451"/>
                <a:gd name="T23" fmla="*/ 30 h 451"/>
                <a:gd name="T24" fmla="*/ 130 w 451"/>
                <a:gd name="T25" fmla="*/ 45 h 451"/>
                <a:gd name="T26" fmla="*/ 111 w 451"/>
                <a:gd name="T27" fmla="*/ 31 h 451"/>
                <a:gd name="T28" fmla="*/ 94 w 451"/>
                <a:gd name="T29" fmla="*/ 43 h 451"/>
                <a:gd name="T30" fmla="*/ 92 w 451"/>
                <a:gd name="T31" fmla="*/ 44 h 451"/>
                <a:gd name="T32" fmla="*/ 76 w 451"/>
                <a:gd name="T33" fmla="*/ 57 h 451"/>
                <a:gd name="T34" fmla="*/ 58 w 451"/>
                <a:gd name="T35" fmla="*/ 74 h 451"/>
                <a:gd name="T36" fmla="*/ 32 w 451"/>
                <a:gd name="T37" fmla="*/ 109 h 451"/>
                <a:gd name="T38" fmla="*/ 14 w 451"/>
                <a:gd name="T39" fmla="*/ 149 h 451"/>
                <a:gd name="T40" fmla="*/ 3 w 451"/>
                <a:gd name="T41" fmla="*/ 193 h 451"/>
                <a:gd name="T42" fmla="*/ 0 w 451"/>
                <a:gd name="T43" fmla="*/ 225 h 451"/>
                <a:gd name="T44" fmla="*/ 3 w 451"/>
                <a:gd name="T45" fmla="*/ 257 h 451"/>
                <a:gd name="T46" fmla="*/ 3 w 451"/>
                <a:gd name="T47" fmla="*/ 257 h 451"/>
                <a:gd name="T48" fmla="*/ 7 w 451"/>
                <a:gd name="T49" fmla="*/ 280 h 451"/>
                <a:gd name="T50" fmla="*/ 32 w 451"/>
                <a:gd name="T51" fmla="*/ 283 h 451"/>
                <a:gd name="T52" fmla="*/ 14 w 451"/>
                <a:gd name="T53" fmla="*/ 300 h 451"/>
                <a:gd name="T54" fmla="*/ 22 w 451"/>
                <a:gd name="T55" fmla="*/ 322 h 451"/>
                <a:gd name="T56" fmla="*/ 23 w 451"/>
                <a:gd name="T57" fmla="*/ 322 h 451"/>
                <a:gd name="T58" fmla="*/ 32 w 451"/>
                <a:gd name="T59" fmla="*/ 340 h 451"/>
                <a:gd name="T60" fmla="*/ 32 w 451"/>
                <a:gd name="T61" fmla="*/ 341 h 451"/>
                <a:gd name="T62" fmla="*/ 45 w 451"/>
                <a:gd name="T63" fmla="*/ 360 h 451"/>
                <a:gd name="T64" fmla="*/ 68 w 451"/>
                <a:gd name="T65" fmla="*/ 356 h 451"/>
                <a:gd name="T66" fmla="*/ 58 w 451"/>
                <a:gd name="T67" fmla="*/ 376 h 451"/>
                <a:gd name="T68" fmla="*/ 68 w 451"/>
                <a:gd name="T69" fmla="*/ 386 h 451"/>
                <a:gd name="T70" fmla="*/ 98 w 451"/>
                <a:gd name="T71" fmla="*/ 381 h 451"/>
                <a:gd name="T72" fmla="*/ 92 w 451"/>
                <a:gd name="T73" fmla="*/ 406 h 451"/>
                <a:gd name="T74" fmla="*/ 111 w 451"/>
                <a:gd name="T75" fmla="*/ 419 h 451"/>
                <a:gd name="T76" fmla="*/ 112 w 451"/>
                <a:gd name="T77" fmla="*/ 418 h 451"/>
                <a:gd name="T78" fmla="*/ 129 w 451"/>
                <a:gd name="T79" fmla="*/ 429 h 451"/>
                <a:gd name="T80" fmla="*/ 130 w 451"/>
                <a:gd name="T81" fmla="*/ 429 h 451"/>
                <a:gd name="T82" fmla="*/ 151 w 451"/>
                <a:gd name="T83" fmla="*/ 438 h 451"/>
                <a:gd name="T84" fmla="*/ 170 w 451"/>
                <a:gd name="T85" fmla="*/ 444 h 451"/>
                <a:gd name="T86" fmla="*/ 194 w 451"/>
                <a:gd name="T87" fmla="*/ 448 h 451"/>
                <a:gd name="T88" fmla="*/ 213 w 451"/>
                <a:gd name="T89" fmla="*/ 450 h 451"/>
                <a:gd name="T90" fmla="*/ 244 w 451"/>
                <a:gd name="T91" fmla="*/ 427 h 451"/>
                <a:gd name="T92" fmla="*/ 258 w 451"/>
                <a:gd name="T93" fmla="*/ 448 h 451"/>
                <a:gd name="T94" fmla="*/ 282 w 451"/>
                <a:gd name="T95" fmla="*/ 443 h 451"/>
                <a:gd name="T96" fmla="*/ 283 w 451"/>
                <a:gd name="T97" fmla="*/ 441 h 451"/>
                <a:gd name="T98" fmla="*/ 302 w 451"/>
                <a:gd name="T99" fmla="*/ 437 h 451"/>
                <a:gd name="T100" fmla="*/ 310 w 451"/>
                <a:gd name="T101" fmla="*/ 434 h 451"/>
                <a:gd name="T102" fmla="*/ 324 w 451"/>
                <a:gd name="T103" fmla="*/ 428 h 451"/>
                <a:gd name="T104" fmla="*/ 341 w 451"/>
                <a:gd name="T105" fmla="*/ 419 h 451"/>
                <a:gd name="T106" fmla="*/ 362 w 451"/>
                <a:gd name="T107" fmla="*/ 405 h 451"/>
                <a:gd name="T108" fmla="*/ 376 w 451"/>
                <a:gd name="T109" fmla="*/ 393 h 451"/>
                <a:gd name="T110" fmla="*/ 394 w 451"/>
                <a:gd name="T111" fmla="*/ 375 h 451"/>
                <a:gd name="T112" fmla="*/ 407 w 451"/>
                <a:gd name="T113" fmla="*/ 360 h 451"/>
                <a:gd name="T114" fmla="*/ 406 w 451"/>
                <a:gd name="T115" fmla="*/ 320 h 451"/>
                <a:gd name="T116" fmla="*/ 438 w 451"/>
                <a:gd name="T117" fmla="*/ 298 h 451"/>
                <a:gd name="T118" fmla="*/ 449 w 451"/>
                <a:gd name="T119" fmla="*/ 257 h 451"/>
                <a:gd name="T120" fmla="*/ 226 w 451"/>
                <a:gd name="T121" fmla="*/ 351 h 451"/>
                <a:gd name="T122" fmla="*/ 352 w 451"/>
                <a:gd name="T123"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1" h="451">
                  <a:moveTo>
                    <a:pt x="451" y="238"/>
                  </a:moveTo>
                  <a:cubicBezTo>
                    <a:pt x="451" y="234"/>
                    <a:pt x="451" y="230"/>
                    <a:pt x="451" y="225"/>
                  </a:cubicBezTo>
                  <a:cubicBezTo>
                    <a:pt x="451" y="221"/>
                    <a:pt x="451" y="217"/>
                    <a:pt x="451" y="212"/>
                  </a:cubicBezTo>
                  <a:cubicBezTo>
                    <a:pt x="443" y="209"/>
                    <a:pt x="431" y="206"/>
                    <a:pt x="428" y="205"/>
                  </a:cubicBezTo>
                  <a:cubicBezTo>
                    <a:pt x="431" y="204"/>
                    <a:pt x="443" y="198"/>
                    <a:pt x="449" y="194"/>
                  </a:cubicBezTo>
                  <a:cubicBezTo>
                    <a:pt x="448" y="185"/>
                    <a:pt x="446" y="177"/>
                    <a:pt x="444" y="169"/>
                  </a:cubicBezTo>
                  <a:cubicBezTo>
                    <a:pt x="437" y="167"/>
                    <a:pt x="425" y="166"/>
                    <a:pt x="420" y="166"/>
                  </a:cubicBezTo>
                  <a:cubicBezTo>
                    <a:pt x="424" y="163"/>
                    <a:pt x="434" y="156"/>
                    <a:pt x="438" y="151"/>
                  </a:cubicBezTo>
                  <a:cubicBezTo>
                    <a:pt x="436" y="143"/>
                    <a:pt x="432" y="135"/>
                    <a:pt x="429" y="127"/>
                  </a:cubicBezTo>
                  <a:cubicBezTo>
                    <a:pt x="422" y="127"/>
                    <a:pt x="410" y="128"/>
                    <a:pt x="405" y="129"/>
                  </a:cubicBezTo>
                  <a:cubicBezTo>
                    <a:pt x="409" y="125"/>
                    <a:pt x="416" y="117"/>
                    <a:pt x="420" y="111"/>
                  </a:cubicBezTo>
                  <a:cubicBezTo>
                    <a:pt x="416" y="105"/>
                    <a:pt x="412" y="98"/>
                    <a:pt x="408" y="92"/>
                  </a:cubicBezTo>
                  <a:cubicBezTo>
                    <a:pt x="401" y="92"/>
                    <a:pt x="388" y="96"/>
                    <a:pt x="383" y="97"/>
                  </a:cubicBezTo>
                  <a:cubicBezTo>
                    <a:pt x="386" y="93"/>
                    <a:pt x="392" y="82"/>
                    <a:pt x="394" y="76"/>
                  </a:cubicBezTo>
                  <a:cubicBezTo>
                    <a:pt x="388" y="69"/>
                    <a:pt x="382" y="63"/>
                    <a:pt x="376" y="57"/>
                  </a:cubicBezTo>
                  <a:cubicBezTo>
                    <a:pt x="369" y="59"/>
                    <a:pt x="359" y="65"/>
                    <a:pt x="355" y="68"/>
                  </a:cubicBezTo>
                  <a:cubicBezTo>
                    <a:pt x="357" y="63"/>
                    <a:pt x="361" y="53"/>
                    <a:pt x="362" y="46"/>
                  </a:cubicBezTo>
                  <a:cubicBezTo>
                    <a:pt x="355" y="41"/>
                    <a:pt x="348" y="36"/>
                    <a:pt x="340" y="31"/>
                  </a:cubicBezTo>
                  <a:cubicBezTo>
                    <a:pt x="334" y="35"/>
                    <a:pt x="325" y="42"/>
                    <a:pt x="322" y="46"/>
                  </a:cubicBezTo>
                  <a:cubicBezTo>
                    <a:pt x="323" y="41"/>
                    <a:pt x="325" y="30"/>
                    <a:pt x="324" y="23"/>
                  </a:cubicBezTo>
                  <a:cubicBezTo>
                    <a:pt x="317" y="19"/>
                    <a:pt x="309" y="16"/>
                    <a:pt x="300" y="13"/>
                  </a:cubicBezTo>
                  <a:cubicBezTo>
                    <a:pt x="295" y="17"/>
                    <a:pt x="288" y="26"/>
                    <a:pt x="285" y="30"/>
                  </a:cubicBezTo>
                  <a:cubicBezTo>
                    <a:pt x="285" y="25"/>
                    <a:pt x="285" y="14"/>
                    <a:pt x="283" y="7"/>
                  </a:cubicBezTo>
                  <a:cubicBezTo>
                    <a:pt x="275" y="5"/>
                    <a:pt x="266" y="4"/>
                    <a:pt x="258" y="2"/>
                  </a:cubicBezTo>
                  <a:cubicBezTo>
                    <a:pt x="257" y="3"/>
                    <a:pt x="257" y="3"/>
                    <a:pt x="257" y="3"/>
                  </a:cubicBezTo>
                  <a:cubicBezTo>
                    <a:pt x="255" y="5"/>
                    <a:pt x="253" y="8"/>
                    <a:pt x="252" y="11"/>
                  </a:cubicBezTo>
                  <a:cubicBezTo>
                    <a:pt x="249" y="15"/>
                    <a:pt x="246" y="19"/>
                    <a:pt x="245" y="22"/>
                  </a:cubicBezTo>
                  <a:cubicBezTo>
                    <a:pt x="244" y="17"/>
                    <a:pt x="241" y="6"/>
                    <a:pt x="237" y="0"/>
                  </a:cubicBezTo>
                  <a:cubicBezTo>
                    <a:pt x="233" y="0"/>
                    <a:pt x="230" y="0"/>
                    <a:pt x="226" y="0"/>
                  </a:cubicBezTo>
                  <a:cubicBezTo>
                    <a:pt x="222" y="0"/>
                    <a:pt x="219" y="0"/>
                    <a:pt x="215" y="0"/>
                  </a:cubicBezTo>
                  <a:cubicBezTo>
                    <a:pt x="215" y="2"/>
                    <a:pt x="213" y="4"/>
                    <a:pt x="213" y="5"/>
                  </a:cubicBezTo>
                  <a:cubicBezTo>
                    <a:pt x="212" y="7"/>
                    <a:pt x="211" y="9"/>
                    <a:pt x="210" y="12"/>
                  </a:cubicBezTo>
                  <a:cubicBezTo>
                    <a:pt x="208" y="17"/>
                    <a:pt x="207" y="20"/>
                    <a:pt x="206" y="23"/>
                  </a:cubicBezTo>
                  <a:cubicBezTo>
                    <a:pt x="204" y="18"/>
                    <a:pt x="199" y="7"/>
                    <a:pt x="195" y="2"/>
                  </a:cubicBezTo>
                  <a:cubicBezTo>
                    <a:pt x="187" y="3"/>
                    <a:pt x="178" y="5"/>
                    <a:pt x="170" y="7"/>
                  </a:cubicBezTo>
                  <a:cubicBezTo>
                    <a:pt x="168" y="13"/>
                    <a:pt x="167" y="24"/>
                    <a:pt x="167" y="30"/>
                  </a:cubicBezTo>
                  <a:cubicBezTo>
                    <a:pt x="164" y="25"/>
                    <a:pt x="158" y="16"/>
                    <a:pt x="153" y="12"/>
                  </a:cubicBezTo>
                  <a:cubicBezTo>
                    <a:pt x="145" y="15"/>
                    <a:pt x="137" y="18"/>
                    <a:pt x="129" y="22"/>
                  </a:cubicBezTo>
                  <a:cubicBezTo>
                    <a:pt x="128" y="28"/>
                    <a:pt x="130" y="40"/>
                    <a:pt x="130" y="45"/>
                  </a:cubicBezTo>
                  <a:cubicBezTo>
                    <a:pt x="126" y="41"/>
                    <a:pt x="118" y="34"/>
                    <a:pt x="112" y="31"/>
                  </a:cubicBezTo>
                  <a:cubicBezTo>
                    <a:pt x="112" y="31"/>
                    <a:pt x="112" y="31"/>
                    <a:pt x="111" y="31"/>
                  </a:cubicBezTo>
                  <a:cubicBezTo>
                    <a:pt x="111" y="31"/>
                    <a:pt x="111" y="31"/>
                    <a:pt x="111" y="31"/>
                  </a:cubicBezTo>
                  <a:cubicBezTo>
                    <a:pt x="111" y="31"/>
                    <a:pt x="111" y="31"/>
                    <a:pt x="111" y="31"/>
                  </a:cubicBezTo>
                  <a:cubicBezTo>
                    <a:pt x="105" y="35"/>
                    <a:pt x="99" y="39"/>
                    <a:pt x="94" y="43"/>
                  </a:cubicBezTo>
                  <a:cubicBezTo>
                    <a:pt x="94" y="43"/>
                    <a:pt x="94" y="43"/>
                    <a:pt x="94" y="43"/>
                  </a:cubicBezTo>
                  <a:cubicBezTo>
                    <a:pt x="94" y="43"/>
                    <a:pt x="94" y="43"/>
                    <a:pt x="94" y="43"/>
                  </a:cubicBezTo>
                  <a:cubicBezTo>
                    <a:pt x="93" y="43"/>
                    <a:pt x="93" y="43"/>
                    <a:pt x="93" y="43"/>
                  </a:cubicBezTo>
                  <a:cubicBezTo>
                    <a:pt x="93" y="44"/>
                    <a:pt x="92" y="44"/>
                    <a:pt x="92" y="44"/>
                  </a:cubicBezTo>
                  <a:cubicBezTo>
                    <a:pt x="92" y="50"/>
                    <a:pt x="95" y="61"/>
                    <a:pt x="98" y="67"/>
                  </a:cubicBezTo>
                  <a:cubicBezTo>
                    <a:pt x="93" y="64"/>
                    <a:pt x="83" y="58"/>
                    <a:pt x="77" y="56"/>
                  </a:cubicBezTo>
                  <a:cubicBezTo>
                    <a:pt x="76" y="57"/>
                    <a:pt x="76" y="57"/>
                    <a:pt x="76" y="57"/>
                  </a:cubicBezTo>
                  <a:cubicBezTo>
                    <a:pt x="76" y="57"/>
                    <a:pt x="76" y="57"/>
                    <a:pt x="76" y="57"/>
                  </a:cubicBezTo>
                  <a:cubicBezTo>
                    <a:pt x="76" y="57"/>
                    <a:pt x="76" y="57"/>
                    <a:pt x="76" y="57"/>
                  </a:cubicBezTo>
                  <a:cubicBezTo>
                    <a:pt x="70" y="63"/>
                    <a:pt x="64" y="68"/>
                    <a:pt x="58" y="74"/>
                  </a:cubicBezTo>
                  <a:cubicBezTo>
                    <a:pt x="60" y="80"/>
                    <a:pt x="66" y="90"/>
                    <a:pt x="69" y="95"/>
                  </a:cubicBezTo>
                  <a:cubicBezTo>
                    <a:pt x="64" y="93"/>
                    <a:pt x="53" y="89"/>
                    <a:pt x="46" y="89"/>
                  </a:cubicBezTo>
                  <a:cubicBezTo>
                    <a:pt x="41" y="95"/>
                    <a:pt x="37" y="102"/>
                    <a:pt x="32" y="109"/>
                  </a:cubicBezTo>
                  <a:cubicBezTo>
                    <a:pt x="35" y="115"/>
                    <a:pt x="43" y="124"/>
                    <a:pt x="47" y="128"/>
                  </a:cubicBezTo>
                  <a:cubicBezTo>
                    <a:pt x="41" y="127"/>
                    <a:pt x="29" y="126"/>
                    <a:pt x="23" y="126"/>
                  </a:cubicBezTo>
                  <a:cubicBezTo>
                    <a:pt x="20" y="134"/>
                    <a:pt x="16" y="141"/>
                    <a:pt x="14" y="149"/>
                  </a:cubicBezTo>
                  <a:cubicBezTo>
                    <a:pt x="18" y="155"/>
                    <a:pt x="29" y="164"/>
                    <a:pt x="33" y="166"/>
                  </a:cubicBezTo>
                  <a:cubicBezTo>
                    <a:pt x="28" y="166"/>
                    <a:pt x="14" y="167"/>
                    <a:pt x="7" y="169"/>
                  </a:cubicBezTo>
                  <a:cubicBezTo>
                    <a:pt x="5" y="177"/>
                    <a:pt x="4" y="185"/>
                    <a:pt x="3" y="193"/>
                  </a:cubicBezTo>
                  <a:cubicBezTo>
                    <a:pt x="7" y="197"/>
                    <a:pt x="18" y="203"/>
                    <a:pt x="23" y="205"/>
                  </a:cubicBezTo>
                  <a:cubicBezTo>
                    <a:pt x="18" y="206"/>
                    <a:pt x="9" y="209"/>
                    <a:pt x="1" y="212"/>
                  </a:cubicBezTo>
                  <a:cubicBezTo>
                    <a:pt x="0" y="217"/>
                    <a:pt x="0" y="221"/>
                    <a:pt x="0" y="225"/>
                  </a:cubicBezTo>
                  <a:cubicBezTo>
                    <a:pt x="0" y="230"/>
                    <a:pt x="0" y="234"/>
                    <a:pt x="1" y="238"/>
                  </a:cubicBezTo>
                  <a:cubicBezTo>
                    <a:pt x="8" y="241"/>
                    <a:pt x="18" y="244"/>
                    <a:pt x="23" y="245"/>
                  </a:cubicBezTo>
                  <a:cubicBezTo>
                    <a:pt x="18" y="247"/>
                    <a:pt x="7" y="252"/>
                    <a:pt x="3" y="257"/>
                  </a:cubicBezTo>
                  <a:cubicBezTo>
                    <a:pt x="3" y="257"/>
                    <a:pt x="3" y="257"/>
                    <a:pt x="3" y="257"/>
                  </a:cubicBezTo>
                  <a:cubicBezTo>
                    <a:pt x="3" y="257"/>
                    <a:pt x="3" y="257"/>
                    <a:pt x="3" y="257"/>
                  </a:cubicBezTo>
                  <a:cubicBezTo>
                    <a:pt x="3" y="257"/>
                    <a:pt x="3" y="257"/>
                    <a:pt x="3" y="257"/>
                  </a:cubicBezTo>
                  <a:cubicBezTo>
                    <a:pt x="3" y="260"/>
                    <a:pt x="4" y="263"/>
                    <a:pt x="4" y="266"/>
                  </a:cubicBezTo>
                  <a:cubicBezTo>
                    <a:pt x="7" y="280"/>
                    <a:pt x="7" y="280"/>
                    <a:pt x="7" y="280"/>
                  </a:cubicBezTo>
                  <a:cubicBezTo>
                    <a:pt x="7" y="280"/>
                    <a:pt x="7" y="280"/>
                    <a:pt x="7" y="280"/>
                  </a:cubicBezTo>
                  <a:cubicBezTo>
                    <a:pt x="7" y="280"/>
                    <a:pt x="7" y="280"/>
                    <a:pt x="7" y="280"/>
                  </a:cubicBezTo>
                  <a:cubicBezTo>
                    <a:pt x="8" y="281"/>
                    <a:pt x="8" y="281"/>
                    <a:pt x="8" y="281"/>
                  </a:cubicBezTo>
                  <a:cubicBezTo>
                    <a:pt x="14" y="283"/>
                    <a:pt x="27" y="283"/>
                    <a:pt x="32" y="283"/>
                  </a:cubicBezTo>
                  <a:cubicBezTo>
                    <a:pt x="28" y="287"/>
                    <a:pt x="17" y="295"/>
                    <a:pt x="13" y="300"/>
                  </a:cubicBezTo>
                  <a:cubicBezTo>
                    <a:pt x="13" y="300"/>
                    <a:pt x="13" y="300"/>
                    <a:pt x="13" y="300"/>
                  </a:cubicBezTo>
                  <a:cubicBezTo>
                    <a:pt x="14" y="300"/>
                    <a:pt x="14" y="300"/>
                    <a:pt x="14" y="300"/>
                  </a:cubicBezTo>
                  <a:cubicBezTo>
                    <a:pt x="13" y="300"/>
                    <a:pt x="13" y="300"/>
                    <a:pt x="13" y="301"/>
                  </a:cubicBezTo>
                  <a:cubicBezTo>
                    <a:pt x="14" y="302"/>
                    <a:pt x="14" y="303"/>
                    <a:pt x="15" y="304"/>
                  </a:cubicBezTo>
                  <a:cubicBezTo>
                    <a:pt x="22" y="322"/>
                    <a:pt x="22" y="322"/>
                    <a:pt x="22" y="322"/>
                  </a:cubicBezTo>
                  <a:cubicBezTo>
                    <a:pt x="22" y="322"/>
                    <a:pt x="22" y="322"/>
                    <a:pt x="22" y="322"/>
                  </a:cubicBezTo>
                  <a:cubicBezTo>
                    <a:pt x="22" y="322"/>
                    <a:pt x="22" y="322"/>
                    <a:pt x="22" y="322"/>
                  </a:cubicBezTo>
                  <a:cubicBezTo>
                    <a:pt x="23" y="322"/>
                    <a:pt x="23" y="322"/>
                    <a:pt x="23" y="322"/>
                  </a:cubicBezTo>
                  <a:cubicBezTo>
                    <a:pt x="30" y="323"/>
                    <a:pt x="43" y="321"/>
                    <a:pt x="48" y="320"/>
                  </a:cubicBezTo>
                  <a:cubicBezTo>
                    <a:pt x="47" y="321"/>
                    <a:pt x="46" y="321"/>
                    <a:pt x="45" y="322"/>
                  </a:cubicBezTo>
                  <a:cubicBezTo>
                    <a:pt x="41" y="327"/>
                    <a:pt x="34" y="335"/>
                    <a:pt x="32" y="340"/>
                  </a:cubicBezTo>
                  <a:cubicBezTo>
                    <a:pt x="32" y="340"/>
                    <a:pt x="32" y="341"/>
                    <a:pt x="32" y="341"/>
                  </a:cubicBezTo>
                  <a:cubicBezTo>
                    <a:pt x="32" y="341"/>
                    <a:pt x="32" y="341"/>
                    <a:pt x="32" y="341"/>
                  </a:cubicBezTo>
                  <a:cubicBezTo>
                    <a:pt x="32" y="341"/>
                    <a:pt x="32" y="341"/>
                    <a:pt x="32" y="341"/>
                  </a:cubicBezTo>
                  <a:cubicBezTo>
                    <a:pt x="34" y="344"/>
                    <a:pt x="36" y="347"/>
                    <a:pt x="38" y="349"/>
                  </a:cubicBezTo>
                  <a:cubicBezTo>
                    <a:pt x="40" y="353"/>
                    <a:pt x="40" y="353"/>
                    <a:pt x="40" y="353"/>
                  </a:cubicBezTo>
                  <a:cubicBezTo>
                    <a:pt x="41" y="355"/>
                    <a:pt x="43" y="358"/>
                    <a:pt x="45" y="360"/>
                  </a:cubicBezTo>
                  <a:cubicBezTo>
                    <a:pt x="46" y="360"/>
                    <a:pt x="46" y="360"/>
                    <a:pt x="47" y="360"/>
                  </a:cubicBezTo>
                  <a:cubicBezTo>
                    <a:pt x="54" y="359"/>
                    <a:pt x="65" y="355"/>
                    <a:pt x="69" y="354"/>
                  </a:cubicBezTo>
                  <a:cubicBezTo>
                    <a:pt x="69" y="354"/>
                    <a:pt x="68" y="355"/>
                    <a:pt x="68" y="356"/>
                  </a:cubicBezTo>
                  <a:cubicBezTo>
                    <a:pt x="65" y="361"/>
                    <a:pt x="59" y="371"/>
                    <a:pt x="58" y="376"/>
                  </a:cubicBezTo>
                  <a:cubicBezTo>
                    <a:pt x="58" y="376"/>
                    <a:pt x="58" y="376"/>
                    <a:pt x="58" y="376"/>
                  </a:cubicBezTo>
                  <a:cubicBezTo>
                    <a:pt x="58" y="376"/>
                    <a:pt x="58" y="376"/>
                    <a:pt x="58" y="376"/>
                  </a:cubicBezTo>
                  <a:cubicBezTo>
                    <a:pt x="58" y="376"/>
                    <a:pt x="58" y="376"/>
                    <a:pt x="58" y="376"/>
                  </a:cubicBezTo>
                  <a:cubicBezTo>
                    <a:pt x="61" y="379"/>
                    <a:pt x="63" y="381"/>
                    <a:pt x="65" y="383"/>
                  </a:cubicBezTo>
                  <a:cubicBezTo>
                    <a:pt x="68" y="386"/>
                    <a:pt x="68" y="386"/>
                    <a:pt x="68" y="386"/>
                  </a:cubicBezTo>
                  <a:cubicBezTo>
                    <a:pt x="70" y="388"/>
                    <a:pt x="73" y="391"/>
                    <a:pt x="75" y="393"/>
                  </a:cubicBezTo>
                  <a:cubicBezTo>
                    <a:pt x="76" y="393"/>
                    <a:pt x="76" y="393"/>
                    <a:pt x="77" y="392"/>
                  </a:cubicBezTo>
                  <a:cubicBezTo>
                    <a:pt x="84" y="390"/>
                    <a:pt x="94" y="384"/>
                    <a:pt x="98" y="381"/>
                  </a:cubicBezTo>
                  <a:cubicBezTo>
                    <a:pt x="96" y="387"/>
                    <a:pt x="91" y="400"/>
                    <a:pt x="91" y="406"/>
                  </a:cubicBezTo>
                  <a:cubicBezTo>
                    <a:pt x="91" y="406"/>
                    <a:pt x="91" y="406"/>
                    <a:pt x="91" y="406"/>
                  </a:cubicBezTo>
                  <a:cubicBezTo>
                    <a:pt x="92" y="406"/>
                    <a:pt x="92" y="406"/>
                    <a:pt x="92" y="406"/>
                  </a:cubicBezTo>
                  <a:cubicBezTo>
                    <a:pt x="92" y="406"/>
                    <a:pt x="92" y="406"/>
                    <a:pt x="92" y="406"/>
                  </a:cubicBezTo>
                  <a:cubicBezTo>
                    <a:pt x="92" y="407"/>
                    <a:pt x="92" y="407"/>
                    <a:pt x="92" y="407"/>
                  </a:cubicBezTo>
                  <a:cubicBezTo>
                    <a:pt x="111" y="419"/>
                    <a:pt x="111" y="419"/>
                    <a:pt x="111" y="419"/>
                  </a:cubicBezTo>
                  <a:cubicBezTo>
                    <a:pt x="111" y="419"/>
                    <a:pt x="111" y="419"/>
                    <a:pt x="111" y="419"/>
                  </a:cubicBezTo>
                  <a:cubicBezTo>
                    <a:pt x="111" y="419"/>
                    <a:pt x="111" y="419"/>
                    <a:pt x="111" y="419"/>
                  </a:cubicBezTo>
                  <a:cubicBezTo>
                    <a:pt x="111" y="419"/>
                    <a:pt x="112" y="419"/>
                    <a:pt x="112" y="418"/>
                  </a:cubicBezTo>
                  <a:cubicBezTo>
                    <a:pt x="118" y="416"/>
                    <a:pt x="127" y="407"/>
                    <a:pt x="131" y="404"/>
                  </a:cubicBezTo>
                  <a:cubicBezTo>
                    <a:pt x="130" y="409"/>
                    <a:pt x="128" y="423"/>
                    <a:pt x="129" y="429"/>
                  </a:cubicBezTo>
                  <a:cubicBezTo>
                    <a:pt x="129" y="429"/>
                    <a:pt x="129" y="429"/>
                    <a:pt x="129" y="429"/>
                  </a:cubicBezTo>
                  <a:cubicBezTo>
                    <a:pt x="129" y="428"/>
                    <a:pt x="129" y="428"/>
                    <a:pt x="129" y="428"/>
                  </a:cubicBezTo>
                  <a:cubicBezTo>
                    <a:pt x="129" y="429"/>
                    <a:pt x="129" y="429"/>
                    <a:pt x="130" y="429"/>
                  </a:cubicBezTo>
                  <a:cubicBezTo>
                    <a:pt x="130" y="429"/>
                    <a:pt x="130" y="429"/>
                    <a:pt x="130" y="429"/>
                  </a:cubicBezTo>
                  <a:cubicBezTo>
                    <a:pt x="151" y="437"/>
                    <a:pt x="151" y="437"/>
                    <a:pt x="151" y="437"/>
                  </a:cubicBezTo>
                  <a:cubicBezTo>
                    <a:pt x="151" y="438"/>
                    <a:pt x="151" y="438"/>
                    <a:pt x="151" y="438"/>
                  </a:cubicBezTo>
                  <a:cubicBezTo>
                    <a:pt x="151" y="438"/>
                    <a:pt x="151" y="438"/>
                    <a:pt x="151" y="438"/>
                  </a:cubicBezTo>
                  <a:cubicBezTo>
                    <a:pt x="151" y="438"/>
                    <a:pt x="152" y="437"/>
                    <a:pt x="152" y="437"/>
                  </a:cubicBezTo>
                  <a:cubicBezTo>
                    <a:pt x="157" y="433"/>
                    <a:pt x="164" y="423"/>
                    <a:pt x="167" y="419"/>
                  </a:cubicBezTo>
                  <a:cubicBezTo>
                    <a:pt x="167" y="424"/>
                    <a:pt x="168" y="438"/>
                    <a:pt x="170" y="444"/>
                  </a:cubicBezTo>
                  <a:cubicBezTo>
                    <a:pt x="178" y="446"/>
                    <a:pt x="186" y="447"/>
                    <a:pt x="194" y="448"/>
                  </a:cubicBezTo>
                  <a:cubicBezTo>
                    <a:pt x="194" y="448"/>
                    <a:pt x="194" y="448"/>
                    <a:pt x="194" y="448"/>
                  </a:cubicBezTo>
                  <a:cubicBezTo>
                    <a:pt x="194" y="448"/>
                    <a:pt x="194" y="448"/>
                    <a:pt x="194" y="448"/>
                  </a:cubicBezTo>
                  <a:cubicBezTo>
                    <a:pt x="194" y="448"/>
                    <a:pt x="194" y="448"/>
                    <a:pt x="194" y="448"/>
                  </a:cubicBezTo>
                  <a:cubicBezTo>
                    <a:pt x="198" y="444"/>
                    <a:pt x="205" y="432"/>
                    <a:pt x="208" y="427"/>
                  </a:cubicBezTo>
                  <a:cubicBezTo>
                    <a:pt x="209" y="432"/>
                    <a:pt x="210" y="444"/>
                    <a:pt x="213" y="450"/>
                  </a:cubicBezTo>
                  <a:cubicBezTo>
                    <a:pt x="217" y="451"/>
                    <a:pt x="221" y="451"/>
                    <a:pt x="226" y="451"/>
                  </a:cubicBezTo>
                  <a:cubicBezTo>
                    <a:pt x="230" y="451"/>
                    <a:pt x="233" y="451"/>
                    <a:pt x="237" y="450"/>
                  </a:cubicBezTo>
                  <a:cubicBezTo>
                    <a:pt x="239" y="446"/>
                    <a:pt x="243" y="431"/>
                    <a:pt x="244" y="427"/>
                  </a:cubicBezTo>
                  <a:cubicBezTo>
                    <a:pt x="247" y="432"/>
                    <a:pt x="254" y="444"/>
                    <a:pt x="258" y="448"/>
                  </a:cubicBezTo>
                  <a:cubicBezTo>
                    <a:pt x="258" y="448"/>
                    <a:pt x="258" y="448"/>
                    <a:pt x="258" y="448"/>
                  </a:cubicBezTo>
                  <a:cubicBezTo>
                    <a:pt x="258" y="448"/>
                    <a:pt x="258" y="448"/>
                    <a:pt x="258" y="448"/>
                  </a:cubicBezTo>
                  <a:cubicBezTo>
                    <a:pt x="258" y="448"/>
                    <a:pt x="258" y="448"/>
                    <a:pt x="259" y="448"/>
                  </a:cubicBezTo>
                  <a:cubicBezTo>
                    <a:pt x="260" y="448"/>
                    <a:pt x="261" y="448"/>
                    <a:pt x="263" y="448"/>
                  </a:cubicBezTo>
                  <a:cubicBezTo>
                    <a:pt x="282" y="443"/>
                    <a:pt x="282" y="443"/>
                    <a:pt x="282" y="443"/>
                  </a:cubicBezTo>
                  <a:cubicBezTo>
                    <a:pt x="282" y="444"/>
                    <a:pt x="282" y="444"/>
                    <a:pt x="282" y="444"/>
                  </a:cubicBezTo>
                  <a:cubicBezTo>
                    <a:pt x="282" y="444"/>
                    <a:pt x="282" y="444"/>
                    <a:pt x="282" y="443"/>
                  </a:cubicBezTo>
                  <a:cubicBezTo>
                    <a:pt x="283" y="443"/>
                    <a:pt x="283" y="442"/>
                    <a:pt x="283" y="441"/>
                  </a:cubicBezTo>
                  <a:cubicBezTo>
                    <a:pt x="285" y="435"/>
                    <a:pt x="285" y="425"/>
                    <a:pt x="285" y="420"/>
                  </a:cubicBezTo>
                  <a:cubicBezTo>
                    <a:pt x="289" y="424"/>
                    <a:pt x="297" y="434"/>
                    <a:pt x="302" y="438"/>
                  </a:cubicBezTo>
                  <a:cubicBezTo>
                    <a:pt x="302" y="438"/>
                    <a:pt x="302" y="437"/>
                    <a:pt x="302" y="437"/>
                  </a:cubicBezTo>
                  <a:cubicBezTo>
                    <a:pt x="302" y="437"/>
                    <a:pt x="302" y="437"/>
                    <a:pt x="302" y="437"/>
                  </a:cubicBezTo>
                  <a:cubicBezTo>
                    <a:pt x="302" y="437"/>
                    <a:pt x="302" y="437"/>
                    <a:pt x="302" y="437"/>
                  </a:cubicBezTo>
                  <a:cubicBezTo>
                    <a:pt x="305" y="436"/>
                    <a:pt x="307" y="435"/>
                    <a:pt x="310" y="434"/>
                  </a:cubicBezTo>
                  <a:cubicBezTo>
                    <a:pt x="324" y="428"/>
                    <a:pt x="324" y="428"/>
                    <a:pt x="324" y="428"/>
                  </a:cubicBezTo>
                  <a:cubicBezTo>
                    <a:pt x="324" y="428"/>
                    <a:pt x="324" y="428"/>
                    <a:pt x="324" y="428"/>
                  </a:cubicBezTo>
                  <a:cubicBezTo>
                    <a:pt x="324" y="428"/>
                    <a:pt x="324" y="428"/>
                    <a:pt x="324" y="428"/>
                  </a:cubicBezTo>
                  <a:cubicBezTo>
                    <a:pt x="324" y="427"/>
                    <a:pt x="324" y="427"/>
                    <a:pt x="324" y="426"/>
                  </a:cubicBezTo>
                  <a:cubicBezTo>
                    <a:pt x="325" y="420"/>
                    <a:pt x="323" y="410"/>
                    <a:pt x="322" y="404"/>
                  </a:cubicBezTo>
                  <a:cubicBezTo>
                    <a:pt x="326" y="408"/>
                    <a:pt x="335" y="416"/>
                    <a:pt x="341" y="419"/>
                  </a:cubicBezTo>
                  <a:cubicBezTo>
                    <a:pt x="348" y="415"/>
                    <a:pt x="355" y="410"/>
                    <a:pt x="361" y="405"/>
                  </a:cubicBezTo>
                  <a:cubicBezTo>
                    <a:pt x="361" y="405"/>
                    <a:pt x="361" y="405"/>
                    <a:pt x="361" y="405"/>
                  </a:cubicBezTo>
                  <a:cubicBezTo>
                    <a:pt x="362" y="405"/>
                    <a:pt x="362" y="405"/>
                    <a:pt x="362" y="405"/>
                  </a:cubicBezTo>
                  <a:cubicBezTo>
                    <a:pt x="362" y="405"/>
                    <a:pt x="362" y="405"/>
                    <a:pt x="362" y="405"/>
                  </a:cubicBezTo>
                  <a:cubicBezTo>
                    <a:pt x="362" y="399"/>
                    <a:pt x="358" y="388"/>
                    <a:pt x="356" y="382"/>
                  </a:cubicBezTo>
                  <a:cubicBezTo>
                    <a:pt x="360" y="385"/>
                    <a:pt x="370" y="391"/>
                    <a:pt x="376" y="393"/>
                  </a:cubicBezTo>
                  <a:cubicBezTo>
                    <a:pt x="383" y="387"/>
                    <a:pt x="388" y="381"/>
                    <a:pt x="394" y="375"/>
                  </a:cubicBezTo>
                  <a:cubicBezTo>
                    <a:pt x="394" y="375"/>
                    <a:pt x="394" y="375"/>
                    <a:pt x="394" y="375"/>
                  </a:cubicBezTo>
                  <a:cubicBezTo>
                    <a:pt x="394" y="375"/>
                    <a:pt x="394" y="375"/>
                    <a:pt x="394" y="375"/>
                  </a:cubicBezTo>
                  <a:cubicBezTo>
                    <a:pt x="394" y="375"/>
                    <a:pt x="394" y="375"/>
                    <a:pt x="394" y="375"/>
                  </a:cubicBezTo>
                  <a:cubicBezTo>
                    <a:pt x="393" y="369"/>
                    <a:pt x="386" y="358"/>
                    <a:pt x="384" y="354"/>
                  </a:cubicBezTo>
                  <a:cubicBezTo>
                    <a:pt x="389" y="355"/>
                    <a:pt x="400" y="359"/>
                    <a:pt x="407" y="360"/>
                  </a:cubicBezTo>
                  <a:cubicBezTo>
                    <a:pt x="412" y="353"/>
                    <a:pt x="416" y="346"/>
                    <a:pt x="420" y="339"/>
                  </a:cubicBezTo>
                  <a:cubicBezTo>
                    <a:pt x="420" y="338"/>
                    <a:pt x="420" y="338"/>
                    <a:pt x="420" y="337"/>
                  </a:cubicBezTo>
                  <a:cubicBezTo>
                    <a:pt x="417" y="332"/>
                    <a:pt x="410" y="324"/>
                    <a:pt x="406" y="320"/>
                  </a:cubicBezTo>
                  <a:cubicBezTo>
                    <a:pt x="412" y="321"/>
                    <a:pt x="423" y="323"/>
                    <a:pt x="429" y="322"/>
                  </a:cubicBezTo>
                  <a:cubicBezTo>
                    <a:pt x="433" y="314"/>
                    <a:pt x="436" y="307"/>
                    <a:pt x="439" y="299"/>
                  </a:cubicBezTo>
                  <a:cubicBezTo>
                    <a:pt x="439" y="298"/>
                    <a:pt x="438" y="298"/>
                    <a:pt x="438" y="298"/>
                  </a:cubicBezTo>
                  <a:cubicBezTo>
                    <a:pt x="434" y="293"/>
                    <a:pt x="426" y="287"/>
                    <a:pt x="422" y="284"/>
                  </a:cubicBezTo>
                  <a:cubicBezTo>
                    <a:pt x="427" y="284"/>
                    <a:pt x="438" y="283"/>
                    <a:pt x="444" y="281"/>
                  </a:cubicBezTo>
                  <a:cubicBezTo>
                    <a:pt x="446" y="273"/>
                    <a:pt x="448" y="265"/>
                    <a:pt x="449" y="257"/>
                  </a:cubicBezTo>
                  <a:cubicBezTo>
                    <a:pt x="444" y="252"/>
                    <a:pt x="433" y="247"/>
                    <a:pt x="429" y="245"/>
                  </a:cubicBezTo>
                  <a:cubicBezTo>
                    <a:pt x="433" y="244"/>
                    <a:pt x="443" y="241"/>
                    <a:pt x="451" y="238"/>
                  </a:cubicBezTo>
                  <a:close/>
                  <a:moveTo>
                    <a:pt x="226" y="351"/>
                  </a:moveTo>
                  <a:cubicBezTo>
                    <a:pt x="156" y="351"/>
                    <a:pt x="100" y="295"/>
                    <a:pt x="100" y="225"/>
                  </a:cubicBezTo>
                  <a:cubicBezTo>
                    <a:pt x="100" y="156"/>
                    <a:pt x="156" y="99"/>
                    <a:pt x="226" y="99"/>
                  </a:cubicBezTo>
                  <a:cubicBezTo>
                    <a:pt x="295" y="99"/>
                    <a:pt x="352" y="156"/>
                    <a:pt x="352" y="225"/>
                  </a:cubicBezTo>
                  <a:cubicBezTo>
                    <a:pt x="352" y="295"/>
                    <a:pt x="295" y="351"/>
                    <a:pt x="226" y="351"/>
                  </a:cubicBezTo>
                  <a:close/>
                </a:path>
              </a:pathLst>
            </a:custGeom>
            <a:grpFill/>
            <a:ln>
              <a:noFill/>
            </a:ln>
            <a:effectLst/>
          </p:spPr>
          <p:txBody>
            <a:bodyPr/>
            <a:lstStyle/>
            <a:p>
              <a:pPr>
                <a:defRPr/>
              </a:pPr>
              <a:endParaRPr lang="en-US" sz="2100" dirty="0">
                <a:solidFill>
                  <a:srgbClr val="000000"/>
                </a:solidFill>
                <a:cs typeface="Arial" pitchFamily="34" charset="0"/>
              </a:endParaRPr>
            </a:p>
          </p:txBody>
        </p:sp>
        <p:sp>
          <p:nvSpPr>
            <p:cNvPr id="61" name="Freeform 32">
              <a:extLst>
                <a:ext uri="{FF2B5EF4-FFF2-40B4-BE49-F238E27FC236}">
                  <a16:creationId xmlns:a16="http://schemas.microsoft.com/office/drawing/2014/main" id="{9D1E0A45-5691-2344-A659-67A50A3A8909}"/>
                </a:ext>
              </a:extLst>
            </p:cNvPr>
            <p:cNvSpPr>
              <a:spLocks noEditPoints="1"/>
            </p:cNvSpPr>
            <p:nvPr/>
          </p:nvSpPr>
          <p:spPr bwMode="auto">
            <a:xfrm>
              <a:off x="2995612" y="3441700"/>
              <a:ext cx="355600" cy="355600"/>
            </a:xfrm>
            <a:custGeom>
              <a:avLst/>
              <a:gdLst>
                <a:gd name="T0" fmla="*/ 764 w 768"/>
                <a:gd name="T1" fmla="*/ 330 h 767"/>
                <a:gd name="T2" fmla="*/ 730 w 768"/>
                <a:gd name="T3" fmla="*/ 216 h 767"/>
                <a:gd name="T4" fmla="*/ 652 w 768"/>
                <a:gd name="T5" fmla="*/ 166 h 767"/>
                <a:gd name="T6" fmla="*/ 616 w 768"/>
                <a:gd name="T7" fmla="*/ 78 h 767"/>
                <a:gd name="T8" fmla="*/ 511 w 768"/>
                <a:gd name="T9" fmla="*/ 21 h 767"/>
                <a:gd name="T10" fmla="*/ 437 w 768"/>
                <a:gd name="T11" fmla="*/ 5 h 767"/>
                <a:gd name="T12" fmla="*/ 384 w 768"/>
                <a:gd name="T13" fmla="*/ 0 h 767"/>
                <a:gd name="T14" fmla="*/ 351 w 768"/>
                <a:gd name="T15" fmla="*/ 38 h 767"/>
                <a:gd name="T16" fmla="*/ 260 w 768"/>
                <a:gd name="T17" fmla="*/ 20 h 767"/>
                <a:gd name="T18" fmla="*/ 189 w 768"/>
                <a:gd name="T19" fmla="*/ 53 h 767"/>
                <a:gd name="T20" fmla="*/ 159 w 768"/>
                <a:gd name="T21" fmla="*/ 73 h 767"/>
                <a:gd name="T22" fmla="*/ 166 w 768"/>
                <a:gd name="T23" fmla="*/ 114 h 767"/>
                <a:gd name="T24" fmla="*/ 128 w 768"/>
                <a:gd name="T25" fmla="*/ 97 h 767"/>
                <a:gd name="T26" fmla="*/ 55 w 768"/>
                <a:gd name="T27" fmla="*/ 186 h 767"/>
                <a:gd name="T28" fmla="*/ 55 w 768"/>
                <a:gd name="T29" fmla="*/ 283 h 767"/>
                <a:gd name="T30" fmla="*/ 1 w 768"/>
                <a:gd name="T31" fmla="*/ 361 h 767"/>
                <a:gd name="T32" fmla="*/ 4 w 768"/>
                <a:gd name="T33" fmla="*/ 437 h 767"/>
                <a:gd name="T34" fmla="*/ 7 w 768"/>
                <a:gd name="T35" fmla="*/ 454 h 767"/>
                <a:gd name="T36" fmla="*/ 14 w 768"/>
                <a:gd name="T37" fmla="*/ 478 h 767"/>
                <a:gd name="T38" fmla="*/ 23 w 768"/>
                <a:gd name="T39" fmla="*/ 511 h 767"/>
                <a:gd name="T40" fmla="*/ 37 w 768"/>
                <a:gd name="T41" fmla="*/ 548 h 767"/>
                <a:gd name="T42" fmla="*/ 77 w 768"/>
                <a:gd name="T43" fmla="*/ 549 h 767"/>
                <a:gd name="T44" fmla="*/ 54 w 768"/>
                <a:gd name="T45" fmla="*/ 580 h 767"/>
                <a:gd name="T46" fmla="*/ 80 w 768"/>
                <a:gd name="T47" fmla="*/ 613 h 767"/>
                <a:gd name="T48" fmla="*/ 99 w 768"/>
                <a:gd name="T49" fmla="*/ 641 h 767"/>
                <a:gd name="T50" fmla="*/ 115 w 768"/>
                <a:gd name="T51" fmla="*/ 657 h 767"/>
                <a:gd name="T52" fmla="*/ 155 w 768"/>
                <a:gd name="T53" fmla="*/ 692 h 767"/>
                <a:gd name="T54" fmla="*/ 156 w 768"/>
                <a:gd name="T55" fmla="*/ 693 h 767"/>
                <a:gd name="T56" fmla="*/ 190 w 768"/>
                <a:gd name="T57" fmla="*/ 713 h 767"/>
                <a:gd name="T58" fmla="*/ 220 w 768"/>
                <a:gd name="T59" fmla="*/ 729 h 767"/>
                <a:gd name="T60" fmla="*/ 256 w 768"/>
                <a:gd name="T61" fmla="*/ 746 h 767"/>
                <a:gd name="T62" fmla="*/ 289 w 768"/>
                <a:gd name="T63" fmla="*/ 756 h 767"/>
                <a:gd name="T64" fmla="*/ 330 w 768"/>
                <a:gd name="T65" fmla="*/ 764 h 767"/>
                <a:gd name="T66" fmla="*/ 404 w 768"/>
                <a:gd name="T67" fmla="*/ 767 h 767"/>
                <a:gd name="T68" fmla="*/ 438 w 768"/>
                <a:gd name="T69" fmla="*/ 762 h 767"/>
                <a:gd name="T70" fmla="*/ 480 w 768"/>
                <a:gd name="T71" fmla="*/ 755 h 767"/>
                <a:gd name="T72" fmla="*/ 513 w 768"/>
                <a:gd name="T73" fmla="*/ 745 h 767"/>
                <a:gd name="T74" fmla="*/ 527 w 768"/>
                <a:gd name="T75" fmla="*/ 740 h 767"/>
                <a:gd name="T76" fmla="*/ 552 w 768"/>
                <a:gd name="T77" fmla="*/ 725 h 767"/>
                <a:gd name="T78" fmla="*/ 615 w 768"/>
                <a:gd name="T79" fmla="*/ 689 h 767"/>
                <a:gd name="T80" fmla="*/ 641 w 768"/>
                <a:gd name="T81" fmla="*/ 669 h 767"/>
                <a:gd name="T82" fmla="*/ 671 w 768"/>
                <a:gd name="T83" fmla="*/ 638 h 767"/>
                <a:gd name="T84" fmla="*/ 715 w 768"/>
                <a:gd name="T85" fmla="*/ 575 h 767"/>
                <a:gd name="T86" fmla="*/ 746 w 768"/>
                <a:gd name="T87" fmla="*/ 507 h 767"/>
                <a:gd name="T88" fmla="*/ 730 w 768"/>
                <a:gd name="T89" fmla="*/ 417 h 767"/>
                <a:gd name="T90" fmla="*/ 106 w 768"/>
                <a:gd name="T91" fmla="*/ 384 h 767"/>
                <a:gd name="T92" fmla="*/ 384 w 768"/>
                <a:gd name="T93" fmla="*/ 105 h 767"/>
                <a:gd name="T94" fmla="*/ 384 w 768"/>
                <a:gd name="T95" fmla="*/ 105 h 767"/>
                <a:gd name="T96" fmla="*/ 187 w 768"/>
                <a:gd name="T97" fmla="*/ 221 h 767"/>
                <a:gd name="T98" fmla="*/ 187 w 768"/>
                <a:gd name="T99" fmla="*/ 546 h 767"/>
                <a:gd name="T100" fmla="*/ 360 w 768"/>
                <a:gd name="T101" fmla="*/ 638 h 767"/>
                <a:gd name="T102" fmla="*/ 384 w 768"/>
                <a:gd name="T103" fmla="*/ 580 h 767"/>
                <a:gd name="T104" fmla="*/ 384 w 768"/>
                <a:gd name="T105" fmla="*/ 580 h 767"/>
                <a:gd name="T106" fmla="*/ 581 w 768"/>
                <a:gd name="T107" fmla="*/ 546 h 767"/>
                <a:gd name="T108" fmla="*/ 547 w 768"/>
                <a:gd name="T109" fmla="*/ 187 h 767"/>
                <a:gd name="T110" fmla="*/ 614 w 768"/>
                <a:gd name="T111"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767">
                  <a:moveTo>
                    <a:pt x="768" y="384"/>
                  </a:moveTo>
                  <a:cubicBezTo>
                    <a:pt x="768" y="376"/>
                    <a:pt x="768" y="369"/>
                    <a:pt x="767" y="361"/>
                  </a:cubicBezTo>
                  <a:cubicBezTo>
                    <a:pt x="753" y="356"/>
                    <a:pt x="734" y="350"/>
                    <a:pt x="728" y="349"/>
                  </a:cubicBezTo>
                  <a:cubicBezTo>
                    <a:pt x="734" y="347"/>
                    <a:pt x="754" y="338"/>
                    <a:pt x="764" y="330"/>
                  </a:cubicBezTo>
                  <a:cubicBezTo>
                    <a:pt x="762" y="315"/>
                    <a:pt x="759" y="301"/>
                    <a:pt x="755" y="287"/>
                  </a:cubicBezTo>
                  <a:cubicBezTo>
                    <a:pt x="744" y="284"/>
                    <a:pt x="724" y="282"/>
                    <a:pt x="716" y="282"/>
                  </a:cubicBezTo>
                  <a:cubicBezTo>
                    <a:pt x="722" y="277"/>
                    <a:pt x="739" y="266"/>
                    <a:pt x="746" y="257"/>
                  </a:cubicBezTo>
                  <a:cubicBezTo>
                    <a:pt x="741" y="243"/>
                    <a:pt x="736" y="230"/>
                    <a:pt x="730" y="216"/>
                  </a:cubicBezTo>
                  <a:cubicBezTo>
                    <a:pt x="718" y="215"/>
                    <a:pt x="698" y="218"/>
                    <a:pt x="690" y="219"/>
                  </a:cubicBezTo>
                  <a:cubicBezTo>
                    <a:pt x="695" y="213"/>
                    <a:pt x="709" y="199"/>
                    <a:pt x="715" y="189"/>
                  </a:cubicBezTo>
                  <a:cubicBezTo>
                    <a:pt x="708" y="178"/>
                    <a:pt x="701" y="167"/>
                    <a:pt x="694" y="157"/>
                  </a:cubicBezTo>
                  <a:cubicBezTo>
                    <a:pt x="683" y="157"/>
                    <a:pt x="660" y="163"/>
                    <a:pt x="652" y="166"/>
                  </a:cubicBezTo>
                  <a:cubicBezTo>
                    <a:pt x="657" y="158"/>
                    <a:pt x="668" y="139"/>
                    <a:pt x="671" y="129"/>
                  </a:cubicBezTo>
                  <a:cubicBezTo>
                    <a:pt x="661" y="118"/>
                    <a:pt x="651" y="107"/>
                    <a:pt x="640" y="97"/>
                  </a:cubicBezTo>
                  <a:cubicBezTo>
                    <a:pt x="628" y="101"/>
                    <a:pt x="611" y="111"/>
                    <a:pt x="604" y="115"/>
                  </a:cubicBezTo>
                  <a:cubicBezTo>
                    <a:pt x="607" y="108"/>
                    <a:pt x="614" y="89"/>
                    <a:pt x="616" y="78"/>
                  </a:cubicBezTo>
                  <a:cubicBezTo>
                    <a:pt x="604" y="69"/>
                    <a:pt x="592" y="61"/>
                    <a:pt x="579" y="53"/>
                  </a:cubicBezTo>
                  <a:cubicBezTo>
                    <a:pt x="569" y="59"/>
                    <a:pt x="554" y="72"/>
                    <a:pt x="548" y="77"/>
                  </a:cubicBezTo>
                  <a:cubicBezTo>
                    <a:pt x="549" y="70"/>
                    <a:pt x="553" y="50"/>
                    <a:pt x="552" y="38"/>
                  </a:cubicBezTo>
                  <a:cubicBezTo>
                    <a:pt x="539" y="32"/>
                    <a:pt x="525" y="26"/>
                    <a:pt x="511" y="21"/>
                  </a:cubicBezTo>
                  <a:cubicBezTo>
                    <a:pt x="502" y="29"/>
                    <a:pt x="491" y="44"/>
                    <a:pt x="486" y="51"/>
                  </a:cubicBezTo>
                  <a:cubicBezTo>
                    <a:pt x="485" y="43"/>
                    <a:pt x="484" y="23"/>
                    <a:pt x="481" y="12"/>
                  </a:cubicBezTo>
                  <a:cubicBezTo>
                    <a:pt x="467" y="9"/>
                    <a:pt x="453" y="6"/>
                    <a:pt x="438" y="4"/>
                  </a:cubicBezTo>
                  <a:cubicBezTo>
                    <a:pt x="438" y="4"/>
                    <a:pt x="437" y="5"/>
                    <a:pt x="437" y="5"/>
                  </a:cubicBezTo>
                  <a:cubicBezTo>
                    <a:pt x="434" y="9"/>
                    <a:pt x="431" y="14"/>
                    <a:pt x="428" y="19"/>
                  </a:cubicBezTo>
                  <a:cubicBezTo>
                    <a:pt x="424" y="26"/>
                    <a:pt x="419" y="33"/>
                    <a:pt x="417" y="37"/>
                  </a:cubicBezTo>
                  <a:cubicBezTo>
                    <a:pt x="415" y="28"/>
                    <a:pt x="411" y="10"/>
                    <a:pt x="404" y="0"/>
                  </a:cubicBezTo>
                  <a:cubicBezTo>
                    <a:pt x="397" y="0"/>
                    <a:pt x="391" y="0"/>
                    <a:pt x="384" y="0"/>
                  </a:cubicBezTo>
                  <a:cubicBezTo>
                    <a:pt x="378" y="0"/>
                    <a:pt x="372" y="0"/>
                    <a:pt x="366" y="0"/>
                  </a:cubicBezTo>
                  <a:cubicBezTo>
                    <a:pt x="365" y="3"/>
                    <a:pt x="363" y="7"/>
                    <a:pt x="362" y="8"/>
                  </a:cubicBezTo>
                  <a:cubicBezTo>
                    <a:pt x="360" y="12"/>
                    <a:pt x="358" y="15"/>
                    <a:pt x="357" y="21"/>
                  </a:cubicBezTo>
                  <a:cubicBezTo>
                    <a:pt x="354" y="28"/>
                    <a:pt x="352" y="34"/>
                    <a:pt x="351" y="38"/>
                  </a:cubicBezTo>
                  <a:cubicBezTo>
                    <a:pt x="347" y="30"/>
                    <a:pt x="339" y="12"/>
                    <a:pt x="332" y="3"/>
                  </a:cubicBezTo>
                  <a:cubicBezTo>
                    <a:pt x="318" y="5"/>
                    <a:pt x="303" y="8"/>
                    <a:pt x="289" y="12"/>
                  </a:cubicBezTo>
                  <a:cubicBezTo>
                    <a:pt x="286" y="22"/>
                    <a:pt x="285" y="41"/>
                    <a:pt x="284" y="50"/>
                  </a:cubicBezTo>
                  <a:cubicBezTo>
                    <a:pt x="279" y="43"/>
                    <a:pt x="268" y="28"/>
                    <a:pt x="260" y="20"/>
                  </a:cubicBezTo>
                  <a:cubicBezTo>
                    <a:pt x="246" y="25"/>
                    <a:pt x="232" y="31"/>
                    <a:pt x="219" y="37"/>
                  </a:cubicBezTo>
                  <a:cubicBezTo>
                    <a:pt x="218" y="48"/>
                    <a:pt x="220" y="67"/>
                    <a:pt x="221" y="76"/>
                  </a:cubicBezTo>
                  <a:cubicBezTo>
                    <a:pt x="215" y="70"/>
                    <a:pt x="200" y="57"/>
                    <a:pt x="191" y="52"/>
                  </a:cubicBezTo>
                  <a:cubicBezTo>
                    <a:pt x="190" y="52"/>
                    <a:pt x="190" y="53"/>
                    <a:pt x="189" y="53"/>
                  </a:cubicBezTo>
                  <a:cubicBezTo>
                    <a:pt x="189" y="53"/>
                    <a:pt x="189" y="53"/>
                    <a:pt x="189" y="53"/>
                  </a:cubicBezTo>
                  <a:cubicBezTo>
                    <a:pt x="189" y="53"/>
                    <a:pt x="189" y="53"/>
                    <a:pt x="189" y="53"/>
                  </a:cubicBezTo>
                  <a:cubicBezTo>
                    <a:pt x="179" y="59"/>
                    <a:pt x="169" y="66"/>
                    <a:pt x="159" y="73"/>
                  </a:cubicBezTo>
                  <a:cubicBezTo>
                    <a:pt x="159" y="73"/>
                    <a:pt x="159" y="73"/>
                    <a:pt x="159" y="73"/>
                  </a:cubicBezTo>
                  <a:cubicBezTo>
                    <a:pt x="159" y="73"/>
                    <a:pt x="159" y="73"/>
                    <a:pt x="159" y="74"/>
                  </a:cubicBezTo>
                  <a:cubicBezTo>
                    <a:pt x="157" y="74"/>
                    <a:pt x="157" y="74"/>
                    <a:pt x="157" y="74"/>
                  </a:cubicBezTo>
                  <a:cubicBezTo>
                    <a:pt x="157" y="74"/>
                    <a:pt x="157" y="74"/>
                    <a:pt x="156" y="74"/>
                  </a:cubicBezTo>
                  <a:cubicBezTo>
                    <a:pt x="157" y="84"/>
                    <a:pt x="162" y="104"/>
                    <a:pt x="166" y="114"/>
                  </a:cubicBezTo>
                  <a:cubicBezTo>
                    <a:pt x="158" y="109"/>
                    <a:pt x="140" y="99"/>
                    <a:pt x="130" y="96"/>
                  </a:cubicBezTo>
                  <a:cubicBezTo>
                    <a:pt x="130" y="96"/>
                    <a:pt x="129" y="97"/>
                    <a:pt x="129" y="97"/>
                  </a:cubicBezTo>
                  <a:cubicBezTo>
                    <a:pt x="129" y="97"/>
                    <a:pt x="129" y="97"/>
                    <a:pt x="129" y="97"/>
                  </a:cubicBezTo>
                  <a:cubicBezTo>
                    <a:pt x="129" y="97"/>
                    <a:pt x="129" y="97"/>
                    <a:pt x="128" y="97"/>
                  </a:cubicBezTo>
                  <a:cubicBezTo>
                    <a:pt x="118" y="106"/>
                    <a:pt x="108" y="116"/>
                    <a:pt x="99" y="126"/>
                  </a:cubicBezTo>
                  <a:cubicBezTo>
                    <a:pt x="102" y="136"/>
                    <a:pt x="111" y="154"/>
                    <a:pt x="117" y="162"/>
                  </a:cubicBezTo>
                  <a:cubicBezTo>
                    <a:pt x="108" y="159"/>
                    <a:pt x="89" y="152"/>
                    <a:pt x="79" y="151"/>
                  </a:cubicBezTo>
                  <a:cubicBezTo>
                    <a:pt x="70" y="162"/>
                    <a:pt x="62" y="174"/>
                    <a:pt x="55" y="186"/>
                  </a:cubicBezTo>
                  <a:cubicBezTo>
                    <a:pt x="59" y="196"/>
                    <a:pt x="73" y="211"/>
                    <a:pt x="79" y="218"/>
                  </a:cubicBezTo>
                  <a:cubicBezTo>
                    <a:pt x="70" y="217"/>
                    <a:pt x="50" y="214"/>
                    <a:pt x="39" y="215"/>
                  </a:cubicBezTo>
                  <a:cubicBezTo>
                    <a:pt x="33" y="228"/>
                    <a:pt x="27" y="241"/>
                    <a:pt x="23" y="254"/>
                  </a:cubicBezTo>
                  <a:cubicBezTo>
                    <a:pt x="30" y="264"/>
                    <a:pt x="49" y="279"/>
                    <a:pt x="55" y="283"/>
                  </a:cubicBezTo>
                  <a:cubicBezTo>
                    <a:pt x="47" y="283"/>
                    <a:pt x="23" y="284"/>
                    <a:pt x="12" y="288"/>
                  </a:cubicBezTo>
                  <a:cubicBezTo>
                    <a:pt x="9" y="301"/>
                    <a:pt x="6" y="315"/>
                    <a:pt x="4" y="328"/>
                  </a:cubicBezTo>
                  <a:cubicBezTo>
                    <a:pt x="12" y="336"/>
                    <a:pt x="31" y="346"/>
                    <a:pt x="39" y="349"/>
                  </a:cubicBezTo>
                  <a:cubicBezTo>
                    <a:pt x="31" y="351"/>
                    <a:pt x="14" y="356"/>
                    <a:pt x="1" y="361"/>
                  </a:cubicBezTo>
                  <a:cubicBezTo>
                    <a:pt x="0" y="369"/>
                    <a:pt x="0" y="376"/>
                    <a:pt x="0" y="384"/>
                  </a:cubicBezTo>
                  <a:cubicBezTo>
                    <a:pt x="0" y="391"/>
                    <a:pt x="0" y="398"/>
                    <a:pt x="1" y="405"/>
                  </a:cubicBezTo>
                  <a:cubicBezTo>
                    <a:pt x="14" y="410"/>
                    <a:pt x="29" y="415"/>
                    <a:pt x="38" y="417"/>
                  </a:cubicBezTo>
                  <a:cubicBezTo>
                    <a:pt x="29" y="421"/>
                    <a:pt x="12" y="430"/>
                    <a:pt x="4" y="437"/>
                  </a:cubicBezTo>
                  <a:cubicBezTo>
                    <a:pt x="4" y="437"/>
                    <a:pt x="4" y="438"/>
                    <a:pt x="4" y="438"/>
                  </a:cubicBezTo>
                  <a:cubicBezTo>
                    <a:pt x="4" y="438"/>
                    <a:pt x="4" y="438"/>
                    <a:pt x="4" y="438"/>
                  </a:cubicBezTo>
                  <a:cubicBezTo>
                    <a:pt x="4" y="438"/>
                    <a:pt x="4" y="438"/>
                    <a:pt x="4" y="438"/>
                  </a:cubicBezTo>
                  <a:cubicBezTo>
                    <a:pt x="5" y="443"/>
                    <a:pt x="6" y="449"/>
                    <a:pt x="7" y="454"/>
                  </a:cubicBezTo>
                  <a:cubicBezTo>
                    <a:pt x="12" y="477"/>
                    <a:pt x="12" y="477"/>
                    <a:pt x="12" y="477"/>
                  </a:cubicBezTo>
                  <a:cubicBezTo>
                    <a:pt x="12" y="477"/>
                    <a:pt x="12" y="477"/>
                    <a:pt x="12" y="477"/>
                  </a:cubicBezTo>
                  <a:cubicBezTo>
                    <a:pt x="12" y="477"/>
                    <a:pt x="12" y="477"/>
                    <a:pt x="12" y="477"/>
                  </a:cubicBezTo>
                  <a:cubicBezTo>
                    <a:pt x="12" y="478"/>
                    <a:pt x="13" y="478"/>
                    <a:pt x="14" y="478"/>
                  </a:cubicBezTo>
                  <a:cubicBezTo>
                    <a:pt x="23" y="482"/>
                    <a:pt x="45" y="483"/>
                    <a:pt x="54" y="483"/>
                  </a:cubicBezTo>
                  <a:cubicBezTo>
                    <a:pt x="47" y="488"/>
                    <a:pt x="28" y="502"/>
                    <a:pt x="22" y="511"/>
                  </a:cubicBezTo>
                  <a:cubicBezTo>
                    <a:pt x="22" y="511"/>
                    <a:pt x="22" y="511"/>
                    <a:pt x="22" y="511"/>
                  </a:cubicBezTo>
                  <a:cubicBezTo>
                    <a:pt x="23" y="511"/>
                    <a:pt x="23" y="511"/>
                    <a:pt x="23" y="511"/>
                  </a:cubicBezTo>
                  <a:cubicBezTo>
                    <a:pt x="22" y="511"/>
                    <a:pt x="22" y="512"/>
                    <a:pt x="22" y="512"/>
                  </a:cubicBezTo>
                  <a:cubicBezTo>
                    <a:pt x="23" y="514"/>
                    <a:pt x="24" y="516"/>
                    <a:pt x="25" y="518"/>
                  </a:cubicBezTo>
                  <a:cubicBezTo>
                    <a:pt x="38" y="548"/>
                    <a:pt x="38" y="548"/>
                    <a:pt x="38" y="548"/>
                  </a:cubicBezTo>
                  <a:cubicBezTo>
                    <a:pt x="37" y="548"/>
                    <a:pt x="37" y="548"/>
                    <a:pt x="37" y="548"/>
                  </a:cubicBezTo>
                  <a:cubicBezTo>
                    <a:pt x="37" y="548"/>
                    <a:pt x="37" y="548"/>
                    <a:pt x="37" y="548"/>
                  </a:cubicBezTo>
                  <a:cubicBezTo>
                    <a:pt x="38" y="548"/>
                    <a:pt x="39" y="549"/>
                    <a:pt x="40" y="549"/>
                  </a:cubicBezTo>
                  <a:cubicBezTo>
                    <a:pt x="50" y="550"/>
                    <a:pt x="72" y="547"/>
                    <a:pt x="80" y="545"/>
                  </a:cubicBezTo>
                  <a:cubicBezTo>
                    <a:pt x="80" y="546"/>
                    <a:pt x="78" y="547"/>
                    <a:pt x="77" y="549"/>
                  </a:cubicBezTo>
                  <a:cubicBezTo>
                    <a:pt x="70" y="557"/>
                    <a:pt x="58" y="571"/>
                    <a:pt x="54" y="579"/>
                  </a:cubicBezTo>
                  <a:cubicBezTo>
                    <a:pt x="54" y="580"/>
                    <a:pt x="54" y="580"/>
                    <a:pt x="54" y="580"/>
                  </a:cubicBezTo>
                  <a:cubicBezTo>
                    <a:pt x="54" y="580"/>
                    <a:pt x="54" y="580"/>
                    <a:pt x="54" y="580"/>
                  </a:cubicBezTo>
                  <a:cubicBezTo>
                    <a:pt x="54" y="580"/>
                    <a:pt x="54" y="580"/>
                    <a:pt x="54" y="580"/>
                  </a:cubicBezTo>
                  <a:cubicBezTo>
                    <a:pt x="57" y="585"/>
                    <a:pt x="60" y="590"/>
                    <a:pt x="64" y="595"/>
                  </a:cubicBezTo>
                  <a:cubicBezTo>
                    <a:pt x="67" y="600"/>
                    <a:pt x="67" y="600"/>
                    <a:pt x="67" y="600"/>
                  </a:cubicBezTo>
                  <a:cubicBezTo>
                    <a:pt x="70" y="605"/>
                    <a:pt x="73" y="609"/>
                    <a:pt x="76" y="613"/>
                  </a:cubicBezTo>
                  <a:cubicBezTo>
                    <a:pt x="77" y="613"/>
                    <a:pt x="79" y="613"/>
                    <a:pt x="80" y="613"/>
                  </a:cubicBezTo>
                  <a:cubicBezTo>
                    <a:pt x="91" y="612"/>
                    <a:pt x="110" y="605"/>
                    <a:pt x="117" y="602"/>
                  </a:cubicBezTo>
                  <a:cubicBezTo>
                    <a:pt x="117" y="603"/>
                    <a:pt x="116" y="604"/>
                    <a:pt x="115" y="606"/>
                  </a:cubicBezTo>
                  <a:cubicBezTo>
                    <a:pt x="110" y="615"/>
                    <a:pt x="101" y="631"/>
                    <a:pt x="99" y="640"/>
                  </a:cubicBezTo>
                  <a:cubicBezTo>
                    <a:pt x="99" y="640"/>
                    <a:pt x="99" y="641"/>
                    <a:pt x="99" y="641"/>
                  </a:cubicBezTo>
                  <a:cubicBezTo>
                    <a:pt x="99" y="641"/>
                    <a:pt x="99" y="641"/>
                    <a:pt x="99" y="641"/>
                  </a:cubicBezTo>
                  <a:cubicBezTo>
                    <a:pt x="99" y="641"/>
                    <a:pt x="99" y="641"/>
                    <a:pt x="99" y="641"/>
                  </a:cubicBezTo>
                  <a:cubicBezTo>
                    <a:pt x="103" y="645"/>
                    <a:pt x="106" y="649"/>
                    <a:pt x="110" y="653"/>
                  </a:cubicBezTo>
                  <a:cubicBezTo>
                    <a:pt x="115" y="657"/>
                    <a:pt x="115" y="657"/>
                    <a:pt x="115" y="657"/>
                  </a:cubicBezTo>
                  <a:cubicBezTo>
                    <a:pt x="119" y="661"/>
                    <a:pt x="123" y="665"/>
                    <a:pt x="127" y="669"/>
                  </a:cubicBezTo>
                  <a:cubicBezTo>
                    <a:pt x="128" y="669"/>
                    <a:pt x="129" y="669"/>
                    <a:pt x="131" y="668"/>
                  </a:cubicBezTo>
                  <a:cubicBezTo>
                    <a:pt x="142" y="664"/>
                    <a:pt x="160" y="654"/>
                    <a:pt x="166" y="650"/>
                  </a:cubicBezTo>
                  <a:cubicBezTo>
                    <a:pt x="163" y="658"/>
                    <a:pt x="155" y="681"/>
                    <a:pt x="155" y="692"/>
                  </a:cubicBezTo>
                  <a:cubicBezTo>
                    <a:pt x="155" y="692"/>
                    <a:pt x="155" y="692"/>
                    <a:pt x="155" y="692"/>
                  </a:cubicBezTo>
                  <a:cubicBezTo>
                    <a:pt x="156" y="691"/>
                    <a:pt x="156" y="691"/>
                    <a:pt x="156" y="691"/>
                  </a:cubicBezTo>
                  <a:cubicBezTo>
                    <a:pt x="156" y="691"/>
                    <a:pt x="156" y="692"/>
                    <a:pt x="156" y="692"/>
                  </a:cubicBezTo>
                  <a:cubicBezTo>
                    <a:pt x="156" y="692"/>
                    <a:pt x="156" y="693"/>
                    <a:pt x="156" y="693"/>
                  </a:cubicBezTo>
                  <a:cubicBezTo>
                    <a:pt x="188" y="713"/>
                    <a:pt x="188" y="713"/>
                    <a:pt x="188" y="713"/>
                  </a:cubicBezTo>
                  <a:cubicBezTo>
                    <a:pt x="188" y="714"/>
                    <a:pt x="188" y="714"/>
                    <a:pt x="188" y="714"/>
                  </a:cubicBezTo>
                  <a:cubicBezTo>
                    <a:pt x="188" y="714"/>
                    <a:pt x="188" y="714"/>
                    <a:pt x="188" y="714"/>
                  </a:cubicBezTo>
                  <a:cubicBezTo>
                    <a:pt x="189" y="713"/>
                    <a:pt x="190" y="713"/>
                    <a:pt x="190" y="713"/>
                  </a:cubicBezTo>
                  <a:cubicBezTo>
                    <a:pt x="200" y="708"/>
                    <a:pt x="216" y="693"/>
                    <a:pt x="222" y="687"/>
                  </a:cubicBezTo>
                  <a:cubicBezTo>
                    <a:pt x="221" y="696"/>
                    <a:pt x="217" y="720"/>
                    <a:pt x="219" y="730"/>
                  </a:cubicBezTo>
                  <a:cubicBezTo>
                    <a:pt x="219" y="730"/>
                    <a:pt x="220" y="730"/>
                    <a:pt x="220" y="730"/>
                  </a:cubicBezTo>
                  <a:cubicBezTo>
                    <a:pt x="220" y="729"/>
                    <a:pt x="220" y="729"/>
                    <a:pt x="220" y="729"/>
                  </a:cubicBezTo>
                  <a:cubicBezTo>
                    <a:pt x="220" y="730"/>
                    <a:pt x="220" y="730"/>
                    <a:pt x="220" y="731"/>
                  </a:cubicBezTo>
                  <a:cubicBezTo>
                    <a:pt x="221" y="731"/>
                    <a:pt x="221" y="731"/>
                    <a:pt x="221" y="731"/>
                  </a:cubicBezTo>
                  <a:cubicBezTo>
                    <a:pt x="257" y="745"/>
                    <a:pt x="257" y="745"/>
                    <a:pt x="257" y="745"/>
                  </a:cubicBezTo>
                  <a:cubicBezTo>
                    <a:pt x="256" y="746"/>
                    <a:pt x="256" y="746"/>
                    <a:pt x="256" y="746"/>
                  </a:cubicBezTo>
                  <a:cubicBezTo>
                    <a:pt x="256" y="746"/>
                    <a:pt x="256" y="746"/>
                    <a:pt x="256" y="746"/>
                  </a:cubicBezTo>
                  <a:cubicBezTo>
                    <a:pt x="257" y="745"/>
                    <a:pt x="258" y="745"/>
                    <a:pt x="258" y="744"/>
                  </a:cubicBezTo>
                  <a:cubicBezTo>
                    <a:pt x="267" y="738"/>
                    <a:pt x="279" y="721"/>
                    <a:pt x="284" y="714"/>
                  </a:cubicBezTo>
                  <a:cubicBezTo>
                    <a:pt x="284" y="722"/>
                    <a:pt x="286" y="745"/>
                    <a:pt x="289" y="756"/>
                  </a:cubicBezTo>
                  <a:cubicBezTo>
                    <a:pt x="303" y="759"/>
                    <a:pt x="316" y="762"/>
                    <a:pt x="330" y="764"/>
                  </a:cubicBezTo>
                  <a:cubicBezTo>
                    <a:pt x="330" y="763"/>
                    <a:pt x="330" y="763"/>
                    <a:pt x="330" y="763"/>
                  </a:cubicBezTo>
                  <a:cubicBezTo>
                    <a:pt x="330" y="764"/>
                    <a:pt x="330" y="764"/>
                    <a:pt x="330" y="764"/>
                  </a:cubicBezTo>
                  <a:cubicBezTo>
                    <a:pt x="330" y="764"/>
                    <a:pt x="330" y="764"/>
                    <a:pt x="330" y="764"/>
                  </a:cubicBezTo>
                  <a:cubicBezTo>
                    <a:pt x="337" y="757"/>
                    <a:pt x="349" y="736"/>
                    <a:pt x="353" y="727"/>
                  </a:cubicBezTo>
                  <a:cubicBezTo>
                    <a:pt x="355" y="736"/>
                    <a:pt x="358" y="755"/>
                    <a:pt x="362" y="767"/>
                  </a:cubicBezTo>
                  <a:cubicBezTo>
                    <a:pt x="369" y="767"/>
                    <a:pt x="377" y="767"/>
                    <a:pt x="384" y="767"/>
                  </a:cubicBezTo>
                  <a:cubicBezTo>
                    <a:pt x="391" y="767"/>
                    <a:pt x="397" y="767"/>
                    <a:pt x="404" y="767"/>
                  </a:cubicBezTo>
                  <a:cubicBezTo>
                    <a:pt x="406" y="759"/>
                    <a:pt x="414" y="735"/>
                    <a:pt x="416" y="727"/>
                  </a:cubicBezTo>
                  <a:cubicBezTo>
                    <a:pt x="420" y="735"/>
                    <a:pt x="431" y="756"/>
                    <a:pt x="438" y="764"/>
                  </a:cubicBezTo>
                  <a:cubicBezTo>
                    <a:pt x="438" y="764"/>
                    <a:pt x="438" y="764"/>
                    <a:pt x="438" y="764"/>
                  </a:cubicBezTo>
                  <a:cubicBezTo>
                    <a:pt x="438" y="762"/>
                    <a:pt x="438" y="762"/>
                    <a:pt x="438" y="762"/>
                  </a:cubicBezTo>
                  <a:cubicBezTo>
                    <a:pt x="438" y="763"/>
                    <a:pt x="439" y="763"/>
                    <a:pt x="440" y="763"/>
                  </a:cubicBezTo>
                  <a:cubicBezTo>
                    <a:pt x="442" y="763"/>
                    <a:pt x="445" y="763"/>
                    <a:pt x="447" y="762"/>
                  </a:cubicBezTo>
                  <a:cubicBezTo>
                    <a:pt x="480" y="755"/>
                    <a:pt x="480" y="755"/>
                    <a:pt x="480" y="755"/>
                  </a:cubicBezTo>
                  <a:cubicBezTo>
                    <a:pt x="480" y="755"/>
                    <a:pt x="480" y="755"/>
                    <a:pt x="480" y="755"/>
                  </a:cubicBezTo>
                  <a:cubicBezTo>
                    <a:pt x="480" y="755"/>
                    <a:pt x="480" y="755"/>
                    <a:pt x="480" y="755"/>
                  </a:cubicBezTo>
                  <a:cubicBezTo>
                    <a:pt x="481" y="754"/>
                    <a:pt x="481" y="753"/>
                    <a:pt x="482" y="751"/>
                  </a:cubicBezTo>
                  <a:cubicBezTo>
                    <a:pt x="485" y="741"/>
                    <a:pt x="486" y="723"/>
                    <a:pt x="486" y="714"/>
                  </a:cubicBezTo>
                  <a:cubicBezTo>
                    <a:pt x="492" y="723"/>
                    <a:pt x="505" y="739"/>
                    <a:pt x="513" y="745"/>
                  </a:cubicBezTo>
                  <a:cubicBezTo>
                    <a:pt x="513" y="745"/>
                    <a:pt x="514" y="745"/>
                    <a:pt x="514" y="745"/>
                  </a:cubicBezTo>
                  <a:cubicBezTo>
                    <a:pt x="513" y="744"/>
                    <a:pt x="513" y="744"/>
                    <a:pt x="513" y="744"/>
                  </a:cubicBezTo>
                  <a:cubicBezTo>
                    <a:pt x="514" y="744"/>
                    <a:pt x="514" y="745"/>
                    <a:pt x="514" y="745"/>
                  </a:cubicBezTo>
                  <a:cubicBezTo>
                    <a:pt x="519" y="743"/>
                    <a:pt x="523" y="741"/>
                    <a:pt x="527" y="740"/>
                  </a:cubicBezTo>
                  <a:cubicBezTo>
                    <a:pt x="551" y="729"/>
                    <a:pt x="551" y="729"/>
                    <a:pt x="551" y="729"/>
                  </a:cubicBezTo>
                  <a:cubicBezTo>
                    <a:pt x="551" y="729"/>
                    <a:pt x="551" y="729"/>
                    <a:pt x="551" y="729"/>
                  </a:cubicBezTo>
                  <a:cubicBezTo>
                    <a:pt x="551" y="729"/>
                    <a:pt x="551" y="729"/>
                    <a:pt x="551" y="729"/>
                  </a:cubicBezTo>
                  <a:cubicBezTo>
                    <a:pt x="552" y="728"/>
                    <a:pt x="552" y="727"/>
                    <a:pt x="552" y="725"/>
                  </a:cubicBezTo>
                  <a:cubicBezTo>
                    <a:pt x="553" y="715"/>
                    <a:pt x="550" y="697"/>
                    <a:pt x="549" y="689"/>
                  </a:cubicBezTo>
                  <a:cubicBezTo>
                    <a:pt x="555" y="695"/>
                    <a:pt x="571" y="709"/>
                    <a:pt x="580" y="713"/>
                  </a:cubicBezTo>
                  <a:cubicBezTo>
                    <a:pt x="592" y="706"/>
                    <a:pt x="604" y="698"/>
                    <a:pt x="615" y="690"/>
                  </a:cubicBezTo>
                  <a:cubicBezTo>
                    <a:pt x="615" y="690"/>
                    <a:pt x="615" y="690"/>
                    <a:pt x="615" y="689"/>
                  </a:cubicBezTo>
                  <a:cubicBezTo>
                    <a:pt x="615" y="690"/>
                    <a:pt x="615" y="690"/>
                    <a:pt x="615" y="690"/>
                  </a:cubicBezTo>
                  <a:cubicBezTo>
                    <a:pt x="616" y="690"/>
                    <a:pt x="616" y="689"/>
                    <a:pt x="616" y="689"/>
                  </a:cubicBezTo>
                  <a:cubicBezTo>
                    <a:pt x="616" y="679"/>
                    <a:pt x="609" y="660"/>
                    <a:pt x="606" y="651"/>
                  </a:cubicBezTo>
                  <a:cubicBezTo>
                    <a:pt x="613" y="656"/>
                    <a:pt x="631" y="666"/>
                    <a:pt x="641" y="669"/>
                  </a:cubicBezTo>
                  <a:cubicBezTo>
                    <a:pt x="651" y="659"/>
                    <a:pt x="661" y="649"/>
                    <a:pt x="671" y="639"/>
                  </a:cubicBezTo>
                  <a:cubicBezTo>
                    <a:pt x="670" y="639"/>
                    <a:pt x="670" y="639"/>
                    <a:pt x="670" y="639"/>
                  </a:cubicBezTo>
                  <a:cubicBezTo>
                    <a:pt x="671" y="639"/>
                    <a:pt x="671" y="639"/>
                    <a:pt x="671" y="639"/>
                  </a:cubicBezTo>
                  <a:cubicBezTo>
                    <a:pt x="671" y="639"/>
                    <a:pt x="671" y="638"/>
                    <a:pt x="671" y="638"/>
                  </a:cubicBezTo>
                  <a:cubicBezTo>
                    <a:pt x="669" y="628"/>
                    <a:pt x="658" y="610"/>
                    <a:pt x="653" y="602"/>
                  </a:cubicBezTo>
                  <a:cubicBezTo>
                    <a:pt x="662" y="605"/>
                    <a:pt x="681" y="612"/>
                    <a:pt x="692" y="612"/>
                  </a:cubicBezTo>
                  <a:cubicBezTo>
                    <a:pt x="701" y="601"/>
                    <a:pt x="708" y="589"/>
                    <a:pt x="716" y="577"/>
                  </a:cubicBezTo>
                  <a:cubicBezTo>
                    <a:pt x="715" y="576"/>
                    <a:pt x="715" y="575"/>
                    <a:pt x="715" y="575"/>
                  </a:cubicBezTo>
                  <a:cubicBezTo>
                    <a:pt x="710" y="565"/>
                    <a:pt x="697" y="552"/>
                    <a:pt x="691" y="546"/>
                  </a:cubicBezTo>
                  <a:cubicBezTo>
                    <a:pt x="701" y="547"/>
                    <a:pt x="720" y="550"/>
                    <a:pt x="731" y="548"/>
                  </a:cubicBezTo>
                  <a:cubicBezTo>
                    <a:pt x="737" y="535"/>
                    <a:pt x="742" y="522"/>
                    <a:pt x="747" y="508"/>
                  </a:cubicBezTo>
                  <a:cubicBezTo>
                    <a:pt x="747" y="508"/>
                    <a:pt x="746" y="507"/>
                    <a:pt x="746" y="507"/>
                  </a:cubicBezTo>
                  <a:cubicBezTo>
                    <a:pt x="739" y="499"/>
                    <a:pt x="725" y="488"/>
                    <a:pt x="718" y="483"/>
                  </a:cubicBezTo>
                  <a:cubicBezTo>
                    <a:pt x="727" y="483"/>
                    <a:pt x="746" y="482"/>
                    <a:pt x="756" y="478"/>
                  </a:cubicBezTo>
                  <a:cubicBezTo>
                    <a:pt x="759" y="465"/>
                    <a:pt x="762" y="451"/>
                    <a:pt x="764" y="437"/>
                  </a:cubicBezTo>
                  <a:cubicBezTo>
                    <a:pt x="755" y="429"/>
                    <a:pt x="737" y="420"/>
                    <a:pt x="730" y="417"/>
                  </a:cubicBezTo>
                  <a:cubicBezTo>
                    <a:pt x="738" y="415"/>
                    <a:pt x="754" y="410"/>
                    <a:pt x="767" y="405"/>
                  </a:cubicBezTo>
                  <a:cubicBezTo>
                    <a:pt x="768" y="398"/>
                    <a:pt x="768" y="391"/>
                    <a:pt x="768" y="384"/>
                  </a:cubicBezTo>
                  <a:close/>
                  <a:moveTo>
                    <a:pt x="130" y="408"/>
                  </a:moveTo>
                  <a:cubicBezTo>
                    <a:pt x="116" y="408"/>
                    <a:pt x="106" y="397"/>
                    <a:pt x="106" y="384"/>
                  </a:cubicBezTo>
                  <a:cubicBezTo>
                    <a:pt x="106" y="370"/>
                    <a:pt x="116" y="359"/>
                    <a:pt x="130" y="359"/>
                  </a:cubicBezTo>
                  <a:cubicBezTo>
                    <a:pt x="143" y="359"/>
                    <a:pt x="154" y="370"/>
                    <a:pt x="154" y="384"/>
                  </a:cubicBezTo>
                  <a:cubicBezTo>
                    <a:pt x="154" y="397"/>
                    <a:pt x="143" y="408"/>
                    <a:pt x="130" y="408"/>
                  </a:cubicBezTo>
                  <a:close/>
                  <a:moveTo>
                    <a:pt x="384" y="105"/>
                  </a:moveTo>
                  <a:cubicBezTo>
                    <a:pt x="397" y="105"/>
                    <a:pt x="408" y="116"/>
                    <a:pt x="408" y="129"/>
                  </a:cubicBezTo>
                  <a:cubicBezTo>
                    <a:pt x="408" y="143"/>
                    <a:pt x="397" y="153"/>
                    <a:pt x="384" y="153"/>
                  </a:cubicBezTo>
                  <a:cubicBezTo>
                    <a:pt x="371" y="153"/>
                    <a:pt x="360" y="143"/>
                    <a:pt x="360" y="129"/>
                  </a:cubicBezTo>
                  <a:cubicBezTo>
                    <a:pt x="360" y="116"/>
                    <a:pt x="371" y="105"/>
                    <a:pt x="384" y="105"/>
                  </a:cubicBezTo>
                  <a:close/>
                  <a:moveTo>
                    <a:pt x="187" y="187"/>
                  </a:moveTo>
                  <a:cubicBezTo>
                    <a:pt x="197" y="177"/>
                    <a:pt x="212" y="177"/>
                    <a:pt x="221" y="187"/>
                  </a:cubicBezTo>
                  <a:cubicBezTo>
                    <a:pt x="231" y="196"/>
                    <a:pt x="231" y="211"/>
                    <a:pt x="221" y="221"/>
                  </a:cubicBezTo>
                  <a:cubicBezTo>
                    <a:pt x="212" y="230"/>
                    <a:pt x="197" y="230"/>
                    <a:pt x="187" y="221"/>
                  </a:cubicBezTo>
                  <a:cubicBezTo>
                    <a:pt x="178" y="211"/>
                    <a:pt x="178" y="196"/>
                    <a:pt x="187" y="187"/>
                  </a:cubicBezTo>
                  <a:close/>
                  <a:moveTo>
                    <a:pt x="221" y="580"/>
                  </a:moveTo>
                  <a:cubicBezTo>
                    <a:pt x="212" y="590"/>
                    <a:pt x="197" y="590"/>
                    <a:pt x="187" y="580"/>
                  </a:cubicBezTo>
                  <a:cubicBezTo>
                    <a:pt x="178" y="571"/>
                    <a:pt x="178" y="556"/>
                    <a:pt x="187" y="546"/>
                  </a:cubicBezTo>
                  <a:cubicBezTo>
                    <a:pt x="197" y="537"/>
                    <a:pt x="212" y="537"/>
                    <a:pt x="221" y="546"/>
                  </a:cubicBezTo>
                  <a:cubicBezTo>
                    <a:pt x="231" y="556"/>
                    <a:pt x="231" y="571"/>
                    <a:pt x="221" y="580"/>
                  </a:cubicBezTo>
                  <a:close/>
                  <a:moveTo>
                    <a:pt x="384" y="662"/>
                  </a:moveTo>
                  <a:cubicBezTo>
                    <a:pt x="371" y="662"/>
                    <a:pt x="360" y="651"/>
                    <a:pt x="360" y="638"/>
                  </a:cubicBezTo>
                  <a:cubicBezTo>
                    <a:pt x="360" y="624"/>
                    <a:pt x="371" y="614"/>
                    <a:pt x="384" y="614"/>
                  </a:cubicBezTo>
                  <a:cubicBezTo>
                    <a:pt x="397" y="614"/>
                    <a:pt x="408" y="624"/>
                    <a:pt x="408" y="638"/>
                  </a:cubicBezTo>
                  <a:cubicBezTo>
                    <a:pt x="408" y="651"/>
                    <a:pt x="397" y="662"/>
                    <a:pt x="384" y="662"/>
                  </a:cubicBezTo>
                  <a:close/>
                  <a:moveTo>
                    <a:pt x="384" y="580"/>
                  </a:moveTo>
                  <a:cubicBezTo>
                    <a:pt x="276" y="580"/>
                    <a:pt x="188" y="492"/>
                    <a:pt x="188" y="384"/>
                  </a:cubicBezTo>
                  <a:cubicBezTo>
                    <a:pt x="188" y="275"/>
                    <a:pt x="276" y="188"/>
                    <a:pt x="384" y="188"/>
                  </a:cubicBezTo>
                  <a:cubicBezTo>
                    <a:pt x="492" y="188"/>
                    <a:pt x="580" y="275"/>
                    <a:pt x="580" y="384"/>
                  </a:cubicBezTo>
                  <a:cubicBezTo>
                    <a:pt x="580" y="492"/>
                    <a:pt x="492" y="580"/>
                    <a:pt x="384" y="580"/>
                  </a:cubicBezTo>
                  <a:close/>
                  <a:moveTo>
                    <a:pt x="581" y="580"/>
                  </a:moveTo>
                  <a:cubicBezTo>
                    <a:pt x="571" y="590"/>
                    <a:pt x="556" y="590"/>
                    <a:pt x="547" y="580"/>
                  </a:cubicBezTo>
                  <a:cubicBezTo>
                    <a:pt x="537" y="571"/>
                    <a:pt x="537" y="556"/>
                    <a:pt x="547" y="546"/>
                  </a:cubicBezTo>
                  <a:cubicBezTo>
                    <a:pt x="556" y="537"/>
                    <a:pt x="571" y="537"/>
                    <a:pt x="581" y="546"/>
                  </a:cubicBezTo>
                  <a:cubicBezTo>
                    <a:pt x="590" y="556"/>
                    <a:pt x="590" y="571"/>
                    <a:pt x="581" y="580"/>
                  </a:cubicBezTo>
                  <a:close/>
                  <a:moveTo>
                    <a:pt x="581" y="221"/>
                  </a:moveTo>
                  <a:cubicBezTo>
                    <a:pt x="571" y="230"/>
                    <a:pt x="556" y="230"/>
                    <a:pt x="547" y="221"/>
                  </a:cubicBezTo>
                  <a:cubicBezTo>
                    <a:pt x="537" y="211"/>
                    <a:pt x="537" y="196"/>
                    <a:pt x="547" y="187"/>
                  </a:cubicBezTo>
                  <a:cubicBezTo>
                    <a:pt x="556" y="177"/>
                    <a:pt x="571" y="177"/>
                    <a:pt x="581" y="187"/>
                  </a:cubicBezTo>
                  <a:cubicBezTo>
                    <a:pt x="590" y="196"/>
                    <a:pt x="590" y="211"/>
                    <a:pt x="581" y="221"/>
                  </a:cubicBezTo>
                  <a:close/>
                  <a:moveTo>
                    <a:pt x="638" y="408"/>
                  </a:moveTo>
                  <a:cubicBezTo>
                    <a:pt x="625" y="408"/>
                    <a:pt x="614" y="397"/>
                    <a:pt x="614" y="384"/>
                  </a:cubicBezTo>
                  <a:cubicBezTo>
                    <a:pt x="614" y="370"/>
                    <a:pt x="625" y="359"/>
                    <a:pt x="638" y="359"/>
                  </a:cubicBezTo>
                  <a:cubicBezTo>
                    <a:pt x="651" y="359"/>
                    <a:pt x="662" y="370"/>
                    <a:pt x="662" y="384"/>
                  </a:cubicBezTo>
                  <a:cubicBezTo>
                    <a:pt x="662" y="397"/>
                    <a:pt x="651" y="408"/>
                    <a:pt x="638" y="408"/>
                  </a:cubicBezTo>
                  <a:close/>
                </a:path>
              </a:pathLst>
            </a:custGeom>
            <a:grpFill/>
            <a:ln>
              <a:noFill/>
            </a:ln>
            <a:effectLst/>
          </p:spPr>
          <p:txBody>
            <a:bodyPr/>
            <a:lstStyle/>
            <a:p>
              <a:pPr>
                <a:defRPr/>
              </a:pPr>
              <a:endParaRPr lang="en-US" sz="2100" kern="0" dirty="0">
                <a:solidFill>
                  <a:sysClr val="windowText" lastClr="000000"/>
                </a:solidFill>
                <a:cs typeface="Arial" pitchFamily="34" charset="0"/>
              </a:endParaRPr>
            </a:p>
          </p:txBody>
        </p:sp>
        <p:sp>
          <p:nvSpPr>
            <p:cNvPr id="62" name="Freeform 9">
              <a:extLst>
                <a:ext uri="{FF2B5EF4-FFF2-40B4-BE49-F238E27FC236}">
                  <a16:creationId xmlns:a16="http://schemas.microsoft.com/office/drawing/2014/main" id="{62B26EC2-ECBB-4B4D-A44B-7C1A16E14B6D}"/>
                </a:ext>
              </a:extLst>
            </p:cNvPr>
            <p:cNvSpPr>
              <a:spLocks noEditPoints="1"/>
            </p:cNvSpPr>
            <p:nvPr/>
          </p:nvSpPr>
          <p:spPr bwMode="auto">
            <a:xfrm rot="1515780">
              <a:off x="3151486" y="3597027"/>
              <a:ext cx="43852" cy="45946"/>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grpFill/>
            <a:ln w="9525">
              <a:noFill/>
              <a:round/>
              <a:headEnd/>
              <a:tailEnd/>
            </a:ln>
          </p:spPr>
          <p:txBody>
            <a:bodyPr/>
            <a:lstStyle/>
            <a:p>
              <a:pPr fontAlgn="base">
                <a:spcBef>
                  <a:spcPct val="0"/>
                </a:spcBef>
                <a:spcAft>
                  <a:spcPct val="0"/>
                </a:spcAft>
              </a:pPr>
              <a:endParaRPr lang="en-US" dirty="0">
                <a:solidFill>
                  <a:srgbClr val="5F5F5F"/>
                </a:solidFill>
                <a:latin typeface="Arial" charset="0"/>
                <a:cs typeface="Arial" charset="0"/>
              </a:endParaRPr>
            </a:p>
          </p:txBody>
        </p:sp>
      </p:grpSp>
      <p:sp>
        <p:nvSpPr>
          <p:cNvPr id="64" name="Text Placeholder 2">
            <a:extLst>
              <a:ext uri="{FF2B5EF4-FFF2-40B4-BE49-F238E27FC236}">
                <a16:creationId xmlns:a16="http://schemas.microsoft.com/office/drawing/2014/main" id="{3BFB286C-8AFE-D04F-9ADE-45BF53B926B9}"/>
              </a:ext>
            </a:extLst>
          </p:cNvPr>
          <p:cNvSpPr txBox="1">
            <a:spLocks/>
          </p:cNvSpPr>
          <p:nvPr/>
        </p:nvSpPr>
        <p:spPr>
          <a:xfrm>
            <a:off x="569055" y="1599236"/>
            <a:ext cx="5257799" cy="76200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pPr>
            <a:r>
              <a:rPr lang="en-US" b="1" dirty="0">
                <a:solidFill>
                  <a:srgbClr val="FF0000"/>
                </a:solidFill>
              </a:rPr>
              <a:t>Clone to Cloud</a:t>
            </a:r>
          </a:p>
        </p:txBody>
      </p:sp>
      <p:sp>
        <p:nvSpPr>
          <p:cNvPr id="65" name="Text Placeholder 3">
            <a:extLst>
              <a:ext uri="{FF2B5EF4-FFF2-40B4-BE49-F238E27FC236}">
                <a16:creationId xmlns:a16="http://schemas.microsoft.com/office/drawing/2014/main" id="{D0A8A3E1-4598-6542-BAA1-19E2BF846024}"/>
              </a:ext>
            </a:extLst>
          </p:cNvPr>
          <p:cNvSpPr txBox="1">
            <a:spLocks/>
          </p:cNvSpPr>
          <p:nvPr/>
        </p:nvSpPr>
        <p:spPr>
          <a:xfrm>
            <a:off x="1301764" y="2000120"/>
            <a:ext cx="3912213" cy="444500"/>
          </a:xfrm>
          <a:prstGeom prst="rect">
            <a:avLst/>
          </a:prstGeom>
        </p:spPr>
        <p:txBody>
          <a:bodyPr lIns="0" tIns="0" rIns="0" bIns="0"/>
          <a:lstStyle/>
          <a:p>
            <a:pPr marL="228600" indent="-228600" algn="ctr" fontAlgn="auto">
              <a:lnSpc>
                <a:spcPct val="90000"/>
              </a:lnSpc>
              <a:spcAft>
                <a:spcPts val="0"/>
              </a:spcAft>
              <a:buClr>
                <a:schemeClr val="tx1">
                  <a:lumMod val="60000"/>
                  <a:lumOff val="40000"/>
                </a:schemeClr>
              </a:buClr>
              <a:defRPr/>
            </a:pPr>
            <a:r>
              <a:rPr lang="en-US" b="1" dirty="0">
                <a:latin typeface="Oracle Sans" panose="020B0503020204020204" pitchFamily="34" charset="0"/>
                <a:cs typeface="Oracle Sans" panose="020B0503020204020204" pitchFamily="34" charset="0"/>
              </a:rPr>
              <a:t>Clone &amp; mask PDB to cloud</a:t>
            </a:r>
          </a:p>
        </p:txBody>
      </p:sp>
      <p:sp>
        <p:nvSpPr>
          <p:cNvPr id="67" name="Text Placeholder 2">
            <a:extLst>
              <a:ext uri="{FF2B5EF4-FFF2-40B4-BE49-F238E27FC236}">
                <a16:creationId xmlns:a16="http://schemas.microsoft.com/office/drawing/2014/main" id="{DC9DFC94-051A-9D4E-B4F6-A6069F3EB116}"/>
              </a:ext>
            </a:extLst>
          </p:cNvPr>
          <p:cNvSpPr txBox="1">
            <a:spLocks/>
          </p:cNvSpPr>
          <p:nvPr/>
        </p:nvSpPr>
        <p:spPr>
          <a:xfrm>
            <a:off x="6486151" y="1614168"/>
            <a:ext cx="5257799" cy="76200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pPr>
            <a:r>
              <a:rPr lang="en-US" b="1" dirty="0">
                <a:solidFill>
                  <a:srgbClr val="FF0000"/>
                </a:solidFill>
              </a:rPr>
              <a:t>  In-Cloud</a:t>
            </a:r>
          </a:p>
        </p:txBody>
      </p:sp>
      <p:sp>
        <p:nvSpPr>
          <p:cNvPr id="68" name="Text Placeholder 3">
            <a:extLst>
              <a:ext uri="{FF2B5EF4-FFF2-40B4-BE49-F238E27FC236}">
                <a16:creationId xmlns:a16="http://schemas.microsoft.com/office/drawing/2014/main" id="{574E1960-79BB-CC4A-82AB-050944C03F42}"/>
              </a:ext>
            </a:extLst>
          </p:cNvPr>
          <p:cNvSpPr txBox="1">
            <a:spLocks/>
          </p:cNvSpPr>
          <p:nvPr/>
        </p:nvSpPr>
        <p:spPr>
          <a:xfrm>
            <a:off x="7218860" y="2015052"/>
            <a:ext cx="3912213" cy="444500"/>
          </a:xfrm>
          <a:prstGeom prst="rect">
            <a:avLst/>
          </a:prstGeom>
        </p:spPr>
        <p:txBody>
          <a:bodyPr lIns="0" tIns="0" rIns="0" bIns="0"/>
          <a:lstStyle/>
          <a:p>
            <a:pPr marL="228600" indent="-228600" algn="ctr" fontAlgn="auto">
              <a:lnSpc>
                <a:spcPct val="90000"/>
              </a:lnSpc>
              <a:spcAft>
                <a:spcPts val="0"/>
              </a:spcAft>
              <a:buClr>
                <a:schemeClr val="tx1">
                  <a:lumMod val="60000"/>
                  <a:lumOff val="40000"/>
                </a:schemeClr>
              </a:buClr>
              <a:defRPr/>
            </a:pPr>
            <a:r>
              <a:rPr lang="en-US" b="1" dirty="0">
                <a:latin typeface="Oracle Sans" panose="020B0503020204020204" pitchFamily="34" charset="0"/>
                <a:cs typeface="Oracle Sans" panose="020B0503020204020204" pitchFamily="34" charset="0"/>
              </a:rPr>
              <a:t>Mask/subset in the cloud</a:t>
            </a:r>
          </a:p>
        </p:txBody>
      </p:sp>
      <p:sp>
        <p:nvSpPr>
          <p:cNvPr id="69" name="Oval 68">
            <a:extLst>
              <a:ext uri="{FF2B5EF4-FFF2-40B4-BE49-F238E27FC236}">
                <a16:creationId xmlns:a16="http://schemas.microsoft.com/office/drawing/2014/main" id="{6384560B-F22F-A943-9094-ACDCBB893083}"/>
              </a:ext>
            </a:extLst>
          </p:cNvPr>
          <p:cNvSpPr>
            <a:spLocks noChangeAspect="1"/>
          </p:cNvSpPr>
          <p:nvPr/>
        </p:nvSpPr>
        <p:spPr>
          <a:xfrm>
            <a:off x="4038600" y="3467100"/>
            <a:ext cx="238125" cy="238125"/>
          </a:xfrm>
          <a:prstGeom prst="ellipse">
            <a:avLst/>
          </a:prstGeom>
          <a:solidFill>
            <a:schemeClr val="accent5">
              <a:lumMod val="40000"/>
              <a:lumOff val="60000"/>
            </a:schemeClr>
          </a:solidFill>
          <a:ln w="127000"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ln w="114300" cmpd="sng">
                <a:solidFill>
                  <a:schemeClr val="tx1"/>
                </a:solidFill>
              </a:ln>
            </a:endParaRPr>
          </a:p>
        </p:txBody>
      </p:sp>
    </p:spTree>
    <p:extLst>
      <p:ext uri="{BB962C8B-B14F-4D97-AF65-F5344CB8AC3E}">
        <p14:creationId xmlns:p14="http://schemas.microsoft.com/office/powerpoint/2010/main" val="196000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0D531D-D483-6441-A714-CAA5EF8AB52F}"/>
              </a:ext>
            </a:extLst>
          </p:cNvPr>
          <p:cNvSpPr>
            <a:spLocks noGrp="1"/>
          </p:cNvSpPr>
          <p:nvPr>
            <p:ph type="ftr" sz="quarter" idx="3"/>
          </p:nvPr>
        </p:nvSpPr>
        <p:spPr/>
        <p:txBody>
          <a:bodyPr/>
          <a:lstStyle/>
          <a:p>
            <a:r>
              <a:rPr lang="en-US"/>
              <a:t>Copyright © 2023, Oracle and/or its affiliates </a:t>
            </a:r>
            <a:endParaRPr lang="en-US" dirty="0"/>
          </a:p>
        </p:txBody>
      </p:sp>
      <p:sp>
        <p:nvSpPr>
          <p:cNvPr id="4" name="TextBox 3">
            <a:extLst>
              <a:ext uri="{FF2B5EF4-FFF2-40B4-BE49-F238E27FC236}">
                <a16:creationId xmlns:a16="http://schemas.microsoft.com/office/drawing/2014/main" id="{904F7B01-B4AC-F948-B7A1-B5B33E15409F}"/>
              </a:ext>
            </a:extLst>
          </p:cNvPr>
          <p:cNvSpPr txBox="1"/>
          <p:nvPr/>
        </p:nvSpPr>
        <p:spPr>
          <a:xfrm>
            <a:off x="626165" y="3200399"/>
            <a:ext cx="6321287" cy="707886"/>
          </a:xfrm>
          <a:prstGeom prst="rect">
            <a:avLst/>
          </a:prstGeom>
          <a:noFill/>
        </p:spPr>
        <p:txBody>
          <a:bodyPr wrap="square" rtlCol="0">
            <a:spAutoFit/>
          </a:bodyPr>
          <a:lstStyle/>
          <a:p>
            <a:r>
              <a:rPr lang="en-US" sz="4000" dirty="0">
                <a:solidFill>
                  <a:schemeClr val="bg1"/>
                </a:solidFill>
              </a:rPr>
              <a:t>CEO Level</a:t>
            </a:r>
          </a:p>
        </p:txBody>
      </p:sp>
    </p:spTree>
    <p:extLst>
      <p:ext uri="{BB962C8B-B14F-4D97-AF65-F5344CB8AC3E}">
        <p14:creationId xmlns:p14="http://schemas.microsoft.com/office/powerpoint/2010/main" val="2557327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351F6E-5C03-4D9D-825F-79B6498273B1}"/>
              </a:ext>
            </a:extLst>
          </p:cNvPr>
          <p:cNvSpPr>
            <a:spLocks noGrp="1"/>
          </p:cNvSpPr>
          <p:nvPr>
            <p:ph type="title"/>
          </p:nvPr>
        </p:nvSpPr>
        <p:spPr/>
        <p:txBody>
          <a:bodyPr/>
          <a:lstStyle/>
          <a:p>
            <a:r>
              <a:rPr lang="en-US" dirty="0"/>
              <a:t>Oracle Data Masking and Subsetting</a:t>
            </a:r>
          </a:p>
        </p:txBody>
      </p:sp>
      <p:sp>
        <p:nvSpPr>
          <p:cNvPr id="5" name="Text Placeholder 4"/>
          <p:cNvSpPr>
            <a:spLocks noGrp="1"/>
          </p:cNvSpPr>
          <p:nvPr>
            <p:ph type="body" sz="quarter" idx="11"/>
          </p:nvPr>
        </p:nvSpPr>
        <p:spPr/>
        <p:txBody>
          <a:bodyPr/>
          <a:lstStyle/>
          <a:p>
            <a:r>
              <a:rPr lang="it-IT" sz="1800" dirty="0"/>
              <a:t>In Oracle Data Guard Environment</a:t>
            </a:r>
            <a:endParaRPr lang="en-US" sz="1800" b="0" dirty="0"/>
          </a:p>
        </p:txBody>
      </p:sp>
      <p:sp>
        <p:nvSpPr>
          <p:cNvPr id="9" name="Footer Placeholder 8">
            <a:extLst>
              <a:ext uri="{FF2B5EF4-FFF2-40B4-BE49-F238E27FC236}">
                <a16:creationId xmlns:a16="http://schemas.microsoft.com/office/drawing/2014/main" id="{2337A2FC-4DC0-417F-942C-FE2EF9EA05CC}"/>
              </a:ext>
            </a:extLst>
          </p:cNvPr>
          <p:cNvSpPr>
            <a:spLocks noGrp="1"/>
          </p:cNvSpPr>
          <p:nvPr>
            <p:ph type="ftr" sz="quarter" idx="13"/>
          </p:nvPr>
        </p:nvSpPr>
        <p:spPr/>
        <p:txBody>
          <a:bodyPr/>
          <a:lstStyle/>
          <a:p>
            <a:r>
              <a:rPr lang="en-US"/>
              <a:t>Copyright © 2023, Oracle and/or its affiliates </a:t>
            </a:r>
            <a:endParaRPr lang="en-US" dirty="0"/>
          </a:p>
        </p:txBody>
      </p:sp>
      <p:pic>
        <p:nvPicPr>
          <p:cNvPr id="6" name="Picture 5" descr="D:\dinesh\ProductManagement\All_Icons\ic-Database-red.gif"/>
          <p:cNvPicPr>
            <a:picLocks noChangeAspect="1" noChangeArrowheads="1"/>
          </p:cNvPicPr>
          <p:nvPr/>
        </p:nvPicPr>
        <p:blipFill>
          <a:blip r:embed="rId2" cstate="print"/>
          <a:srcRect l="19444" t="16667" r="19444" b="16667"/>
          <a:stretch>
            <a:fillRect/>
          </a:stretch>
        </p:blipFill>
        <p:spPr bwMode="auto">
          <a:xfrm>
            <a:off x="894723" y="2693524"/>
            <a:ext cx="1143630" cy="1247596"/>
          </a:xfrm>
          <a:prstGeom prst="rect">
            <a:avLst/>
          </a:prstGeom>
          <a:noFill/>
          <a:ln w="9525">
            <a:noFill/>
            <a:miter lim="800000"/>
            <a:headEnd/>
            <a:tailEnd/>
          </a:ln>
        </p:spPr>
      </p:pic>
      <p:sp>
        <p:nvSpPr>
          <p:cNvPr id="11" name="Rectangle 10"/>
          <p:cNvSpPr/>
          <p:nvPr/>
        </p:nvSpPr>
        <p:spPr>
          <a:xfrm>
            <a:off x="8993380" y="2559241"/>
            <a:ext cx="1949111" cy="523220"/>
          </a:xfrm>
          <a:prstGeom prst="rect">
            <a:avLst/>
          </a:prstGeom>
        </p:spPr>
        <p:txBody>
          <a:bodyPr wrap="square">
            <a:spAutoFit/>
          </a:bodyPr>
          <a:lstStyle/>
          <a:p>
            <a:pPr algn="ctr">
              <a:defRPr/>
            </a:pPr>
            <a:r>
              <a:rPr lang="en-US" sz="1400" b="1" kern="0" dirty="0">
                <a:solidFill>
                  <a:srgbClr val="46575E"/>
                </a:solidFill>
                <a:cs typeface="Arial" charset="0"/>
              </a:rPr>
              <a:t>Define </a:t>
            </a:r>
          </a:p>
          <a:p>
            <a:pPr algn="ctr">
              <a:defRPr/>
            </a:pPr>
            <a:r>
              <a:rPr lang="en-US" sz="1400" b="1" kern="0" dirty="0">
                <a:solidFill>
                  <a:srgbClr val="46575E"/>
                </a:solidFill>
                <a:cs typeface="Arial" charset="0"/>
              </a:rPr>
              <a:t>Mask/Subset</a:t>
            </a:r>
          </a:p>
        </p:txBody>
      </p:sp>
      <p:sp>
        <p:nvSpPr>
          <p:cNvPr id="12" name="Rounded Rectangle 11"/>
          <p:cNvSpPr/>
          <p:nvPr/>
        </p:nvSpPr>
        <p:spPr>
          <a:xfrm>
            <a:off x="8417450" y="2498634"/>
            <a:ext cx="2525041" cy="639726"/>
          </a:xfrm>
          <a:prstGeom prst="round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dirty="0">
              <a:solidFill>
                <a:srgbClr val="FFFFFF"/>
              </a:solidFill>
            </a:endParaRPr>
          </a:p>
        </p:txBody>
      </p:sp>
      <p:sp>
        <p:nvSpPr>
          <p:cNvPr id="13" name="Oval 12"/>
          <p:cNvSpPr/>
          <p:nvPr/>
        </p:nvSpPr>
        <p:spPr>
          <a:xfrm>
            <a:off x="8459981" y="2537620"/>
            <a:ext cx="5334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t>2</a:t>
            </a:r>
          </a:p>
        </p:txBody>
      </p:sp>
      <p:sp>
        <p:nvSpPr>
          <p:cNvPr id="28" name="Rounded Rectangle 27"/>
          <p:cNvSpPr/>
          <p:nvPr/>
        </p:nvSpPr>
        <p:spPr>
          <a:xfrm>
            <a:off x="8459981" y="3331629"/>
            <a:ext cx="2535673" cy="639726"/>
          </a:xfrm>
          <a:prstGeom prst="round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dirty="0">
              <a:solidFill>
                <a:srgbClr val="FFFFFF"/>
              </a:solidFill>
            </a:endParaRPr>
          </a:p>
        </p:txBody>
      </p:sp>
      <p:sp>
        <p:nvSpPr>
          <p:cNvPr id="29" name="Oval 28"/>
          <p:cNvSpPr/>
          <p:nvPr/>
        </p:nvSpPr>
        <p:spPr>
          <a:xfrm>
            <a:off x="8491879" y="3370615"/>
            <a:ext cx="5334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t>3</a:t>
            </a:r>
          </a:p>
        </p:txBody>
      </p:sp>
      <p:sp>
        <p:nvSpPr>
          <p:cNvPr id="30" name="Rectangle 29"/>
          <p:cNvSpPr/>
          <p:nvPr/>
        </p:nvSpPr>
        <p:spPr>
          <a:xfrm>
            <a:off x="8993379" y="3349677"/>
            <a:ext cx="2002275" cy="523220"/>
          </a:xfrm>
          <a:prstGeom prst="rect">
            <a:avLst/>
          </a:prstGeom>
        </p:spPr>
        <p:txBody>
          <a:bodyPr wrap="square">
            <a:spAutoFit/>
          </a:bodyPr>
          <a:lstStyle/>
          <a:p>
            <a:pPr algn="ctr">
              <a:defRPr/>
            </a:pPr>
            <a:r>
              <a:rPr lang="en-US" sz="1400" b="1" kern="0" dirty="0">
                <a:solidFill>
                  <a:srgbClr val="46575E"/>
                </a:solidFill>
                <a:cs typeface="Arial" charset="0"/>
              </a:rPr>
              <a:t>Generate &amp; Export Mask /Subset</a:t>
            </a:r>
          </a:p>
        </p:txBody>
      </p:sp>
      <p:sp>
        <p:nvSpPr>
          <p:cNvPr id="36" name="Text Box 440"/>
          <p:cNvSpPr txBox="1">
            <a:spLocks noChangeArrowheads="1"/>
          </p:cNvSpPr>
          <p:nvPr/>
        </p:nvSpPr>
        <p:spPr bwMode="auto">
          <a:xfrm>
            <a:off x="894721" y="2234625"/>
            <a:ext cx="1180398" cy="400087"/>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b="1" kern="0" dirty="0">
                <a:solidFill>
                  <a:srgbClr val="46575E"/>
                </a:solidFill>
                <a:cs typeface="Arial" charset="0"/>
              </a:rPr>
              <a:t>Primary</a:t>
            </a:r>
          </a:p>
        </p:txBody>
      </p:sp>
      <p:sp>
        <p:nvSpPr>
          <p:cNvPr id="51" name="Rounded Rectangle 50"/>
          <p:cNvSpPr/>
          <p:nvPr/>
        </p:nvSpPr>
        <p:spPr>
          <a:xfrm>
            <a:off x="8498959" y="4536628"/>
            <a:ext cx="2507328" cy="639726"/>
          </a:xfrm>
          <a:prstGeom prst="round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dirty="0">
              <a:solidFill>
                <a:srgbClr val="FFFFFF"/>
              </a:solidFill>
            </a:endParaRPr>
          </a:p>
        </p:txBody>
      </p:sp>
      <p:sp>
        <p:nvSpPr>
          <p:cNvPr id="52" name="Oval 51"/>
          <p:cNvSpPr/>
          <p:nvPr/>
        </p:nvSpPr>
        <p:spPr>
          <a:xfrm>
            <a:off x="8560983" y="4575614"/>
            <a:ext cx="5334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t>4</a:t>
            </a:r>
          </a:p>
        </p:txBody>
      </p:sp>
      <p:sp>
        <p:nvSpPr>
          <p:cNvPr id="53" name="Rectangle 52"/>
          <p:cNvSpPr/>
          <p:nvPr/>
        </p:nvSpPr>
        <p:spPr>
          <a:xfrm>
            <a:off x="9094383" y="4597203"/>
            <a:ext cx="1973928" cy="523220"/>
          </a:xfrm>
          <a:prstGeom prst="rect">
            <a:avLst/>
          </a:prstGeom>
        </p:spPr>
        <p:txBody>
          <a:bodyPr wrap="square">
            <a:spAutoFit/>
          </a:bodyPr>
          <a:lstStyle/>
          <a:p>
            <a:pPr algn="ctr">
              <a:defRPr/>
            </a:pPr>
            <a:r>
              <a:rPr lang="en-US" sz="1400" b="1" kern="0" dirty="0">
                <a:solidFill>
                  <a:srgbClr val="46575E"/>
                </a:solidFill>
                <a:cs typeface="Arial" charset="0"/>
              </a:rPr>
              <a:t>Import mask/subset data dump</a:t>
            </a:r>
          </a:p>
        </p:txBody>
      </p:sp>
      <p:pic>
        <p:nvPicPr>
          <p:cNvPr id="41" name="Picture 3" descr="D:\dinesh\ProductManagement\All_Icons\ic-Database-gray.gif"/>
          <p:cNvPicPr>
            <a:picLocks noChangeAspect="1" noChangeArrowheads="1"/>
          </p:cNvPicPr>
          <p:nvPr/>
        </p:nvPicPr>
        <p:blipFill>
          <a:blip r:embed="rId3" cstate="print"/>
          <a:srcRect l="19444" t="16667" r="19444" b="16667"/>
          <a:stretch>
            <a:fillRect/>
          </a:stretch>
        </p:blipFill>
        <p:spPr bwMode="auto">
          <a:xfrm>
            <a:off x="2790861" y="2675869"/>
            <a:ext cx="1137684" cy="1240443"/>
          </a:xfrm>
          <a:prstGeom prst="rect">
            <a:avLst/>
          </a:prstGeom>
          <a:noFill/>
          <a:ln w="9525">
            <a:noFill/>
            <a:miter lim="800000"/>
            <a:headEnd/>
            <a:tailEnd/>
          </a:ln>
        </p:spPr>
      </p:pic>
      <p:sp>
        <p:nvSpPr>
          <p:cNvPr id="45" name="Text Box 440"/>
          <p:cNvSpPr txBox="1">
            <a:spLocks noChangeArrowheads="1"/>
          </p:cNvSpPr>
          <p:nvPr/>
        </p:nvSpPr>
        <p:spPr bwMode="auto">
          <a:xfrm>
            <a:off x="2684538" y="1943996"/>
            <a:ext cx="1332797" cy="677086"/>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b="1" kern="0" dirty="0">
                <a:solidFill>
                  <a:srgbClr val="46575E"/>
                </a:solidFill>
                <a:cs typeface="Arial" charset="0"/>
              </a:rPr>
              <a:t>Physical Standby</a:t>
            </a:r>
          </a:p>
        </p:txBody>
      </p:sp>
      <p:sp>
        <p:nvSpPr>
          <p:cNvPr id="54" name="Rounded Rectangle 53"/>
          <p:cNvSpPr/>
          <p:nvPr/>
        </p:nvSpPr>
        <p:spPr>
          <a:xfrm>
            <a:off x="4253014" y="3703736"/>
            <a:ext cx="2447086" cy="639726"/>
          </a:xfrm>
          <a:prstGeom prst="round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dirty="0">
              <a:solidFill>
                <a:srgbClr val="FFFFFF"/>
              </a:solidFill>
            </a:endParaRPr>
          </a:p>
        </p:txBody>
      </p:sp>
      <p:sp>
        <p:nvSpPr>
          <p:cNvPr id="55" name="Oval 54"/>
          <p:cNvSpPr/>
          <p:nvPr/>
        </p:nvSpPr>
        <p:spPr>
          <a:xfrm>
            <a:off x="4315039" y="3742722"/>
            <a:ext cx="5334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t>5</a:t>
            </a:r>
          </a:p>
        </p:txBody>
      </p:sp>
      <p:sp>
        <p:nvSpPr>
          <p:cNvPr id="56" name="Rectangle 55"/>
          <p:cNvSpPr/>
          <p:nvPr/>
        </p:nvSpPr>
        <p:spPr>
          <a:xfrm>
            <a:off x="4610276" y="3700514"/>
            <a:ext cx="2238680" cy="523220"/>
          </a:xfrm>
          <a:prstGeom prst="rect">
            <a:avLst/>
          </a:prstGeom>
        </p:spPr>
        <p:txBody>
          <a:bodyPr wrap="square">
            <a:spAutoFit/>
          </a:bodyPr>
          <a:lstStyle/>
          <a:p>
            <a:pPr algn="ctr">
              <a:defRPr/>
            </a:pPr>
            <a:r>
              <a:rPr lang="en-US" sz="1400" b="1" kern="0" dirty="0">
                <a:solidFill>
                  <a:srgbClr val="46575E"/>
                </a:solidFill>
                <a:cs typeface="Arial" charset="0"/>
              </a:rPr>
              <a:t>Convert Snapshot to Physical Standby</a:t>
            </a:r>
          </a:p>
        </p:txBody>
      </p:sp>
      <p:grpSp>
        <p:nvGrpSpPr>
          <p:cNvPr id="15" name="Group 14">
            <a:extLst>
              <a:ext uri="{FF2B5EF4-FFF2-40B4-BE49-F238E27FC236}">
                <a16:creationId xmlns:a16="http://schemas.microsoft.com/office/drawing/2014/main" id="{0D22D2F6-5ADB-42A7-890D-353F0EC433C6}"/>
              </a:ext>
            </a:extLst>
          </p:cNvPr>
          <p:cNvGrpSpPr/>
          <p:nvPr/>
        </p:nvGrpSpPr>
        <p:grpSpPr>
          <a:xfrm>
            <a:off x="6870232" y="4056324"/>
            <a:ext cx="1332797" cy="2311302"/>
            <a:chOff x="6870232" y="4056324"/>
            <a:chExt cx="1332797" cy="2311302"/>
          </a:xfrm>
        </p:grpSpPr>
        <p:pic>
          <p:nvPicPr>
            <p:cNvPr id="38" name="Picture 3" descr="D:\dinesh\ProductManagement\All_Icons\ic-Database-gray.gif"/>
            <p:cNvPicPr>
              <a:picLocks noChangeAspect="1" noChangeArrowheads="1"/>
            </p:cNvPicPr>
            <p:nvPr/>
          </p:nvPicPr>
          <p:blipFill>
            <a:blip r:embed="rId3" cstate="print"/>
            <a:srcRect l="19444" t="16667" r="19444" b="16667"/>
            <a:stretch>
              <a:fillRect/>
            </a:stretch>
          </p:blipFill>
          <p:spPr bwMode="auto">
            <a:xfrm>
              <a:off x="7193047" y="5412298"/>
              <a:ext cx="744356" cy="811588"/>
            </a:xfrm>
            <a:prstGeom prst="rect">
              <a:avLst/>
            </a:prstGeom>
            <a:noFill/>
            <a:ln w="9525">
              <a:noFill/>
              <a:miter lim="800000"/>
              <a:headEnd/>
              <a:tailEnd/>
            </a:ln>
          </p:spPr>
        </p:pic>
        <p:sp>
          <p:nvSpPr>
            <p:cNvPr id="39" name="Right Arrow 38"/>
            <p:cNvSpPr/>
            <p:nvPr/>
          </p:nvSpPr>
          <p:spPr>
            <a:xfrm rot="5400000">
              <a:off x="7101490" y="4351378"/>
              <a:ext cx="898451" cy="308344"/>
            </a:xfrm>
            <a:prstGeom prst="rightArrow">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40" name="Text Box 440"/>
            <p:cNvSpPr txBox="1">
              <a:spLocks noChangeArrowheads="1"/>
            </p:cNvSpPr>
            <p:nvPr/>
          </p:nvSpPr>
          <p:spPr bwMode="auto">
            <a:xfrm>
              <a:off x="6870232" y="5003519"/>
              <a:ext cx="1332797" cy="400087"/>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b="1" kern="0" dirty="0">
                  <a:solidFill>
                    <a:srgbClr val="46575E"/>
                  </a:solidFill>
                  <a:cs typeface="Arial" charset="0"/>
                </a:rPr>
                <a:t>Test/Dev</a:t>
              </a:r>
            </a:p>
          </p:txBody>
        </p:sp>
        <p:grpSp>
          <p:nvGrpSpPr>
            <p:cNvPr id="62" name="Group 20">
              <a:extLst>
                <a:ext uri="{FF2B5EF4-FFF2-40B4-BE49-F238E27FC236}">
                  <a16:creationId xmlns:a16="http://schemas.microsoft.com/office/drawing/2014/main" id="{E347B7DD-F026-46C2-BFE1-E83869DEC804}"/>
                </a:ext>
              </a:extLst>
            </p:cNvPr>
            <p:cNvGrpSpPr>
              <a:grpSpLocks/>
            </p:cNvGrpSpPr>
            <p:nvPr/>
          </p:nvGrpSpPr>
          <p:grpSpPr bwMode="auto">
            <a:xfrm rot="-1068564">
              <a:off x="7494850" y="6018376"/>
              <a:ext cx="688975" cy="349250"/>
              <a:chOff x="2894012" y="4868611"/>
              <a:chExt cx="1499414" cy="693989"/>
            </a:xfrm>
            <a:solidFill>
              <a:schemeClr val="tx1"/>
            </a:solidFill>
          </p:grpSpPr>
          <p:sp>
            <p:nvSpPr>
              <p:cNvPr id="63" name="Oval 62">
                <a:extLst>
                  <a:ext uri="{FF2B5EF4-FFF2-40B4-BE49-F238E27FC236}">
                    <a16:creationId xmlns:a16="http://schemas.microsoft.com/office/drawing/2014/main" id="{0F8221AB-7D3D-49F7-8E26-C539D748D6B4}"/>
                  </a:ext>
                </a:extLst>
              </p:cNvPr>
              <p:cNvSpPr/>
              <p:nvPr/>
            </p:nvSpPr>
            <p:spPr>
              <a:xfrm>
                <a:off x="3113715" y="4865955"/>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64" name="Oval 63">
                <a:extLst>
                  <a:ext uri="{FF2B5EF4-FFF2-40B4-BE49-F238E27FC236}">
                    <a16:creationId xmlns:a16="http://schemas.microsoft.com/office/drawing/2014/main" id="{5852EC4D-0880-4450-990D-9FC5E72AEC0E}"/>
                  </a:ext>
                </a:extLst>
              </p:cNvPr>
              <p:cNvSpPr/>
              <p:nvPr/>
            </p:nvSpPr>
            <p:spPr>
              <a:xfrm>
                <a:off x="3570436" y="4867387"/>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65" name="Oval 64">
                <a:extLst>
                  <a:ext uri="{FF2B5EF4-FFF2-40B4-BE49-F238E27FC236}">
                    <a16:creationId xmlns:a16="http://schemas.microsoft.com/office/drawing/2014/main" id="{BE885648-1058-4AE3-B46B-BD1DF1D22905}"/>
                  </a:ext>
                </a:extLst>
              </p:cNvPr>
              <p:cNvSpPr/>
              <p:nvPr/>
            </p:nvSpPr>
            <p:spPr>
              <a:xfrm>
                <a:off x="3723098" y="5025699"/>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66" name="Freeform 38">
                <a:extLst>
                  <a:ext uri="{FF2B5EF4-FFF2-40B4-BE49-F238E27FC236}">
                    <a16:creationId xmlns:a16="http://schemas.microsoft.com/office/drawing/2014/main" id="{DF130CCE-6890-4194-B07C-927C7A5B1491}"/>
                  </a:ext>
                </a:extLst>
              </p:cNvPr>
              <p:cNvSpPr/>
              <p:nvPr/>
            </p:nvSpPr>
            <p:spPr>
              <a:xfrm>
                <a:off x="2894894" y="4991969"/>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67" name="Freeform 39">
                <a:extLst>
                  <a:ext uri="{FF2B5EF4-FFF2-40B4-BE49-F238E27FC236}">
                    <a16:creationId xmlns:a16="http://schemas.microsoft.com/office/drawing/2014/main" id="{986FFDD7-A1F4-4460-84FD-073C7101595F}"/>
                  </a:ext>
                </a:extLst>
              </p:cNvPr>
              <p:cNvSpPr/>
              <p:nvPr/>
            </p:nvSpPr>
            <p:spPr>
              <a:xfrm flipH="1">
                <a:off x="4178715" y="4994134"/>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68" name="Oval 67">
                <a:extLst>
                  <a:ext uri="{FF2B5EF4-FFF2-40B4-BE49-F238E27FC236}">
                    <a16:creationId xmlns:a16="http://schemas.microsoft.com/office/drawing/2014/main" id="{761C81E0-9B4B-4D97-BC31-206078A0E360}"/>
                  </a:ext>
                </a:extLst>
              </p:cNvPr>
              <p:cNvSpPr/>
              <p:nvPr/>
            </p:nvSpPr>
            <p:spPr>
              <a:xfrm>
                <a:off x="3267553" y="5031238"/>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grpSp>
      <p:grpSp>
        <p:nvGrpSpPr>
          <p:cNvPr id="14" name="Group 13">
            <a:extLst>
              <a:ext uri="{FF2B5EF4-FFF2-40B4-BE49-F238E27FC236}">
                <a16:creationId xmlns:a16="http://schemas.microsoft.com/office/drawing/2014/main" id="{A45C1874-F5CF-4C1E-B86B-F659BD0174BF}"/>
              </a:ext>
            </a:extLst>
          </p:cNvPr>
          <p:cNvGrpSpPr/>
          <p:nvPr/>
        </p:nvGrpSpPr>
        <p:grpSpPr>
          <a:xfrm>
            <a:off x="3886200" y="1951088"/>
            <a:ext cx="4316829" cy="1972311"/>
            <a:chOff x="3886200" y="1951088"/>
            <a:chExt cx="4316829" cy="1972311"/>
          </a:xfrm>
        </p:grpSpPr>
        <p:pic>
          <p:nvPicPr>
            <p:cNvPr id="7" name="Picture 3" descr="D:\dinesh\ProductManagement\All_Icons\ic-Database-gray.gif"/>
            <p:cNvPicPr>
              <a:picLocks noChangeAspect="1" noChangeArrowheads="1"/>
            </p:cNvPicPr>
            <p:nvPr/>
          </p:nvPicPr>
          <p:blipFill>
            <a:blip r:embed="rId3" cstate="print"/>
            <a:srcRect l="19444" t="16667" r="19444" b="16667"/>
            <a:stretch>
              <a:fillRect/>
            </a:stretch>
          </p:blipFill>
          <p:spPr bwMode="auto">
            <a:xfrm>
              <a:off x="6965923" y="2682956"/>
              <a:ext cx="1137684" cy="1240443"/>
            </a:xfrm>
            <a:prstGeom prst="rect">
              <a:avLst/>
            </a:prstGeom>
            <a:noFill/>
            <a:ln w="9525">
              <a:noFill/>
              <a:miter lim="800000"/>
              <a:headEnd/>
              <a:tailEnd/>
            </a:ln>
          </p:spPr>
        </p:pic>
        <p:sp>
          <p:nvSpPr>
            <p:cNvPr id="25" name="Rounded Rectangle 24"/>
            <p:cNvSpPr/>
            <p:nvPr/>
          </p:nvSpPr>
          <p:spPr>
            <a:xfrm>
              <a:off x="4228203" y="2286062"/>
              <a:ext cx="2344307" cy="639726"/>
            </a:xfrm>
            <a:prstGeom prst="round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dirty="0">
                <a:solidFill>
                  <a:srgbClr val="FFFFFF"/>
                </a:solidFill>
              </a:endParaRPr>
            </a:p>
          </p:txBody>
        </p:sp>
        <p:sp>
          <p:nvSpPr>
            <p:cNvPr id="26" name="Oval 25"/>
            <p:cNvSpPr/>
            <p:nvPr/>
          </p:nvSpPr>
          <p:spPr>
            <a:xfrm>
              <a:off x="4290227" y="2325048"/>
              <a:ext cx="5334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t>1</a:t>
              </a:r>
            </a:p>
          </p:txBody>
        </p:sp>
        <p:sp>
          <p:nvSpPr>
            <p:cNvPr id="27" name="Rectangle 26"/>
            <p:cNvSpPr/>
            <p:nvPr/>
          </p:nvSpPr>
          <p:spPr>
            <a:xfrm>
              <a:off x="4542932" y="2282840"/>
              <a:ext cx="2238680" cy="523220"/>
            </a:xfrm>
            <a:prstGeom prst="rect">
              <a:avLst/>
            </a:prstGeom>
          </p:spPr>
          <p:txBody>
            <a:bodyPr wrap="square">
              <a:spAutoFit/>
            </a:bodyPr>
            <a:lstStyle/>
            <a:p>
              <a:pPr algn="ctr">
                <a:defRPr/>
              </a:pPr>
              <a:r>
                <a:rPr lang="en-US" sz="1400" b="1" kern="0" dirty="0">
                  <a:solidFill>
                    <a:srgbClr val="46575E"/>
                  </a:solidFill>
                  <a:cs typeface="Arial" charset="0"/>
                </a:rPr>
                <a:t>Convert Physical to Snapshot Standby</a:t>
              </a:r>
            </a:p>
          </p:txBody>
        </p:sp>
        <p:sp>
          <p:nvSpPr>
            <p:cNvPr id="37" name="Text Box 440"/>
            <p:cNvSpPr txBox="1">
              <a:spLocks noChangeArrowheads="1"/>
            </p:cNvSpPr>
            <p:nvPr/>
          </p:nvSpPr>
          <p:spPr bwMode="auto">
            <a:xfrm>
              <a:off x="6870232" y="1951088"/>
              <a:ext cx="1332797" cy="677086"/>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b="1" kern="0" dirty="0">
                  <a:solidFill>
                    <a:srgbClr val="46575E"/>
                  </a:solidFill>
                  <a:cs typeface="Arial" charset="0"/>
                </a:rPr>
                <a:t>Snapshot Standby</a:t>
              </a:r>
            </a:p>
          </p:txBody>
        </p:sp>
        <p:sp>
          <p:nvSpPr>
            <p:cNvPr id="44" name="Oval 43"/>
            <p:cNvSpPr/>
            <p:nvPr/>
          </p:nvSpPr>
          <p:spPr>
            <a:xfrm>
              <a:off x="7242554" y="3094050"/>
              <a:ext cx="533400" cy="533400"/>
            </a:xfrm>
            <a:prstGeom prst="ellipse">
              <a:avLst/>
            </a:prstGeom>
            <a:solidFill>
              <a:schemeClr val="bg1"/>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nvGrpSpPr>
            <p:cNvPr id="2" name="Group 49"/>
            <p:cNvGrpSpPr/>
            <p:nvPr/>
          </p:nvGrpSpPr>
          <p:grpSpPr>
            <a:xfrm>
              <a:off x="7331454" y="3183745"/>
              <a:ext cx="355600" cy="355600"/>
              <a:chOff x="2995612" y="3441700"/>
              <a:chExt cx="355600" cy="355600"/>
            </a:xfrm>
          </p:grpSpPr>
          <p:sp>
            <p:nvSpPr>
              <p:cNvPr id="46" name="Freeform 27"/>
              <p:cNvSpPr>
                <a:spLocks noEditPoints="1"/>
              </p:cNvSpPr>
              <p:nvPr/>
            </p:nvSpPr>
            <p:spPr bwMode="auto">
              <a:xfrm>
                <a:off x="3114674" y="3560763"/>
                <a:ext cx="117475" cy="117475"/>
              </a:xfrm>
              <a:custGeom>
                <a:avLst/>
                <a:gdLst>
                  <a:gd name="T0" fmla="*/ 451 w 451"/>
                  <a:gd name="T1" fmla="*/ 212 h 451"/>
                  <a:gd name="T2" fmla="*/ 444 w 451"/>
                  <a:gd name="T3" fmla="*/ 169 h 451"/>
                  <a:gd name="T4" fmla="*/ 429 w 451"/>
                  <a:gd name="T5" fmla="*/ 127 h 451"/>
                  <a:gd name="T6" fmla="*/ 408 w 451"/>
                  <a:gd name="T7" fmla="*/ 92 h 451"/>
                  <a:gd name="T8" fmla="*/ 376 w 451"/>
                  <a:gd name="T9" fmla="*/ 57 h 451"/>
                  <a:gd name="T10" fmla="*/ 340 w 451"/>
                  <a:gd name="T11" fmla="*/ 31 h 451"/>
                  <a:gd name="T12" fmla="*/ 300 w 451"/>
                  <a:gd name="T13" fmla="*/ 13 h 451"/>
                  <a:gd name="T14" fmla="*/ 258 w 451"/>
                  <a:gd name="T15" fmla="*/ 2 h 451"/>
                  <a:gd name="T16" fmla="*/ 245 w 451"/>
                  <a:gd name="T17" fmla="*/ 22 h 451"/>
                  <a:gd name="T18" fmla="*/ 215 w 451"/>
                  <a:gd name="T19" fmla="*/ 0 h 451"/>
                  <a:gd name="T20" fmla="*/ 206 w 451"/>
                  <a:gd name="T21" fmla="*/ 23 h 451"/>
                  <a:gd name="T22" fmla="*/ 167 w 451"/>
                  <a:gd name="T23" fmla="*/ 30 h 451"/>
                  <a:gd name="T24" fmla="*/ 130 w 451"/>
                  <a:gd name="T25" fmla="*/ 45 h 451"/>
                  <a:gd name="T26" fmla="*/ 111 w 451"/>
                  <a:gd name="T27" fmla="*/ 31 h 451"/>
                  <a:gd name="T28" fmla="*/ 94 w 451"/>
                  <a:gd name="T29" fmla="*/ 43 h 451"/>
                  <a:gd name="T30" fmla="*/ 92 w 451"/>
                  <a:gd name="T31" fmla="*/ 44 h 451"/>
                  <a:gd name="T32" fmla="*/ 76 w 451"/>
                  <a:gd name="T33" fmla="*/ 57 h 451"/>
                  <a:gd name="T34" fmla="*/ 58 w 451"/>
                  <a:gd name="T35" fmla="*/ 74 h 451"/>
                  <a:gd name="T36" fmla="*/ 32 w 451"/>
                  <a:gd name="T37" fmla="*/ 109 h 451"/>
                  <a:gd name="T38" fmla="*/ 14 w 451"/>
                  <a:gd name="T39" fmla="*/ 149 h 451"/>
                  <a:gd name="T40" fmla="*/ 3 w 451"/>
                  <a:gd name="T41" fmla="*/ 193 h 451"/>
                  <a:gd name="T42" fmla="*/ 0 w 451"/>
                  <a:gd name="T43" fmla="*/ 225 h 451"/>
                  <a:gd name="T44" fmla="*/ 3 w 451"/>
                  <a:gd name="T45" fmla="*/ 257 h 451"/>
                  <a:gd name="T46" fmla="*/ 3 w 451"/>
                  <a:gd name="T47" fmla="*/ 257 h 451"/>
                  <a:gd name="T48" fmla="*/ 7 w 451"/>
                  <a:gd name="T49" fmla="*/ 280 h 451"/>
                  <a:gd name="T50" fmla="*/ 32 w 451"/>
                  <a:gd name="T51" fmla="*/ 283 h 451"/>
                  <a:gd name="T52" fmla="*/ 14 w 451"/>
                  <a:gd name="T53" fmla="*/ 300 h 451"/>
                  <a:gd name="T54" fmla="*/ 22 w 451"/>
                  <a:gd name="T55" fmla="*/ 322 h 451"/>
                  <a:gd name="T56" fmla="*/ 23 w 451"/>
                  <a:gd name="T57" fmla="*/ 322 h 451"/>
                  <a:gd name="T58" fmla="*/ 32 w 451"/>
                  <a:gd name="T59" fmla="*/ 340 h 451"/>
                  <a:gd name="T60" fmla="*/ 32 w 451"/>
                  <a:gd name="T61" fmla="*/ 341 h 451"/>
                  <a:gd name="T62" fmla="*/ 45 w 451"/>
                  <a:gd name="T63" fmla="*/ 360 h 451"/>
                  <a:gd name="T64" fmla="*/ 68 w 451"/>
                  <a:gd name="T65" fmla="*/ 356 h 451"/>
                  <a:gd name="T66" fmla="*/ 58 w 451"/>
                  <a:gd name="T67" fmla="*/ 376 h 451"/>
                  <a:gd name="T68" fmla="*/ 68 w 451"/>
                  <a:gd name="T69" fmla="*/ 386 h 451"/>
                  <a:gd name="T70" fmla="*/ 98 w 451"/>
                  <a:gd name="T71" fmla="*/ 381 h 451"/>
                  <a:gd name="T72" fmla="*/ 92 w 451"/>
                  <a:gd name="T73" fmla="*/ 406 h 451"/>
                  <a:gd name="T74" fmla="*/ 111 w 451"/>
                  <a:gd name="T75" fmla="*/ 419 h 451"/>
                  <a:gd name="T76" fmla="*/ 112 w 451"/>
                  <a:gd name="T77" fmla="*/ 418 h 451"/>
                  <a:gd name="T78" fmla="*/ 129 w 451"/>
                  <a:gd name="T79" fmla="*/ 429 h 451"/>
                  <a:gd name="T80" fmla="*/ 130 w 451"/>
                  <a:gd name="T81" fmla="*/ 429 h 451"/>
                  <a:gd name="T82" fmla="*/ 151 w 451"/>
                  <a:gd name="T83" fmla="*/ 438 h 451"/>
                  <a:gd name="T84" fmla="*/ 170 w 451"/>
                  <a:gd name="T85" fmla="*/ 444 h 451"/>
                  <a:gd name="T86" fmla="*/ 194 w 451"/>
                  <a:gd name="T87" fmla="*/ 448 h 451"/>
                  <a:gd name="T88" fmla="*/ 213 w 451"/>
                  <a:gd name="T89" fmla="*/ 450 h 451"/>
                  <a:gd name="T90" fmla="*/ 244 w 451"/>
                  <a:gd name="T91" fmla="*/ 427 h 451"/>
                  <a:gd name="T92" fmla="*/ 258 w 451"/>
                  <a:gd name="T93" fmla="*/ 448 h 451"/>
                  <a:gd name="T94" fmla="*/ 282 w 451"/>
                  <a:gd name="T95" fmla="*/ 443 h 451"/>
                  <a:gd name="T96" fmla="*/ 283 w 451"/>
                  <a:gd name="T97" fmla="*/ 441 h 451"/>
                  <a:gd name="T98" fmla="*/ 302 w 451"/>
                  <a:gd name="T99" fmla="*/ 437 h 451"/>
                  <a:gd name="T100" fmla="*/ 310 w 451"/>
                  <a:gd name="T101" fmla="*/ 434 h 451"/>
                  <a:gd name="T102" fmla="*/ 324 w 451"/>
                  <a:gd name="T103" fmla="*/ 428 h 451"/>
                  <a:gd name="T104" fmla="*/ 341 w 451"/>
                  <a:gd name="T105" fmla="*/ 419 h 451"/>
                  <a:gd name="T106" fmla="*/ 362 w 451"/>
                  <a:gd name="T107" fmla="*/ 405 h 451"/>
                  <a:gd name="T108" fmla="*/ 376 w 451"/>
                  <a:gd name="T109" fmla="*/ 393 h 451"/>
                  <a:gd name="T110" fmla="*/ 394 w 451"/>
                  <a:gd name="T111" fmla="*/ 375 h 451"/>
                  <a:gd name="T112" fmla="*/ 407 w 451"/>
                  <a:gd name="T113" fmla="*/ 360 h 451"/>
                  <a:gd name="T114" fmla="*/ 406 w 451"/>
                  <a:gd name="T115" fmla="*/ 320 h 451"/>
                  <a:gd name="T116" fmla="*/ 438 w 451"/>
                  <a:gd name="T117" fmla="*/ 298 h 451"/>
                  <a:gd name="T118" fmla="*/ 449 w 451"/>
                  <a:gd name="T119" fmla="*/ 257 h 451"/>
                  <a:gd name="T120" fmla="*/ 226 w 451"/>
                  <a:gd name="T121" fmla="*/ 351 h 451"/>
                  <a:gd name="T122" fmla="*/ 352 w 451"/>
                  <a:gd name="T123"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1" h="451">
                    <a:moveTo>
                      <a:pt x="451" y="238"/>
                    </a:moveTo>
                    <a:cubicBezTo>
                      <a:pt x="451" y="234"/>
                      <a:pt x="451" y="230"/>
                      <a:pt x="451" y="225"/>
                    </a:cubicBezTo>
                    <a:cubicBezTo>
                      <a:pt x="451" y="221"/>
                      <a:pt x="451" y="217"/>
                      <a:pt x="451" y="212"/>
                    </a:cubicBezTo>
                    <a:cubicBezTo>
                      <a:pt x="443" y="209"/>
                      <a:pt x="431" y="206"/>
                      <a:pt x="428" y="205"/>
                    </a:cubicBezTo>
                    <a:cubicBezTo>
                      <a:pt x="431" y="204"/>
                      <a:pt x="443" y="198"/>
                      <a:pt x="449" y="194"/>
                    </a:cubicBezTo>
                    <a:cubicBezTo>
                      <a:pt x="448" y="185"/>
                      <a:pt x="446" y="177"/>
                      <a:pt x="444" y="169"/>
                    </a:cubicBezTo>
                    <a:cubicBezTo>
                      <a:pt x="437" y="167"/>
                      <a:pt x="425" y="166"/>
                      <a:pt x="420" y="166"/>
                    </a:cubicBezTo>
                    <a:cubicBezTo>
                      <a:pt x="424" y="163"/>
                      <a:pt x="434" y="156"/>
                      <a:pt x="438" y="151"/>
                    </a:cubicBezTo>
                    <a:cubicBezTo>
                      <a:pt x="436" y="143"/>
                      <a:pt x="432" y="135"/>
                      <a:pt x="429" y="127"/>
                    </a:cubicBezTo>
                    <a:cubicBezTo>
                      <a:pt x="422" y="127"/>
                      <a:pt x="410" y="128"/>
                      <a:pt x="405" y="129"/>
                    </a:cubicBezTo>
                    <a:cubicBezTo>
                      <a:pt x="409" y="125"/>
                      <a:pt x="416" y="117"/>
                      <a:pt x="420" y="111"/>
                    </a:cubicBezTo>
                    <a:cubicBezTo>
                      <a:pt x="416" y="105"/>
                      <a:pt x="412" y="98"/>
                      <a:pt x="408" y="92"/>
                    </a:cubicBezTo>
                    <a:cubicBezTo>
                      <a:pt x="401" y="92"/>
                      <a:pt x="388" y="96"/>
                      <a:pt x="383" y="97"/>
                    </a:cubicBezTo>
                    <a:cubicBezTo>
                      <a:pt x="386" y="93"/>
                      <a:pt x="392" y="82"/>
                      <a:pt x="394" y="76"/>
                    </a:cubicBezTo>
                    <a:cubicBezTo>
                      <a:pt x="388" y="69"/>
                      <a:pt x="382" y="63"/>
                      <a:pt x="376" y="57"/>
                    </a:cubicBezTo>
                    <a:cubicBezTo>
                      <a:pt x="369" y="59"/>
                      <a:pt x="359" y="65"/>
                      <a:pt x="355" y="68"/>
                    </a:cubicBezTo>
                    <a:cubicBezTo>
                      <a:pt x="357" y="63"/>
                      <a:pt x="361" y="53"/>
                      <a:pt x="362" y="46"/>
                    </a:cubicBezTo>
                    <a:cubicBezTo>
                      <a:pt x="355" y="41"/>
                      <a:pt x="348" y="36"/>
                      <a:pt x="340" y="31"/>
                    </a:cubicBezTo>
                    <a:cubicBezTo>
                      <a:pt x="334" y="35"/>
                      <a:pt x="325" y="42"/>
                      <a:pt x="322" y="46"/>
                    </a:cubicBezTo>
                    <a:cubicBezTo>
                      <a:pt x="323" y="41"/>
                      <a:pt x="325" y="30"/>
                      <a:pt x="324" y="23"/>
                    </a:cubicBezTo>
                    <a:cubicBezTo>
                      <a:pt x="317" y="19"/>
                      <a:pt x="309" y="16"/>
                      <a:pt x="300" y="13"/>
                    </a:cubicBezTo>
                    <a:cubicBezTo>
                      <a:pt x="295" y="17"/>
                      <a:pt x="288" y="26"/>
                      <a:pt x="285" y="30"/>
                    </a:cubicBezTo>
                    <a:cubicBezTo>
                      <a:pt x="285" y="25"/>
                      <a:pt x="285" y="14"/>
                      <a:pt x="283" y="7"/>
                    </a:cubicBezTo>
                    <a:cubicBezTo>
                      <a:pt x="275" y="5"/>
                      <a:pt x="266" y="4"/>
                      <a:pt x="258" y="2"/>
                    </a:cubicBezTo>
                    <a:cubicBezTo>
                      <a:pt x="257" y="3"/>
                      <a:pt x="257" y="3"/>
                      <a:pt x="257" y="3"/>
                    </a:cubicBezTo>
                    <a:cubicBezTo>
                      <a:pt x="255" y="5"/>
                      <a:pt x="253" y="8"/>
                      <a:pt x="252" y="11"/>
                    </a:cubicBezTo>
                    <a:cubicBezTo>
                      <a:pt x="249" y="15"/>
                      <a:pt x="246" y="19"/>
                      <a:pt x="245" y="22"/>
                    </a:cubicBezTo>
                    <a:cubicBezTo>
                      <a:pt x="244" y="17"/>
                      <a:pt x="241" y="6"/>
                      <a:pt x="237" y="0"/>
                    </a:cubicBezTo>
                    <a:cubicBezTo>
                      <a:pt x="233" y="0"/>
                      <a:pt x="230" y="0"/>
                      <a:pt x="226" y="0"/>
                    </a:cubicBezTo>
                    <a:cubicBezTo>
                      <a:pt x="222" y="0"/>
                      <a:pt x="219" y="0"/>
                      <a:pt x="215" y="0"/>
                    </a:cubicBezTo>
                    <a:cubicBezTo>
                      <a:pt x="215" y="2"/>
                      <a:pt x="213" y="4"/>
                      <a:pt x="213" y="5"/>
                    </a:cubicBezTo>
                    <a:cubicBezTo>
                      <a:pt x="212" y="7"/>
                      <a:pt x="211" y="9"/>
                      <a:pt x="210" y="12"/>
                    </a:cubicBezTo>
                    <a:cubicBezTo>
                      <a:pt x="208" y="17"/>
                      <a:pt x="207" y="20"/>
                      <a:pt x="206" y="23"/>
                    </a:cubicBezTo>
                    <a:cubicBezTo>
                      <a:pt x="204" y="18"/>
                      <a:pt x="199" y="7"/>
                      <a:pt x="195" y="2"/>
                    </a:cubicBezTo>
                    <a:cubicBezTo>
                      <a:pt x="187" y="3"/>
                      <a:pt x="178" y="5"/>
                      <a:pt x="170" y="7"/>
                    </a:cubicBezTo>
                    <a:cubicBezTo>
                      <a:pt x="168" y="13"/>
                      <a:pt x="167" y="24"/>
                      <a:pt x="167" y="30"/>
                    </a:cubicBezTo>
                    <a:cubicBezTo>
                      <a:pt x="164" y="25"/>
                      <a:pt x="158" y="16"/>
                      <a:pt x="153" y="12"/>
                    </a:cubicBezTo>
                    <a:cubicBezTo>
                      <a:pt x="145" y="15"/>
                      <a:pt x="137" y="18"/>
                      <a:pt x="129" y="22"/>
                    </a:cubicBezTo>
                    <a:cubicBezTo>
                      <a:pt x="128" y="28"/>
                      <a:pt x="130" y="40"/>
                      <a:pt x="130" y="45"/>
                    </a:cubicBezTo>
                    <a:cubicBezTo>
                      <a:pt x="126" y="41"/>
                      <a:pt x="118" y="34"/>
                      <a:pt x="112" y="31"/>
                    </a:cubicBezTo>
                    <a:cubicBezTo>
                      <a:pt x="112" y="31"/>
                      <a:pt x="112" y="31"/>
                      <a:pt x="111" y="31"/>
                    </a:cubicBezTo>
                    <a:cubicBezTo>
                      <a:pt x="111" y="31"/>
                      <a:pt x="111" y="31"/>
                      <a:pt x="111" y="31"/>
                    </a:cubicBezTo>
                    <a:cubicBezTo>
                      <a:pt x="111" y="31"/>
                      <a:pt x="111" y="31"/>
                      <a:pt x="111" y="31"/>
                    </a:cubicBezTo>
                    <a:cubicBezTo>
                      <a:pt x="105" y="35"/>
                      <a:pt x="99" y="39"/>
                      <a:pt x="94" y="43"/>
                    </a:cubicBezTo>
                    <a:cubicBezTo>
                      <a:pt x="94" y="43"/>
                      <a:pt x="94" y="43"/>
                      <a:pt x="94" y="43"/>
                    </a:cubicBezTo>
                    <a:cubicBezTo>
                      <a:pt x="94" y="43"/>
                      <a:pt x="94" y="43"/>
                      <a:pt x="94" y="43"/>
                    </a:cubicBezTo>
                    <a:cubicBezTo>
                      <a:pt x="93" y="43"/>
                      <a:pt x="93" y="43"/>
                      <a:pt x="93" y="43"/>
                    </a:cubicBezTo>
                    <a:cubicBezTo>
                      <a:pt x="93" y="44"/>
                      <a:pt x="92" y="44"/>
                      <a:pt x="92" y="44"/>
                    </a:cubicBezTo>
                    <a:cubicBezTo>
                      <a:pt x="92" y="50"/>
                      <a:pt x="95" y="61"/>
                      <a:pt x="98" y="67"/>
                    </a:cubicBezTo>
                    <a:cubicBezTo>
                      <a:pt x="93" y="64"/>
                      <a:pt x="83" y="58"/>
                      <a:pt x="77" y="56"/>
                    </a:cubicBezTo>
                    <a:cubicBezTo>
                      <a:pt x="76" y="57"/>
                      <a:pt x="76" y="57"/>
                      <a:pt x="76" y="57"/>
                    </a:cubicBezTo>
                    <a:cubicBezTo>
                      <a:pt x="76" y="57"/>
                      <a:pt x="76" y="57"/>
                      <a:pt x="76" y="57"/>
                    </a:cubicBezTo>
                    <a:cubicBezTo>
                      <a:pt x="76" y="57"/>
                      <a:pt x="76" y="57"/>
                      <a:pt x="76" y="57"/>
                    </a:cubicBezTo>
                    <a:cubicBezTo>
                      <a:pt x="70" y="63"/>
                      <a:pt x="64" y="68"/>
                      <a:pt x="58" y="74"/>
                    </a:cubicBezTo>
                    <a:cubicBezTo>
                      <a:pt x="60" y="80"/>
                      <a:pt x="66" y="90"/>
                      <a:pt x="69" y="95"/>
                    </a:cubicBezTo>
                    <a:cubicBezTo>
                      <a:pt x="64" y="93"/>
                      <a:pt x="53" y="89"/>
                      <a:pt x="46" y="89"/>
                    </a:cubicBezTo>
                    <a:cubicBezTo>
                      <a:pt x="41" y="95"/>
                      <a:pt x="37" y="102"/>
                      <a:pt x="32" y="109"/>
                    </a:cubicBezTo>
                    <a:cubicBezTo>
                      <a:pt x="35" y="115"/>
                      <a:pt x="43" y="124"/>
                      <a:pt x="47" y="128"/>
                    </a:cubicBezTo>
                    <a:cubicBezTo>
                      <a:pt x="41" y="127"/>
                      <a:pt x="29" y="126"/>
                      <a:pt x="23" y="126"/>
                    </a:cubicBezTo>
                    <a:cubicBezTo>
                      <a:pt x="20" y="134"/>
                      <a:pt x="16" y="141"/>
                      <a:pt x="14" y="149"/>
                    </a:cubicBezTo>
                    <a:cubicBezTo>
                      <a:pt x="18" y="155"/>
                      <a:pt x="29" y="164"/>
                      <a:pt x="33" y="166"/>
                    </a:cubicBezTo>
                    <a:cubicBezTo>
                      <a:pt x="28" y="166"/>
                      <a:pt x="14" y="167"/>
                      <a:pt x="7" y="169"/>
                    </a:cubicBezTo>
                    <a:cubicBezTo>
                      <a:pt x="5" y="177"/>
                      <a:pt x="4" y="185"/>
                      <a:pt x="3" y="193"/>
                    </a:cubicBezTo>
                    <a:cubicBezTo>
                      <a:pt x="7" y="197"/>
                      <a:pt x="18" y="203"/>
                      <a:pt x="23" y="205"/>
                    </a:cubicBezTo>
                    <a:cubicBezTo>
                      <a:pt x="18" y="206"/>
                      <a:pt x="9" y="209"/>
                      <a:pt x="1" y="212"/>
                    </a:cubicBezTo>
                    <a:cubicBezTo>
                      <a:pt x="0" y="217"/>
                      <a:pt x="0" y="221"/>
                      <a:pt x="0" y="225"/>
                    </a:cubicBezTo>
                    <a:cubicBezTo>
                      <a:pt x="0" y="230"/>
                      <a:pt x="0" y="234"/>
                      <a:pt x="1" y="238"/>
                    </a:cubicBezTo>
                    <a:cubicBezTo>
                      <a:pt x="8" y="241"/>
                      <a:pt x="18" y="244"/>
                      <a:pt x="23" y="245"/>
                    </a:cubicBezTo>
                    <a:cubicBezTo>
                      <a:pt x="18" y="247"/>
                      <a:pt x="7" y="252"/>
                      <a:pt x="3" y="257"/>
                    </a:cubicBezTo>
                    <a:cubicBezTo>
                      <a:pt x="3" y="257"/>
                      <a:pt x="3" y="257"/>
                      <a:pt x="3" y="257"/>
                    </a:cubicBezTo>
                    <a:cubicBezTo>
                      <a:pt x="3" y="257"/>
                      <a:pt x="3" y="257"/>
                      <a:pt x="3" y="257"/>
                    </a:cubicBezTo>
                    <a:cubicBezTo>
                      <a:pt x="3" y="257"/>
                      <a:pt x="3" y="257"/>
                      <a:pt x="3" y="257"/>
                    </a:cubicBezTo>
                    <a:cubicBezTo>
                      <a:pt x="3" y="260"/>
                      <a:pt x="4" y="263"/>
                      <a:pt x="4" y="266"/>
                    </a:cubicBezTo>
                    <a:cubicBezTo>
                      <a:pt x="7" y="280"/>
                      <a:pt x="7" y="280"/>
                      <a:pt x="7" y="280"/>
                    </a:cubicBezTo>
                    <a:cubicBezTo>
                      <a:pt x="7" y="280"/>
                      <a:pt x="7" y="280"/>
                      <a:pt x="7" y="280"/>
                    </a:cubicBezTo>
                    <a:cubicBezTo>
                      <a:pt x="7" y="280"/>
                      <a:pt x="7" y="280"/>
                      <a:pt x="7" y="280"/>
                    </a:cubicBezTo>
                    <a:cubicBezTo>
                      <a:pt x="8" y="281"/>
                      <a:pt x="8" y="281"/>
                      <a:pt x="8" y="281"/>
                    </a:cubicBezTo>
                    <a:cubicBezTo>
                      <a:pt x="14" y="283"/>
                      <a:pt x="27" y="283"/>
                      <a:pt x="32" y="283"/>
                    </a:cubicBezTo>
                    <a:cubicBezTo>
                      <a:pt x="28" y="287"/>
                      <a:pt x="17" y="295"/>
                      <a:pt x="13" y="300"/>
                    </a:cubicBezTo>
                    <a:cubicBezTo>
                      <a:pt x="13" y="300"/>
                      <a:pt x="13" y="300"/>
                      <a:pt x="13" y="300"/>
                    </a:cubicBezTo>
                    <a:cubicBezTo>
                      <a:pt x="14" y="300"/>
                      <a:pt x="14" y="300"/>
                      <a:pt x="14" y="300"/>
                    </a:cubicBezTo>
                    <a:cubicBezTo>
                      <a:pt x="13" y="300"/>
                      <a:pt x="13" y="300"/>
                      <a:pt x="13" y="301"/>
                    </a:cubicBezTo>
                    <a:cubicBezTo>
                      <a:pt x="14" y="302"/>
                      <a:pt x="14" y="303"/>
                      <a:pt x="15" y="304"/>
                    </a:cubicBezTo>
                    <a:cubicBezTo>
                      <a:pt x="22" y="322"/>
                      <a:pt x="22" y="322"/>
                      <a:pt x="22" y="322"/>
                    </a:cubicBezTo>
                    <a:cubicBezTo>
                      <a:pt x="22" y="322"/>
                      <a:pt x="22" y="322"/>
                      <a:pt x="22" y="322"/>
                    </a:cubicBezTo>
                    <a:cubicBezTo>
                      <a:pt x="22" y="322"/>
                      <a:pt x="22" y="322"/>
                      <a:pt x="22" y="322"/>
                    </a:cubicBezTo>
                    <a:cubicBezTo>
                      <a:pt x="23" y="322"/>
                      <a:pt x="23" y="322"/>
                      <a:pt x="23" y="322"/>
                    </a:cubicBezTo>
                    <a:cubicBezTo>
                      <a:pt x="30" y="323"/>
                      <a:pt x="43" y="321"/>
                      <a:pt x="48" y="320"/>
                    </a:cubicBezTo>
                    <a:cubicBezTo>
                      <a:pt x="47" y="321"/>
                      <a:pt x="46" y="321"/>
                      <a:pt x="45" y="322"/>
                    </a:cubicBezTo>
                    <a:cubicBezTo>
                      <a:pt x="41" y="327"/>
                      <a:pt x="34" y="335"/>
                      <a:pt x="32" y="340"/>
                    </a:cubicBezTo>
                    <a:cubicBezTo>
                      <a:pt x="32" y="340"/>
                      <a:pt x="32" y="341"/>
                      <a:pt x="32" y="341"/>
                    </a:cubicBezTo>
                    <a:cubicBezTo>
                      <a:pt x="32" y="341"/>
                      <a:pt x="32" y="341"/>
                      <a:pt x="32" y="341"/>
                    </a:cubicBezTo>
                    <a:cubicBezTo>
                      <a:pt x="32" y="341"/>
                      <a:pt x="32" y="341"/>
                      <a:pt x="32" y="341"/>
                    </a:cubicBezTo>
                    <a:cubicBezTo>
                      <a:pt x="34" y="344"/>
                      <a:pt x="36" y="347"/>
                      <a:pt x="38" y="349"/>
                    </a:cubicBezTo>
                    <a:cubicBezTo>
                      <a:pt x="40" y="353"/>
                      <a:pt x="40" y="353"/>
                      <a:pt x="40" y="353"/>
                    </a:cubicBezTo>
                    <a:cubicBezTo>
                      <a:pt x="41" y="355"/>
                      <a:pt x="43" y="358"/>
                      <a:pt x="45" y="360"/>
                    </a:cubicBezTo>
                    <a:cubicBezTo>
                      <a:pt x="46" y="360"/>
                      <a:pt x="46" y="360"/>
                      <a:pt x="47" y="360"/>
                    </a:cubicBezTo>
                    <a:cubicBezTo>
                      <a:pt x="54" y="359"/>
                      <a:pt x="65" y="355"/>
                      <a:pt x="69" y="354"/>
                    </a:cubicBezTo>
                    <a:cubicBezTo>
                      <a:pt x="69" y="354"/>
                      <a:pt x="68" y="355"/>
                      <a:pt x="68" y="356"/>
                    </a:cubicBezTo>
                    <a:cubicBezTo>
                      <a:pt x="65" y="361"/>
                      <a:pt x="59" y="371"/>
                      <a:pt x="58" y="376"/>
                    </a:cubicBezTo>
                    <a:cubicBezTo>
                      <a:pt x="58" y="376"/>
                      <a:pt x="58" y="376"/>
                      <a:pt x="58" y="376"/>
                    </a:cubicBezTo>
                    <a:cubicBezTo>
                      <a:pt x="58" y="376"/>
                      <a:pt x="58" y="376"/>
                      <a:pt x="58" y="376"/>
                    </a:cubicBezTo>
                    <a:cubicBezTo>
                      <a:pt x="58" y="376"/>
                      <a:pt x="58" y="376"/>
                      <a:pt x="58" y="376"/>
                    </a:cubicBezTo>
                    <a:cubicBezTo>
                      <a:pt x="61" y="379"/>
                      <a:pt x="63" y="381"/>
                      <a:pt x="65" y="383"/>
                    </a:cubicBezTo>
                    <a:cubicBezTo>
                      <a:pt x="68" y="386"/>
                      <a:pt x="68" y="386"/>
                      <a:pt x="68" y="386"/>
                    </a:cubicBezTo>
                    <a:cubicBezTo>
                      <a:pt x="70" y="388"/>
                      <a:pt x="73" y="391"/>
                      <a:pt x="75" y="393"/>
                    </a:cubicBezTo>
                    <a:cubicBezTo>
                      <a:pt x="76" y="393"/>
                      <a:pt x="76" y="393"/>
                      <a:pt x="77" y="392"/>
                    </a:cubicBezTo>
                    <a:cubicBezTo>
                      <a:pt x="84" y="390"/>
                      <a:pt x="94" y="384"/>
                      <a:pt x="98" y="381"/>
                    </a:cubicBezTo>
                    <a:cubicBezTo>
                      <a:pt x="96" y="387"/>
                      <a:pt x="91" y="400"/>
                      <a:pt x="91" y="406"/>
                    </a:cubicBezTo>
                    <a:cubicBezTo>
                      <a:pt x="91" y="406"/>
                      <a:pt x="91" y="406"/>
                      <a:pt x="91" y="406"/>
                    </a:cubicBezTo>
                    <a:cubicBezTo>
                      <a:pt x="92" y="406"/>
                      <a:pt x="92" y="406"/>
                      <a:pt x="92" y="406"/>
                    </a:cubicBezTo>
                    <a:cubicBezTo>
                      <a:pt x="92" y="406"/>
                      <a:pt x="92" y="406"/>
                      <a:pt x="92" y="406"/>
                    </a:cubicBezTo>
                    <a:cubicBezTo>
                      <a:pt x="92" y="407"/>
                      <a:pt x="92" y="407"/>
                      <a:pt x="92" y="407"/>
                    </a:cubicBezTo>
                    <a:cubicBezTo>
                      <a:pt x="111" y="419"/>
                      <a:pt x="111" y="419"/>
                      <a:pt x="111" y="419"/>
                    </a:cubicBezTo>
                    <a:cubicBezTo>
                      <a:pt x="111" y="419"/>
                      <a:pt x="111" y="419"/>
                      <a:pt x="111" y="419"/>
                    </a:cubicBezTo>
                    <a:cubicBezTo>
                      <a:pt x="111" y="419"/>
                      <a:pt x="111" y="419"/>
                      <a:pt x="111" y="419"/>
                    </a:cubicBezTo>
                    <a:cubicBezTo>
                      <a:pt x="111" y="419"/>
                      <a:pt x="112" y="419"/>
                      <a:pt x="112" y="418"/>
                    </a:cubicBezTo>
                    <a:cubicBezTo>
                      <a:pt x="118" y="416"/>
                      <a:pt x="127" y="407"/>
                      <a:pt x="131" y="404"/>
                    </a:cubicBezTo>
                    <a:cubicBezTo>
                      <a:pt x="130" y="409"/>
                      <a:pt x="128" y="423"/>
                      <a:pt x="129" y="429"/>
                    </a:cubicBezTo>
                    <a:cubicBezTo>
                      <a:pt x="129" y="429"/>
                      <a:pt x="129" y="429"/>
                      <a:pt x="129" y="429"/>
                    </a:cubicBezTo>
                    <a:cubicBezTo>
                      <a:pt x="129" y="428"/>
                      <a:pt x="129" y="428"/>
                      <a:pt x="129" y="428"/>
                    </a:cubicBezTo>
                    <a:cubicBezTo>
                      <a:pt x="129" y="429"/>
                      <a:pt x="129" y="429"/>
                      <a:pt x="130" y="429"/>
                    </a:cubicBezTo>
                    <a:cubicBezTo>
                      <a:pt x="130" y="429"/>
                      <a:pt x="130" y="429"/>
                      <a:pt x="130" y="429"/>
                    </a:cubicBezTo>
                    <a:cubicBezTo>
                      <a:pt x="151" y="437"/>
                      <a:pt x="151" y="437"/>
                      <a:pt x="151" y="437"/>
                    </a:cubicBezTo>
                    <a:cubicBezTo>
                      <a:pt x="151" y="438"/>
                      <a:pt x="151" y="438"/>
                      <a:pt x="151" y="438"/>
                    </a:cubicBezTo>
                    <a:cubicBezTo>
                      <a:pt x="151" y="438"/>
                      <a:pt x="151" y="438"/>
                      <a:pt x="151" y="438"/>
                    </a:cubicBezTo>
                    <a:cubicBezTo>
                      <a:pt x="151" y="438"/>
                      <a:pt x="152" y="437"/>
                      <a:pt x="152" y="437"/>
                    </a:cubicBezTo>
                    <a:cubicBezTo>
                      <a:pt x="157" y="433"/>
                      <a:pt x="164" y="423"/>
                      <a:pt x="167" y="419"/>
                    </a:cubicBezTo>
                    <a:cubicBezTo>
                      <a:pt x="167" y="424"/>
                      <a:pt x="168" y="438"/>
                      <a:pt x="170" y="444"/>
                    </a:cubicBezTo>
                    <a:cubicBezTo>
                      <a:pt x="178" y="446"/>
                      <a:pt x="186" y="447"/>
                      <a:pt x="194" y="448"/>
                    </a:cubicBezTo>
                    <a:cubicBezTo>
                      <a:pt x="194" y="448"/>
                      <a:pt x="194" y="448"/>
                      <a:pt x="194" y="448"/>
                    </a:cubicBezTo>
                    <a:cubicBezTo>
                      <a:pt x="194" y="448"/>
                      <a:pt x="194" y="448"/>
                      <a:pt x="194" y="448"/>
                    </a:cubicBezTo>
                    <a:cubicBezTo>
                      <a:pt x="194" y="448"/>
                      <a:pt x="194" y="448"/>
                      <a:pt x="194" y="448"/>
                    </a:cubicBezTo>
                    <a:cubicBezTo>
                      <a:pt x="198" y="444"/>
                      <a:pt x="205" y="432"/>
                      <a:pt x="208" y="427"/>
                    </a:cubicBezTo>
                    <a:cubicBezTo>
                      <a:pt x="209" y="432"/>
                      <a:pt x="210" y="444"/>
                      <a:pt x="213" y="450"/>
                    </a:cubicBezTo>
                    <a:cubicBezTo>
                      <a:pt x="217" y="451"/>
                      <a:pt x="221" y="451"/>
                      <a:pt x="226" y="451"/>
                    </a:cubicBezTo>
                    <a:cubicBezTo>
                      <a:pt x="230" y="451"/>
                      <a:pt x="233" y="451"/>
                      <a:pt x="237" y="450"/>
                    </a:cubicBezTo>
                    <a:cubicBezTo>
                      <a:pt x="239" y="446"/>
                      <a:pt x="243" y="431"/>
                      <a:pt x="244" y="427"/>
                    </a:cubicBezTo>
                    <a:cubicBezTo>
                      <a:pt x="247" y="432"/>
                      <a:pt x="254" y="444"/>
                      <a:pt x="258" y="448"/>
                    </a:cubicBezTo>
                    <a:cubicBezTo>
                      <a:pt x="258" y="448"/>
                      <a:pt x="258" y="448"/>
                      <a:pt x="258" y="448"/>
                    </a:cubicBezTo>
                    <a:cubicBezTo>
                      <a:pt x="258" y="448"/>
                      <a:pt x="258" y="448"/>
                      <a:pt x="258" y="448"/>
                    </a:cubicBezTo>
                    <a:cubicBezTo>
                      <a:pt x="258" y="448"/>
                      <a:pt x="258" y="448"/>
                      <a:pt x="259" y="448"/>
                    </a:cubicBezTo>
                    <a:cubicBezTo>
                      <a:pt x="260" y="448"/>
                      <a:pt x="261" y="448"/>
                      <a:pt x="263" y="448"/>
                    </a:cubicBezTo>
                    <a:cubicBezTo>
                      <a:pt x="282" y="443"/>
                      <a:pt x="282" y="443"/>
                      <a:pt x="282" y="443"/>
                    </a:cubicBezTo>
                    <a:cubicBezTo>
                      <a:pt x="282" y="444"/>
                      <a:pt x="282" y="444"/>
                      <a:pt x="282" y="444"/>
                    </a:cubicBezTo>
                    <a:cubicBezTo>
                      <a:pt x="282" y="444"/>
                      <a:pt x="282" y="444"/>
                      <a:pt x="282" y="443"/>
                    </a:cubicBezTo>
                    <a:cubicBezTo>
                      <a:pt x="283" y="443"/>
                      <a:pt x="283" y="442"/>
                      <a:pt x="283" y="441"/>
                    </a:cubicBezTo>
                    <a:cubicBezTo>
                      <a:pt x="285" y="435"/>
                      <a:pt x="285" y="425"/>
                      <a:pt x="285" y="420"/>
                    </a:cubicBezTo>
                    <a:cubicBezTo>
                      <a:pt x="289" y="424"/>
                      <a:pt x="297" y="434"/>
                      <a:pt x="302" y="438"/>
                    </a:cubicBezTo>
                    <a:cubicBezTo>
                      <a:pt x="302" y="438"/>
                      <a:pt x="302" y="437"/>
                      <a:pt x="302" y="437"/>
                    </a:cubicBezTo>
                    <a:cubicBezTo>
                      <a:pt x="302" y="437"/>
                      <a:pt x="302" y="437"/>
                      <a:pt x="302" y="437"/>
                    </a:cubicBezTo>
                    <a:cubicBezTo>
                      <a:pt x="302" y="437"/>
                      <a:pt x="302" y="437"/>
                      <a:pt x="302" y="437"/>
                    </a:cubicBezTo>
                    <a:cubicBezTo>
                      <a:pt x="305" y="436"/>
                      <a:pt x="307" y="435"/>
                      <a:pt x="310" y="434"/>
                    </a:cubicBezTo>
                    <a:cubicBezTo>
                      <a:pt x="324" y="428"/>
                      <a:pt x="324" y="428"/>
                      <a:pt x="324" y="428"/>
                    </a:cubicBezTo>
                    <a:cubicBezTo>
                      <a:pt x="324" y="428"/>
                      <a:pt x="324" y="428"/>
                      <a:pt x="324" y="428"/>
                    </a:cubicBezTo>
                    <a:cubicBezTo>
                      <a:pt x="324" y="428"/>
                      <a:pt x="324" y="428"/>
                      <a:pt x="324" y="428"/>
                    </a:cubicBezTo>
                    <a:cubicBezTo>
                      <a:pt x="324" y="427"/>
                      <a:pt x="324" y="427"/>
                      <a:pt x="324" y="426"/>
                    </a:cubicBezTo>
                    <a:cubicBezTo>
                      <a:pt x="325" y="420"/>
                      <a:pt x="323" y="410"/>
                      <a:pt x="322" y="404"/>
                    </a:cubicBezTo>
                    <a:cubicBezTo>
                      <a:pt x="326" y="408"/>
                      <a:pt x="335" y="416"/>
                      <a:pt x="341" y="419"/>
                    </a:cubicBezTo>
                    <a:cubicBezTo>
                      <a:pt x="348" y="415"/>
                      <a:pt x="355" y="410"/>
                      <a:pt x="361" y="405"/>
                    </a:cubicBezTo>
                    <a:cubicBezTo>
                      <a:pt x="361" y="405"/>
                      <a:pt x="361" y="405"/>
                      <a:pt x="361" y="405"/>
                    </a:cubicBezTo>
                    <a:cubicBezTo>
                      <a:pt x="362" y="405"/>
                      <a:pt x="362" y="405"/>
                      <a:pt x="362" y="405"/>
                    </a:cubicBezTo>
                    <a:cubicBezTo>
                      <a:pt x="362" y="405"/>
                      <a:pt x="362" y="405"/>
                      <a:pt x="362" y="405"/>
                    </a:cubicBezTo>
                    <a:cubicBezTo>
                      <a:pt x="362" y="399"/>
                      <a:pt x="358" y="388"/>
                      <a:pt x="356" y="382"/>
                    </a:cubicBezTo>
                    <a:cubicBezTo>
                      <a:pt x="360" y="385"/>
                      <a:pt x="370" y="391"/>
                      <a:pt x="376" y="393"/>
                    </a:cubicBezTo>
                    <a:cubicBezTo>
                      <a:pt x="383" y="387"/>
                      <a:pt x="388" y="381"/>
                      <a:pt x="394" y="375"/>
                    </a:cubicBezTo>
                    <a:cubicBezTo>
                      <a:pt x="394" y="375"/>
                      <a:pt x="394" y="375"/>
                      <a:pt x="394" y="375"/>
                    </a:cubicBezTo>
                    <a:cubicBezTo>
                      <a:pt x="394" y="375"/>
                      <a:pt x="394" y="375"/>
                      <a:pt x="394" y="375"/>
                    </a:cubicBezTo>
                    <a:cubicBezTo>
                      <a:pt x="394" y="375"/>
                      <a:pt x="394" y="375"/>
                      <a:pt x="394" y="375"/>
                    </a:cubicBezTo>
                    <a:cubicBezTo>
                      <a:pt x="393" y="369"/>
                      <a:pt x="386" y="358"/>
                      <a:pt x="384" y="354"/>
                    </a:cubicBezTo>
                    <a:cubicBezTo>
                      <a:pt x="389" y="355"/>
                      <a:pt x="400" y="359"/>
                      <a:pt x="407" y="360"/>
                    </a:cubicBezTo>
                    <a:cubicBezTo>
                      <a:pt x="412" y="353"/>
                      <a:pt x="416" y="346"/>
                      <a:pt x="420" y="339"/>
                    </a:cubicBezTo>
                    <a:cubicBezTo>
                      <a:pt x="420" y="338"/>
                      <a:pt x="420" y="338"/>
                      <a:pt x="420" y="337"/>
                    </a:cubicBezTo>
                    <a:cubicBezTo>
                      <a:pt x="417" y="332"/>
                      <a:pt x="410" y="324"/>
                      <a:pt x="406" y="320"/>
                    </a:cubicBezTo>
                    <a:cubicBezTo>
                      <a:pt x="412" y="321"/>
                      <a:pt x="423" y="323"/>
                      <a:pt x="429" y="322"/>
                    </a:cubicBezTo>
                    <a:cubicBezTo>
                      <a:pt x="433" y="314"/>
                      <a:pt x="436" y="307"/>
                      <a:pt x="439" y="299"/>
                    </a:cubicBezTo>
                    <a:cubicBezTo>
                      <a:pt x="439" y="298"/>
                      <a:pt x="438" y="298"/>
                      <a:pt x="438" y="298"/>
                    </a:cubicBezTo>
                    <a:cubicBezTo>
                      <a:pt x="434" y="293"/>
                      <a:pt x="426" y="287"/>
                      <a:pt x="422" y="284"/>
                    </a:cubicBezTo>
                    <a:cubicBezTo>
                      <a:pt x="427" y="284"/>
                      <a:pt x="438" y="283"/>
                      <a:pt x="444" y="281"/>
                    </a:cubicBezTo>
                    <a:cubicBezTo>
                      <a:pt x="446" y="273"/>
                      <a:pt x="448" y="265"/>
                      <a:pt x="449" y="257"/>
                    </a:cubicBezTo>
                    <a:cubicBezTo>
                      <a:pt x="444" y="252"/>
                      <a:pt x="433" y="247"/>
                      <a:pt x="429" y="245"/>
                    </a:cubicBezTo>
                    <a:cubicBezTo>
                      <a:pt x="433" y="244"/>
                      <a:pt x="443" y="241"/>
                      <a:pt x="451" y="238"/>
                    </a:cubicBezTo>
                    <a:close/>
                    <a:moveTo>
                      <a:pt x="226" y="351"/>
                    </a:moveTo>
                    <a:cubicBezTo>
                      <a:pt x="156" y="351"/>
                      <a:pt x="100" y="295"/>
                      <a:pt x="100" y="225"/>
                    </a:cubicBezTo>
                    <a:cubicBezTo>
                      <a:pt x="100" y="156"/>
                      <a:pt x="156" y="99"/>
                      <a:pt x="226" y="99"/>
                    </a:cubicBezTo>
                    <a:cubicBezTo>
                      <a:pt x="295" y="99"/>
                      <a:pt x="352" y="156"/>
                      <a:pt x="352" y="225"/>
                    </a:cubicBezTo>
                    <a:cubicBezTo>
                      <a:pt x="352" y="295"/>
                      <a:pt x="295" y="351"/>
                      <a:pt x="226" y="351"/>
                    </a:cubicBezTo>
                    <a:close/>
                  </a:path>
                </a:pathLst>
              </a:custGeom>
              <a:solidFill>
                <a:schemeClr val="tx1">
                  <a:lumMod val="65000"/>
                  <a:lumOff val="35000"/>
                </a:schemeClr>
              </a:solidFill>
              <a:ln>
                <a:noFill/>
              </a:ln>
              <a:effectLst/>
            </p:spPr>
            <p:txBody>
              <a:bodyPr/>
              <a:lstStyle/>
              <a:p>
                <a:pPr>
                  <a:defRPr/>
                </a:pPr>
                <a:endParaRPr lang="en-US" sz="1600" dirty="0">
                  <a:solidFill>
                    <a:srgbClr val="000000"/>
                  </a:solidFill>
                  <a:cs typeface="Arial" pitchFamily="34" charset="0"/>
                </a:endParaRPr>
              </a:p>
            </p:txBody>
          </p:sp>
          <p:sp>
            <p:nvSpPr>
              <p:cNvPr id="47" name="Freeform 32"/>
              <p:cNvSpPr>
                <a:spLocks noEditPoints="1"/>
              </p:cNvSpPr>
              <p:nvPr/>
            </p:nvSpPr>
            <p:spPr bwMode="auto">
              <a:xfrm>
                <a:off x="2995612" y="3441700"/>
                <a:ext cx="355600" cy="355600"/>
              </a:xfrm>
              <a:custGeom>
                <a:avLst/>
                <a:gdLst>
                  <a:gd name="T0" fmla="*/ 764 w 768"/>
                  <a:gd name="T1" fmla="*/ 330 h 767"/>
                  <a:gd name="T2" fmla="*/ 730 w 768"/>
                  <a:gd name="T3" fmla="*/ 216 h 767"/>
                  <a:gd name="T4" fmla="*/ 652 w 768"/>
                  <a:gd name="T5" fmla="*/ 166 h 767"/>
                  <a:gd name="T6" fmla="*/ 616 w 768"/>
                  <a:gd name="T7" fmla="*/ 78 h 767"/>
                  <a:gd name="T8" fmla="*/ 511 w 768"/>
                  <a:gd name="T9" fmla="*/ 21 h 767"/>
                  <a:gd name="T10" fmla="*/ 437 w 768"/>
                  <a:gd name="T11" fmla="*/ 5 h 767"/>
                  <a:gd name="T12" fmla="*/ 384 w 768"/>
                  <a:gd name="T13" fmla="*/ 0 h 767"/>
                  <a:gd name="T14" fmla="*/ 351 w 768"/>
                  <a:gd name="T15" fmla="*/ 38 h 767"/>
                  <a:gd name="T16" fmla="*/ 260 w 768"/>
                  <a:gd name="T17" fmla="*/ 20 h 767"/>
                  <a:gd name="T18" fmla="*/ 189 w 768"/>
                  <a:gd name="T19" fmla="*/ 53 h 767"/>
                  <a:gd name="T20" fmla="*/ 159 w 768"/>
                  <a:gd name="T21" fmla="*/ 73 h 767"/>
                  <a:gd name="T22" fmla="*/ 166 w 768"/>
                  <a:gd name="T23" fmla="*/ 114 h 767"/>
                  <a:gd name="T24" fmla="*/ 128 w 768"/>
                  <a:gd name="T25" fmla="*/ 97 h 767"/>
                  <a:gd name="T26" fmla="*/ 55 w 768"/>
                  <a:gd name="T27" fmla="*/ 186 h 767"/>
                  <a:gd name="T28" fmla="*/ 55 w 768"/>
                  <a:gd name="T29" fmla="*/ 283 h 767"/>
                  <a:gd name="T30" fmla="*/ 1 w 768"/>
                  <a:gd name="T31" fmla="*/ 361 h 767"/>
                  <a:gd name="T32" fmla="*/ 4 w 768"/>
                  <a:gd name="T33" fmla="*/ 437 h 767"/>
                  <a:gd name="T34" fmla="*/ 7 w 768"/>
                  <a:gd name="T35" fmla="*/ 454 h 767"/>
                  <a:gd name="T36" fmla="*/ 14 w 768"/>
                  <a:gd name="T37" fmla="*/ 478 h 767"/>
                  <a:gd name="T38" fmla="*/ 23 w 768"/>
                  <a:gd name="T39" fmla="*/ 511 h 767"/>
                  <a:gd name="T40" fmla="*/ 37 w 768"/>
                  <a:gd name="T41" fmla="*/ 548 h 767"/>
                  <a:gd name="T42" fmla="*/ 77 w 768"/>
                  <a:gd name="T43" fmla="*/ 549 h 767"/>
                  <a:gd name="T44" fmla="*/ 54 w 768"/>
                  <a:gd name="T45" fmla="*/ 580 h 767"/>
                  <a:gd name="T46" fmla="*/ 80 w 768"/>
                  <a:gd name="T47" fmla="*/ 613 h 767"/>
                  <a:gd name="T48" fmla="*/ 99 w 768"/>
                  <a:gd name="T49" fmla="*/ 641 h 767"/>
                  <a:gd name="T50" fmla="*/ 115 w 768"/>
                  <a:gd name="T51" fmla="*/ 657 h 767"/>
                  <a:gd name="T52" fmla="*/ 155 w 768"/>
                  <a:gd name="T53" fmla="*/ 692 h 767"/>
                  <a:gd name="T54" fmla="*/ 156 w 768"/>
                  <a:gd name="T55" fmla="*/ 693 h 767"/>
                  <a:gd name="T56" fmla="*/ 190 w 768"/>
                  <a:gd name="T57" fmla="*/ 713 h 767"/>
                  <a:gd name="T58" fmla="*/ 220 w 768"/>
                  <a:gd name="T59" fmla="*/ 729 h 767"/>
                  <a:gd name="T60" fmla="*/ 256 w 768"/>
                  <a:gd name="T61" fmla="*/ 746 h 767"/>
                  <a:gd name="T62" fmla="*/ 289 w 768"/>
                  <a:gd name="T63" fmla="*/ 756 h 767"/>
                  <a:gd name="T64" fmla="*/ 330 w 768"/>
                  <a:gd name="T65" fmla="*/ 764 h 767"/>
                  <a:gd name="T66" fmla="*/ 404 w 768"/>
                  <a:gd name="T67" fmla="*/ 767 h 767"/>
                  <a:gd name="T68" fmla="*/ 438 w 768"/>
                  <a:gd name="T69" fmla="*/ 762 h 767"/>
                  <a:gd name="T70" fmla="*/ 480 w 768"/>
                  <a:gd name="T71" fmla="*/ 755 h 767"/>
                  <a:gd name="T72" fmla="*/ 513 w 768"/>
                  <a:gd name="T73" fmla="*/ 745 h 767"/>
                  <a:gd name="T74" fmla="*/ 527 w 768"/>
                  <a:gd name="T75" fmla="*/ 740 h 767"/>
                  <a:gd name="T76" fmla="*/ 552 w 768"/>
                  <a:gd name="T77" fmla="*/ 725 h 767"/>
                  <a:gd name="T78" fmla="*/ 615 w 768"/>
                  <a:gd name="T79" fmla="*/ 689 h 767"/>
                  <a:gd name="T80" fmla="*/ 641 w 768"/>
                  <a:gd name="T81" fmla="*/ 669 h 767"/>
                  <a:gd name="T82" fmla="*/ 671 w 768"/>
                  <a:gd name="T83" fmla="*/ 638 h 767"/>
                  <a:gd name="T84" fmla="*/ 715 w 768"/>
                  <a:gd name="T85" fmla="*/ 575 h 767"/>
                  <a:gd name="T86" fmla="*/ 746 w 768"/>
                  <a:gd name="T87" fmla="*/ 507 h 767"/>
                  <a:gd name="T88" fmla="*/ 730 w 768"/>
                  <a:gd name="T89" fmla="*/ 417 h 767"/>
                  <a:gd name="T90" fmla="*/ 106 w 768"/>
                  <a:gd name="T91" fmla="*/ 384 h 767"/>
                  <a:gd name="T92" fmla="*/ 384 w 768"/>
                  <a:gd name="T93" fmla="*/ 105 h 767"/>
                  <a:gd name="T94" fmla="*/ 384 w 768"/>
                  <a:gd name="T95" fmla="*/ 105 h 767"/>
                  <a:gd name="T96" fmla="*/ 187 w 768"/>
                  <a:gd name="T97" fmla="*/ 221 h 767"/>
                  <a:gd name="T98" fmla="*/ 187 w 768"/>
                  <a:gd name="T99" fmla="*/ 546 h 767"/>
                  <a:gd name="T100" fmla="*/ 360 w 768"/>
                  <a:gd name="T101" fmla="*/ 638 h 767"/>
                  <a:gd name="T102" fmla="*/ 384 w 768"/>
                  <a:gd name="T103" fmla="*/ 580 h 767"/>
                  <a:gd name="T104" fmla="*/ 384 w 768"/>
                  <a:gd name="T105" fmla="*/ 580 h 767"/>
                  <a:gd name="T106" fmla="*/ 581 w 768"/>
                  <a:gd name="T107" fmla="*/ 546 h 767"/>
                  <a:gd name="T108" fmla="*/ 547 w 768"/>
                  <a:gd name="T109" fmla="*/ 187 h 767"/>
                  <a:gd name="T110" fmla="*/ 614 w 768"/>
                  <a:gd name="T111"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767">
                    <a:moveTo>
                      <a:pt x="768" y="384"/>
                    </a:moveTo>
                    <a:cubicBezTo>
                      <a:pt x="768" y="376"/>
                      <a:pt x="768" y="369"/>
                      <a:pt x="767" y="361"/>
                    </a:cubicBezTo>
                    <a:cubicBezTo>
                      <a:pt x="753" y="356"/>
                      <a:pt x="734" y="350"/>
                      <a:pt x="728" y="349"/>
                    </a:cubicBezTo>
                    <a:cubicBezTo>
                      <a:pt x="734" y="347"/>
                      <a:pt x="754" y="338"/>
                      <a:pt x="764" y="330"/>
                    </a:cubicBezTo>
                    <a:cubicBezTo>
                      <a:pt x="762" y="315"/>
                      <a:pt x="759" y="301"/>
                      <a:pt x="755" y="287"/>
                    </a:cubicBezTo>
                    <a:cubicBezTo>
                      <a:pt x="744" y="284"/>
                      <a:pt x="724" y="282"/>
                      <a:pt x="716" y="282"/>
                    </a:cubicBezTo>
                    <a:cubicBezTo>
                      <a:pt x="722" y="277"/>
                      <a:pt x="739" y="266"/>
                      <a:pt x="746" y="257"/>
                    </a:cubicBezTo>
                    <a:cubicBezTo>
                      <a:pt x="741" y="243"/>
                      <a:pt x="736" y="230"/>
                      <a:pt x="730" y="216"/>
                    </a:cubicBezTo>
                    <a:cubicBezTo>
                      <a:pt x="718" y="215"/>
                      <a:pt x="698" y="218"/>
                      <a:pt x="690" y="219"/>
                    </a:cubicBezTo>
                    <a:cubicBezTo>
                      <a:pt x="695" y="213"/>
                      <a:pt x="709" y="199"/>
                      <a:pt x="715" y="189"/>
                    </a:cubicBezTo>
                    <a:cubicBezTo>
                      <a:pt x="708" y="178"/>
                      <a:pt x="701" y="167"/>
                      <a:pt x="694" y="157"/>
                    </a:cubicBezTo>
                    <a:cubicBezTo>
                      <a:pt x="683" y="157"/>
                      <a:pt x="660" y="163"/>
                      <a:pt x="652" y="166"/>
                    </a:cubicBezTo>
                    <a:cubicBezTo>
                      <a:pt x="657" y="158"/>
                      <a:pt x="668" y="139"/>
                      <a:pt x="671" y="129"/>
                    </a:cubicBezTo>
                    <a:cubicBezTo>
                      <a:pt x="661" y="118"/>
                      <a:pt x="651" y="107"/>
                      <a:pt x="640" y="97"/>
                    </a:cubicBezTo>
                    <a:cubicBezTo>
                      <a:pt x="628" y="101"/>
                      <a:pt x="611" y="111"/>
                      <a:pt x="604" y="115"/>
                    </a:cubicBezTo>
                    <a:cubicBezTo>
                      <a:pt x="607" y="108"/>
                      <a:pt x="614" y="89"/>
                      <a:pt x="616" y="78"/>
                    </a:cubicBezTo>
                    <a:cubicBezTo>
                      <a:pt x="604" y="69"/>
                      <a:pt x="592" y="61"/>
                      <a:pt x="579" y="53"/>
                    </a:cubicBezTo>
                    <a:cubicBezTo>
                      <a:pt x="569" y="59"/>
                      <a:pt x="554" y="72"/>
                      <a:pt x="548" y="77"/>
                    </a:cubicBezTo>
                    <a:cubicBezTo>
                      <a:pt x="549" y="70"/>
                      <a:pt x="553" y="50"/>
                      <a:pt x="552" y="38"/>
                    </a:cubicBezTo>
                    <a:cubicBezTo>
                      <a:pt x="539" y="32"/>
                      <a:pt x="525" y="26"/>
                      <a:pt x="511" y="21"/>
                    </a:cubicBezTo>
                    <a:cubicBezTo>
                      <a:pt x="502" y="29"/>
                      <a:pt x="491" y="44"/>
                      <a:pt x="486" y="51"/>
                    </a:cubicBezTo>
                    <a:cubicBezTo>
                      <a:pt x="485" y="43"/>
                      <a:pt x="484" y="23"/>
                      <a:pt x="481" y="12"/>
                    </a:cubicBezTo>
                    <a:cubicBezTo>
                      <a:pt x="467" y="9"/>
                      <a:pt x="453" y="6"/>
                      <a:pt x="438" y="4"/>
                    </a:cubicBezTo>
                    <a:cubicBezTo>
                      <a:pt x="438" y="4"/>
                      <a:pt x="437" y="5"/>
                      <a:pt x="437" y="5"/>
                    </a:cubicBezTo>
                    <a:cubicBezTo>
                      <a:pt x="434" y="9"/>
                      <a:pt x="431" y="14"/>
                      <a:pt x="428" y="19"/>
                    </a:cubicBezTo>
                    <a:cubicBezTo>
                      <a:pt x="424" y="26"/>
                      <a:pt x="419" y="33"/>
                      <a:pt x="417" y="37"/>
                    </a:cubicBezTo>
                    <a:cubicBezTo>
                      <a:pt x="415" y="28"/>
                      <a:pt x="411" y="10"/>
                      <a:pt x="404" y="0"/>
                    </a:cubicBezTo>
                    <a:cubicBezTo>
                      <a:pt x="397" y="0"/>
                      <a:pt x="391" y="0"/>
                      <a:pt x="384" y="0"/>
                    </a:cubicBezTo>
                    <a:cubicBezTo>
                      <a:pt x="378" y="0"/>
                      <a:pt x="372" y="0"/>
                      <a:pt x="366" y="0"/>
                    </a:cubicBezTo>
                    <a:cubicBezTo>
                      <a:pt x="365" y="3"/>
                      <a:pt x="363" y="7"/>
                      <a:pt x="362" y="8"/>
                    </a:cubicBezTo>
                    <a:cubicBezTo>
                      <a:pt x="360" y="12"/>
                      <a:pt x="358" y="15"/>
                      <a:pt x="357" y="21"/>
                    </a:cubicBezTo>
                    <a:cubicBezTo>
                      <a:pt x="354" y="28"/>
                      <a:pt x="352" y="34"/>
                      <a:pt x="351" y="38"/>
                    </a:cubicBezTo>
                    <a:cubicBezTo>
                      <a:pt x="347" y="30"/>
                      <a:pt x="339" y="12"/>
                      <a:pt x="332" y="3"/>
                    </a:cubicBezTo>
                    <a:cubicBezTo>
                      <a:pt x="318" y="5"/>
                      <a:pt x="303" y="8"/>
                      <a:pt x="289" y="12"/>
                    </a:cubicBezTo>
                    <a:cubicBezTo>
                      <a:pt x="286" y="22"/>
                      <a:pt x="285" y="41"/>
                      <a:pt x="284" y="50"/>
                    </a:cubicBezTo>
                    <a:cubicBezTo>
                      <a:pt x="279" y="43"/>
                      <a:pt x="268" y="28"/>
                      <a:pt x="260" y="20"/>
                    </a:cubicBezTo>
                    <a:cubicBezTo>
                      <a:pt x="246" y="25"/>
                      <a:pt x="232" y="31"/>
                      <a:pt x="219" y="37"/>
                    </a:cubicBezTo>
                    <a:cubicBezTo>
                      <a:pt x="218" y="48"/>
                      <a:pt x="220" y="67"/>
                      <a:pt x="221" y="76"/>
                    </a:cubicBezTo>
                    <a:cubicBezTo>
                      <a:pt x="215" y="70"/>
                      <a:pt x="200" y="57"/>
                      <a:pt x="191" y="52"/>
                    </a:cubicBezTo>
                    <a:cubicBezTo>
                      <a:pt x="190" y="52"/>
                      <a:pt x="190" y="53"/>
                      <a:pt x="189" y="53"/>
                    </a:cubicBezTo>
                    <a:cubicBezTo>
                      <a:pt x="189" y="53"/>
                      <a:pt x="189" y="53"/>
                      <a:pt x="189" y="53"/>
                    </a:cubicBezTo>
                    <a:cubicBezTo>
                      <a:pt x="189" y="53"/>
                      <a:pt x="189" y="53"/>
                      <a:pt x="189" y="53"/>
                    </a:cubicBezTo>
                    <a:cubicBezTo>
                      <a:pt x="179" y="59"/>
                      <a:pt x="169" y="66"/>
                      <a:pt x="159" y="73"/>
                    </a:cubicBezTo>
                    <a:cubicBezTo>
                      <a:pt x="159" y="73"/>
                      <a:pt x="159" y="73"/>
                      <a:pt x="159" y="73"/>
                    </a:cubicBezTo>
                    <a:cubicBezTo>
                      <a:pt x="159" y="73"/>
                      <a:pt x="159" y="73"/>
                      <a:pt x="159" y="74"/>
                    </a:cubicBezTo>
                    <a:cubicBezTo>
                      <a:pt x="157" y="74"/>
                      <a:pt x="157" y="74"/>
                      <a:pt x="157" y="74"/>
                    </a:cubicBezTo>
                    <a:cubicBezTo>
                      <a:pt x="157" y="74"/>
                      <a:pt x="157" y="74"/>
                      <a:pt x="156" y="74"/>
                    </a:cubicBezTo>
                    <a:cubicBezTo>
                      <a:pt x="157" y="84"/>
                      <a:pt x="162" y="104"/>
                      <a:pt x="166" y="114"/>
                    </a:cubicBezTo>
                    <a:cubicBezTo>
                      <a:pt x="158" y="109"/>
                      <a:pt x="140" y="99"/>
                      <a:pt x="130" y="96"/>
                    </a:cubicBezTo>
                    <a:cubicBezTo>
                      <a:pt x="130" y="96"/>
                      <a:pt x="129" y="97"/>
                      <a:pt x="129" y="97"/>
                    </a:cubicBezTo>
                    <a:cubicBezTo>
                      <a:pt x="129" y="97"/>
                      <a:pt x="129" y="97"/>
                      <a:pt x="129" y="97"/>
                    </a:cubicBezTo>
                    <a:cubicBezTo>
                      <a:pt x="129" y="97"/>
                      <a:pt x="129" y="97"/>
                      <a:pt x="128" y="97"/>
                    </a:cubicBezTo>
                    <a:cubicBezTo>
                      <a:pt x="118" y="106"/>
                      <a:pt x="108" y="116"/>
                      <a:pt x="99" y="126"/>
                    </a:cubicBezTo>
                    <a:cubicBezTo>
                      <a:pt x="102" y="136"/>
                      <a:pt x="111" y="154"/>
                      <a:pt x="117" y="162"/>
                    </a:cubicBezTo>
                    <a:cubicBezTo>
                      <a:pt x="108" y="159"/>
                      <a:pt x="89" y="152"/>
                      <a:pt x="79" y="151"/>
                    </a:cubicBezTo>
                    <a:cubicBezTo>
                      <a:pt x="70" y="162"/>
                      <a:pt x="62" y="174"/>
                      <a:pt x="55" y="186"/>
                    </a:cubicBezTo>
                    <a:cubicBezTo>
                      <a:pt x="59" y="196"/>
                      <a:pt x="73" y="211"/>
                      <a:pt x="79" y="218"/>
                    </a:cubicBezTo>
                    <a:cubicBezTo>
                      <a:pt x="70" y="217"/>
                      <a:pt x="50" y="214"/>
                      <a:pt x="39" y="215"/>
                    </a:cubicBezTo>
                    <a:cubicBezTo>
                      <a:pt x="33" y="228"/>
                      <a:pt x="27" y="241"/>
                      <a:pt x="23" y="254"/>
                    </a:cubicBezTo>
                    <a:cubicBezTo>
                      <a:pt x="30" y="264"/>
                      <a:pt x="49" y="279"/>
                      <a:pt x="55" y="283"/>
                    </a:cubicBezTo>
                    <a:cubicBezTo>
                      <a:pt x="47" y="283"/>
                      <a:pt x="23" y="284"/>
                      <a:pt x="12" y="288"/>
                    </a:cubicBezTo>
                    <a:cubicBezTo>
                      <a:pt x="9" y="301"/>
                      <a:pt x="6" y="315"/>
                      <a:pt x="4" y="328"/>
                    </a:cubicBezTo>
                    <a:cubicBezTo>
                      <a:pt x="12" y="336"/>
                      <a:pt x="31" y="346"/>
                      <a:pt x="39" y="349"/>
                    </a:cubicBezTo>
                    <a:cubicBezTo>
                      <a:pt x="31" y="351"/>
                      <a:pt x="14" y="356"/>
                      <a:pt x="1" y="361"/>
                    </a:cubicBezTo>
                    <a:cubicBezTo>
                      <a:pt x="0" y="369"/>
                      <a:pt x="0" y="376"/>
                      <a:pt x="0" y="384"/>
                    </a:cubicBezTo>
                    <a:cubicBezTo>
                      <a:pt x="0" y="391"/>
                      <a:pt x="0" y="398"/>
                      <a:pt x="1" y="405"/>
                    </a:cubicBezTo>
                    <a:cubicBezTo>
                      <a:pt x="14" y="410"/>
                      <a:pt x="29" y="415"/>
                      <a:pt x="38" y="417"/>
                    </a:cubicBezTo>
                    <a:cubicBezTo>
                      <a:pt x="29" y="421"/>
                      <a:pt x="12" y="430"/>
                      <a:pt x="4" y="437"/>
                    </a:cubicBezTo>
                    <a:cubicBezTo>
                      <a:pt x="4" y="437"/>
                      <a:pt x="4" y="438"/>
                      <a:pt x="4" y="438"/>
                    </a:cubicBezTo>
                    <a:cubicBezTo>
                      <a:pt x="4" y="438"/>
                      <a:pt x="4" y="438"/>
                      <a:pt x="4" y="438"/>
                    </a:cubicBezTo>
                    <a:cubicBezTo>
                      <a:pt x="4" y="438"/>
                      <a:pt x="4" y="438"/>
                      <a:pt x="4" y="438"/>
                    </a:cubicBezTo>
                    <a:cubicBezTo>
                      <a:pt x="5" y="443"/>
                      <a:pt x="6" y="449"/>
                      <a:pt x="7" y="454"/>
                    </a:cubicBezTo>
                    <a:cubicBezTo>
                      <a:pt x="12" y="477"/>
                      <a:pt x="12" y="477"/>
                      <a:pt x="12" y="477"/>
                    </a:cubicBezTo>
                    <a:cubicBezTo>
                      <a:pt x="12" y="477"/>
                      <a:pt x="12" y="477"/>
                      <a:pt x="12" y="477"/>
                    </a:cubicBezTo>
                    <a:cubicBezTo>
                      <a:pt x="12" y="477"/>
                      <a:pt x="12" y="477"/>
                      <a:pt x="12" y="477"/>
                    </a:cubicBezTo>
                    <a:cubicBezTo>
                      <a:pt x="12" y="478"/>
                      <a:pt x="13" y="478"/>
                      <a:pt x="14" y="478"/>
                    </a:cubicBezTo>
                    <a:cubicBezTo>
                      <a:pt x="23" y="482"/>
                      <a:pt x="45" y="483"/>
                      <a:pt x="54" y="483"/>
                    </a:cubicBezTo>
                    <a:cubicBezTo>
                      <a:pt x="47" y="488"/>
                      <a:pt x="28" y="502"/>
                      <a:pt x="22" y="511"/>
                    </a:cubicBezTo>
                    <a:cubicBezTo>
                      <a:pt x="22" y="511"/>
                      <a:pt x="22" y="511"/>
                      <a:pt x="22" y="511"/>
                    </a:cubicBezTo>
                    <a:cubicBezTo>
                      <a:pt x="23" y="511"/>
                      <a:pt x="23" y="511"/>
                      <a:pt x="23" y="511"/>
                    </a:cubicBezTo>
                    <a:cubicBezTo>
                      <a:pt x="22" y="511"/>
                      <a:pt x="22" y="512"/>
                      <a:pt x="22" y="512"/>
                    </a:cubicBezTo>
                    <a:cubicBezTo>
                      <a:pt x="23" y="514"/>
                      <a:pt x="24" y="516"/>
                      <a:pt x="25" y="518"/>
                    </a:cubicBezTo>
                    <a:cubicBezTo>
                      <a:pt x="38" y="548"/>
                      <a:pt x="38" y="548"/>
                      <a:pt x="38" y="548"/>
                    </a:cubicBezTo>
                    <a:cubicBezTo>
                      <a:pt x="37" y="548"/>
                      <a:pt x="37" y="548"/>
                      <a:pt x="37" y="548"/>
                    </a:cubicBezTo>
                    <a:cubicBezTo>
                      <a:pt x="37" y="548"/>
                      <a:pt x="37" y="548"/>
                      <a:pt x="37" y="548"/>
                    </a:cubicBezTo>
                    <a:cubicBezTo>
                      <a:pt x="38" y="548"/>
                      <a:pt x="39" y="549"/>
                      <a:pt x="40" y="549"/>
                    </a:cubicBezTo>
                    <a:cubicBezTo>
                      <a:pt x="50" y="550"/>
                      <a:pt x="72" y="547"/>
                      <a:pt x="80" y="545"/>
                    </a:cubicBezTo>
                    <a:cubicBezTo>
                      <a:pt x="80" y="546"/>
                      <a:pt x="78" y="547"/>
                      <a:pt x="77" y="549"/>
                    </a:cubicBezTo>
                    <a:cubicBezTo>
                      <a:pt x="70" y="557"/>
                      <a:pt x="58" y="571"/>
                      <a:pt x="54" y="579"/>
                    </a:cubicBezTo>
                    <a:cubicBezTo>
                      <a:pt x="54" y="580"/>
                      <a:pt x="54" y="580"/>
                      <a:pt x="54" y="580"/>
                    </a:cubicBezTo>
                    <a:cubicBezTo>
                      <a:pt x="54" y="580"/>
                      <a:pt x="54" y="580"/>
                      <a:pt x="54" y="580"/>
                    </a:cubicBezTo>
                    <a:cubicBezTo>
                      <a:pt x="54" y="580"/>
                      <a:pt x="54" y="580"/>
                      <a:pt x="54" y="580"/>
                    </a:cubicBezTo>
                    <a:cubicBezTo>
                      <a:pt x="57" y="585"/>
                      <a:pt x="60" y="590"/>
                      <a:pt x="64" y="595"/>
                    </a:cubicBezTo>
                    <a:cubicBezTo>
                      <a:pt x="67" y="600"/>
                      <a:pt x="67" y="600"/>
                      <a:pt x="67" y="600"/>
                    </a:cubicBezTo>
                    <a:cubicBezTo>
                      <a:pt x="70" y="605"/>
                      <a:pt x="73" y="609"/>
                      <a:pt x="76" y="613"/>
                    </a:cubicBezTo>
                    <a:cubicBezTo>
                      <a:pt x="77" y="613"/>
                      <a:pt x="79" y="613"/>
                      <a:pt x="80" y="613"/>
                    </a:cubicBezTo>
                    <a:cubicBezTo>
                      <a:pt x="91" y="612"/>
                      <a:pt x="110" y="605"/>
                      <a:pt x="117" y="602"/>
                    </a:cubicBezTo>
                    <a:cubicBezTo>
                      <a:pt x="117" y="603"/>
                      <a:pt x="116" y="604"/>
                      <a:pt x="115" y="606"/>
                    </a:cubicBezTo>
                    <a:cubicBezTo>
                      <a:pt x="110" y="615"/>
                      <a:pt x="101" y="631"/>
                      <a:pt x="99" y="640"/>
                    </a:cubicBezTo>
                    <a:cubicBezTo>
                      <a:pt x="99" y="640"/>
                      <a:pt x="99" y="641"/>
                      <a:pt x="99" y="641"/>
                    </a:cubicBezTo>
                    <a:cubicBezTo>
                      <a:pt x="99" y="641"/>
                      <a:pt x="99" y="641"/>
                      <a:pt x="99" y="641"/>
                    </a:cubicBezTo>
                    <a:cubicBezTo>
                      <a:pt x="99" y="641"/>
                      <a:pt x="99" y="641"/>
                      <a:pt x="99" y="641"/>
                    </a:cubicBezTo>
                    <a:cubicBezTo>
                      <a:pt x="103" y="645"/>
                      <a:pt x="106" y="649"/>
                      <a:pt x="110" y="653"/>
                    </a:cubicBezTo>
                    <a:cubicBezTo>
                      <a:pt x="115" y="657"/>
                      <a:pt x="115" y="657"/>
                      <a:pt x="115" y="657"/>
                    </a:cubicBezTo>
                    <a:cubicBezTo>
                      <a:pt x="119" y="661"/>
                      <a:pt x="123" y="665"/>
                      <a:pt x="127" y="669"/>
                    </a:cubicBezTo>
                    <a:cubicBezTo>
                      <a:pt x="128" y="669"/>
                      <a:pt x="129" y="669"/>
                      <a:pt x="131" y="668"/>
                    </a:cubicBezTo>
                    <a:cubicBezTo>
                      <a:pt x="142" y="664"/>
                      <a:pt x="160" y="654"/>
                      <a:pt x="166" y="650"/>
                    </a:cubicBezTo>
                    <a:cubicBezTo>
                      <a:pt x="163" y="658"/>
                      <a:pt x="155" y="681"/>
                      <a:pt x="155" y="692"/>
                    </a:cubicBezTo>
                    <a:cubicBezTo>
                      <a:pt x="155" y="692"/>
                      <a:pt x="155" y="692"/>
                      <a:pt x="155" y="692"/>
                    </a:cubicBezTo>
                    <a:cubicBezTo>
                      <a:pt x="156" y="691"/>
                      <a:pt x="156" y="691"/>
                      <a:pt x="156" y="691"/>
                    </a:cubicBezTo>
                    <a:cubicBezTo>
                      <a:pt x="156" y="691"/>
                      <a:pt x="156" y="692"/>
                      <a:pt x="156" y="692"/>
                    </a:cubicBezTo>
                    <a:cubicBezTo>
                      <a:pt x="156" y="692"/>
                      <a:pt x="156" y="693"/>
                      <a:pt x="156" y="693"/>
                    </a:cubicBezTo>
                    <a:cubicBezTo>
                      <a:pt x="188" y="713"/>
                      <a:pt x="188" y="713"/>
                      <a:pt x="188" y="713"/>
                    </a:cubicBezTo>
                    <a:cubicBezTo>
                      <a:pt x="188" y="714"/>
                      <a:pt x="188" y="714"/>
                      <a:pt x="188" y="714"/>
                    </a:cubicBezTo>
                    <a:cubicBezTo>
                      <a:pt x="188" y="714"/>
                      <a:pt x="188" y="714"/>
                      <a:pt x="188" y="714"/>
                    </a:cubicBezTo>
                    <a:cubicBezTo>
                      <a:pt x="189" y="713"/>
                      <a:pt x="190" y="713"/>
                      <a:pt x="190" y="713"/>
                    </a:cubicBezTo>
                    <a:cubicBezTo>
                      <a:pt x="200" y="708"/>
                      <a:pt x="216" y="693"/>
                      <a:pt x="222" y="687"/>
                    </a:cubicBezTo>
                    <a:cubicBezTo>
                      <a:pt x="221" y="696"/>
                      <a:pt x="217" y="720"/>
                      <a:pt x="219" y="730"/>
                    </a:cubicBezTo>
                    <a:cubicBezTo>
                      <a:pt x="219" y="730"/>
                      <a:pt x="220" y="730"/>
                      <a:pt x="220" y="730"/>
                    </a:cubicBezTo>
                    <a:cubicBezTo>
                      <a:pt x="220" y="729"/>
                      <a:pt x="220" y="729"/>
                      <a:pt x="220" y="729"/>
                    </a:cubicBezTo>
                    <a:cubicBezTo>
                      <a:pt x="220" y="730"/>
                      <a:pt x="220" y="730"/>
                      <a:pt x="220" y="731"/>
                    </a:cubicBezTo>
                    <a:cubicBezTo>
                      <a:pt x="221" y="731"/>
                      <a:pt x="221" y="731"/>
                      <a:pt x="221" y="731"/>
                    </a:cubicBezTo>
                    <a:cubicBezTo>
                      <a:pt x="257" y="745"/>
                      <a:pt x="257" y="745"/>
                      <a:pt x="257" y="745"/>
                    </a:cubicBezTo>
                    <a:cubicBezTo>
                      <a:pt x="256" y="746"/>
                      <a:pt x="256" y="746"/>
                      <a:pt x="256" y="746"/>
                    </a:cubicBezTo>
                    <a:cubicBezTo>
                      <a:pt x="256" y="746"/>
                      <a:pt x="256" y="746"/>
                      <a:pt x="256" y="746"/>
                    </a:cubicBezTo>
                    <a:cubicBezTo>
                      <a:pt x="257" y="745"/>
                      <a:pt x="258" y="745"/>
                      <a:pt x="258" y="744"/>
                    </a:cubicBezTo>
                    <a:cubicBezTo>
                      <a:pt x="267" y="738"/>
                      <a:pt x="279" y="721"/>
                      <a:pt x="284" y="714"/>
                    </a:cubicBezTo>
                    <a:cubicBezTo>
                      <a:pt x="284" y="722"/>
                      <a:pt x="286" y="745"/>
                      <a:pt x="289" y="756"/>
                    </a:cubicBezTo>
                    <a:cubicBezTo>
                      <a:pt x="303" y="759"/>
                      <a:pt x="316" y="762"/>
                      <a:pt x="330" y="764"/>
                    </a:cubicBezTo>
                    <a:cubicBezTo>
                      <a:pt x="330" y="763"/>
                      <a:pt x="330" y="763"/>
                      <a:pt x="330" y="763"/>
                    </a:cubicBezTo>
                    <a:cubicBezTo>
                      <a:pt x="330" y="764"/>
                      <a:pt x="330" y="764"/>
                      <a:pt x="330" y="764"/>
                    </a:cubicBezTo>
                    <a:cubicBezTo>
                      <a:pt x="330" y="764"/>
                      <a:pt x="330" y="764"/>
                      <a:pt x="330" y="764"/>
                    </a:cubicBezTo>
                    <a:cubicBezTo>
                      <a:pt x="337" y="757"/>
                      <a:pt x="349" y="736"/>
                      <a:pt x="353" y="727"/>
                    </a:cubicBezTo>
                    <a:cubicBezTo>
                      <a:pt x="355" y="736"/>
                      <a:pt x="358" y="755"/>
                      <a:pt x="362" y="767"/>
                    </a:cubicBezTo>
                    <a:cubicBezTo>
                      <a:pt x="369" y="767"/>
                      <a:pt x="377" y="767"/>
                      <a:pt x="384" y="767"/>
                    </a:cubicBezTo>
                    <a:cubicBezTo>
                      <a:pt x="391" y="767"/>
                      <a:pt x="397" y="767"/>
                      <a:pt x="404" y="767"/>
                    </a:cubicBezTo>
                    <a:cubicBezTo>
                      <a:pt x="406" y="759"/>
                      <a:pt x="414" y="735"/>
                      <a:pt x="416" y="727"/>
                    </a:cubicBezTo>
                    <a:cubicBezTo>
                      <a:pt x="420" y="735"/>
                      <a:pt x="431" y="756"/>
                      <a:pt x="438" y="764"/>
                    </a:cubicBezTo>
                    <a:cubicBezTo>
                      <a:pt x="438" y="764"/>
                      <a:pt x="438" y="764"/>
                      <a:pt x="438" y="764"/>
                    </a:cubicBezTo>
                    <a:cubicBezTo>
                      <a:pt x="438" y="762"/>
                      <a:pt x="438" y="762"/>
                      <a:pt x="438" y="762"/>
                    </a:cubicBezTo>
                    <a:cubicBezTo>
                      <a:pt x="438" y="763"/>
                      <a:pt x="439" y="763"/>
                      <a:pt x="440" y="763"/>
                    </a:cubicBezTo>
                    <a:cubicBezTo>
                      <a:pt x="442" y="763"/>
                      <a:pt x="445" y="763"/>
                      <a:pt x="447" y="762"/>
                    </a:cubicBezTo>
                    <a:cubicBezTo>
                      <a:pt x="480" y="755"/>
                      <a:pt x="480" y="755"/>
                      <a:pt x="480" y="755"/>
                    </a:cubicBezTo>
                    <a:cubicBezTo>
                      <a:pt x="480" y="755"/>
                      <a:pt x="480" y="755"/>
                      <a:pt x="480" y="755"/>
                    </a:cubicBezTo>
                    <a:cubicBezTo>
                      <a:pt x="480" y="755"/>
                      <a:pt x="480" y="755"/>
                      <a:pt x="480" y="755"/>
                    </a:cubicBezTo>
                    <a:cubicBezTo>
                      <a:pt x="481" y="754"/>
                      <a:pt x="481" y="753"/>
                      <a:pt x="482" y="751"/>
                    </a:cubicBezTo>
                    <a:cubicBezTo>
                      <a:pt x="485" y="741"/>
                      <a:pt x="486" y="723"/>
                      <a:pt x="486" y="714"/>
                    </a:cubicBezTo>
                    <a:cubicBezTo>
                      <a:pt x="492" y="723"/>
                      <a:pt x="505" y="739"/>
                      <a:pt x="513" y="745"/>
                    </a:cubicBezTo>
                    <a:cubicBezTo>
                      <a:pt x="513" y="745"/>
                      <a:pt x="514" y="745"/>
                      <a:pt x="514" y="745"/>
                    </a:cubicBezTo>
                    <a:cubicBezTo>
                      <a:pt x="513" y="744"/>
                      <a:pt x="513" y="744"/>
                      <a:pt x="513" y="744"/>
                    </a:cubicBezTo>
                    <a:cubicBezTo>
                      <a:pt x="514" y="744"/>
                      <a:pt x="514" y="745"/>
                      <a:pt x="514" y="745"/>
                    </a:cubicBezTo>
                    <a:cubicBezTo>
                      <a:pt x="519" y="743"/>
                      <a:pt x="523" y="741"/>
                      <a:pt x="527" y="740"/>
                    </a:cubicBezTo>
                    <a:cubicBezTo>
                      <a:pt x="551" y="729"/>
                      <a:pt x="551" y="729"/>
                      <a:pt x="551" y="729"/>
                    </a:cubicBezTo>
                    <a:cubicBezTo>
                      <a:pt x="551" y="729"/>
                      <a:pt x="551" y="729"/>
                      <a:pt x="551" y="729"/>
                    </a:cubicBezTo>
                    <a:cubicBezTo>
                      <a:pt x="551" y="729"/>
                      <a:pt x="551" y="729"/>
                      <a:pt x="551" y="729"/>
                    </a:cubicBezTo>
                    <a:cubicBezTo>
                      <a:pt x="552" y="728"/>
                      <a:pt x="552" y="727"/>
                      <a:pt x="552" y="725"/>
                    </a:cubicBezTo>
                    <a:cubicBezTo>
                      <a:pt x="553" y="715"/>
                      <a:pt x="550" y="697"/>
                      <a:pt x="549" y="689"/>
                    </a:cubicBezTo>
                    <a:cubicBezTo>
                      <a:pt x="555" y="695"/>
                      <a:pt x="571" y="709"/>
                      <a:pt x="580" y="713"/>
                    </a:cubicBezTo>
                    <a:cubicBezTo>
                      <a:pt x="592" y="706"/>
                      <a:pt x="604" y="698"/>
                      <a:pt x="615" y="690"/>
                    </a:cubicBezTo>
                    <a:cubicBezTo>
                      <a:pt x="615" y="690"/>
                      <a:pt x="615" y="690"/>
                      <a:pt x="615" y="689"/>
                    </a:cubicBezTo>
                    <a:cubicBezTo>
                      <a:pt x="615" y="690"/>
                      <a:pt x="615" y="690"/>
                      <a:pt x="615" y="690"/>
                    </a:cubicBezTo>
                    <a:cubicBezTo>
                      <a:pt x="616" y="690"/>
                      <a:pt x="616" y="689"/>
                      <a:pt x="616" y="689"/>
                    </a:cubicBezTo>
                    <a:cubicBezTo>
                      <a:pt x="616" y="679"/>
                      <a:pt x="609" y="660"/>
                      <a:pt x="606" y="651"/>
                    </a:cubicBezTo>
                    <a:cubicBezTo>
                      <a:pt x="613" y="656"/>
                      <a:pt x="631" y="666"/>
                      <a:pt x="641" y="669"/>
                    </a:cubicBezTo>
                    <a:cubicBezTo>
                      <a:pt x="651" y="659"/>
                      <a:pt x="661" y="649"/>
                      <a:pt x="671" y="639"/>
                    </a:cubicBezTo>
                    <a:cubicBezTo>
                      <a:pt x="670" y="639"/>
                      <a:pt x="670" y="639"/>
                      <a:pt x="670" y="639"/>
                    </a:cubicBezTo>
                    <a:cubicBezTo>
                      <a:pt x="671" y="639"/>
                      <a:pt x="671" y="639"/>
                      <a:pt x="671" y="639"/>
                    </a:cubicBezTo>
                    <a:cubicBezTo>
                      <a:pt x="671" y="639"/>
                      <a:pt x="671" y="638"/>
                      <a:pt x="671" y="638"/>
                    </a:cubicBezTo>
                    <a:cubicBezTo>
                      <a:pt x="669" y="628"/>
                      <a:pt x="658" y="610"/>
                      <a:pt x="653" y="602"/>
                    </a:cubicBezTo>
                    <a:cubicBezTo>
                      <a:pt x="662" y="605"/>
                      <a:pt x="681" y="612"/>
                      <a:pt x="692" y="612"/>
                    </a:cubicBezTo>
                    <a:cubicBezTo>
                      <a:pt x="701" y="601"/>
                      <a:pt x="708" y="589"/>
                      <a:pt x="716" y="577"/>
                    </a:cubicBezTo>
                    <a:cubicBezTo>
                      <a:pt x="715" y="576"/>
                      <a:pt x="715" y="575"/>
                      <a:pt x="715" y="575"/>
                    </a:cubicBezTo>
                    <a:cubicBezTo>
                      <a:pt x="710" y="565"/>
                      <a:pt x="697" y="552"/>
                      <a:pt x="691" y="546"/>
                    </a:cubicBezTo>
                    <a:cubicBezTo>
                      <a:pt x="701" y="547"/>
                      <a:pt x="720" y="550"/>
                      <a:pt x="731" y="548"/>
                    </a:cubicBezTo>
                    <a:cubicBezTo>
                      <a:pt x="737" y="535"/>
                      <a:pt x="742" y="522"/>
                      <a:pt x="747" y="508"/>
                    </a:cubicBezTo>
                    <a:cubicBezTo>
                      <a:pt x="747" y="508"/>
                      <a:pt x="746" y="507"/>
                      <a:pt x="746" y="507"/>
                    </a:cubicBezTo>
                    <a:cubicBezTo>
                      <a:pt x="739" y="499"/>
                      <a:pt x="725" y="488"/>
                      <a:pt x="718" y="483"/>
                    </a:cubicBezTo>
                    <a:cubicBezTo>
                      <a:pt x="727" y="483"/>
                      <a:pt x="746" y="482"/>
                      <a:pt x="756" y="478"/>
                    </a:cubicBezTo>
                    <a:cubicBezTo>
                      <a:pt x="759" y="465"/>
                      <a:pt x="762" y="451"/>
                      <a:pt x="764" y="437"/>
                    </a:cubicBezTo>
                    <a:cubicBezTo>
                      <a:pt x="755" y="429"/>
                      <a:pt x="737" y="420"/>
                      <a:pt x="730" y="417"/>
                    </a:cubicBezTo>
                    <a:cubicBezTo>
                      <a:pt x="738" y="415"/>
                      <a:pt x="754" y="410"/>
                      <a:pt x="767" y="405"/>
                    </a:cubicBezTo>
                    <a:cubicBezTo>
                      <a:pt x="768" y="398"/>
                      <a:pt x="768" y="391"/>
                      <a:pt x="768" y="384"/>
                    </a:cubicBezTo>
                    <a:close/>
                    <a:moveTo>
                      <a:pt x="130" y="408"/>
                    </a:moveTo>
                    <a:cubicBezTo>
                      <a:pt x="116" y="408"/>
                      <a:pt x="106" y="397"/>
                      <a:pt x="106" y="384"/>
                    </a:cubicBezTo>
                    <a:cubicBezTo>
                      <a:pt x="106" y="370"/>
                      <a:pt x="116" y="359"/>
                      <a:pt x="130" y="359"/>
                    </a:cubicBezTo>
                    <a:cubicBezTo>
                      <a:pt x="143" y="359"/>
                      <a:pt x="154" y="370"/>
                      <a:pt x="154" y="384"/>
                    </a:cubicBezTo>
                    <a:cubicBezTo>
                      <a:pt x="154" y="397"/>
                      <a:pt x="143" y="408"/>
                      <a:pt x="130" y="408"/>
                    </a:cubicBezTo>
                    <a:close/>
                    <a:moveTo>
                      <a:pt x="384" y="105"/>
                    </a:moveTo>
                    <a:cubicBezTo>
                      <a:pt x="397" y="105"/>
                      <a:pt x="408" y="116"/>
                      <a:pt x="408" y="129"/>
                    </a:cubicBezTo>
                    <a:cubicBezTo>
                      <a:pt x="408" y="143"/>
                      <a:pt x="397" y="153"/>
                      <a:pt x="384" y="153"/>
                    </a:cubicBezTo>
                    <a:cubicBezTo>
                      <a:pt x="371" y="153"/>
                      <a:pt x="360" y="143"/>
                      <a:pt x="360" y="129"/>
                    </a:cubicBezTo>
                    <a:cubicBezTo>
                      <a:pt x="360" y="116"/>
                      <a:pt x="371" y="105"/>
                      <a:pt x="384" y="105"/>
                    </a:cubicBezTo>
                    <a:close/>
                    <a:moveTo>
                      <a:pt x="187" y="187"/>
                    </a:moveTo>
                    <a:cubicBezTo>
                      <a:pt x="197" y="177"/>
                      <a:pt x="212" y="177"/>
                      <a:pt x="221" y="187"/>
                    </a:cubicBezTo>
                    <a:cubicBezTo>
                      <a:pt x="231" y="196"/>
                      <a:pt x="231" y="211"/>
                      <a:pt x="221" y="221"/>
                    </a:cubicBezTo>
                    <a:cubicBezTo>
                      <a:pt x="212" y="230"/>
                      <a:pt x="197" y="230"/>
                      <a:pt x="187" y="221"/>
                    </a:cubicBezTo>
                    <a:cubicBezTo>
                      <a:pt x="178" y="211"/>
                      <a:pt x="178" y="196"/>
                      <a:pt x="187" y="187"/>
                    </a:cubicBezTo>
                    <a:close/>
                    <a:moveTo>
                      <a:pt x="221" y="580"/>
                    </a:moveTo>
                    <a:cubicBezTo>
                      <a:pt x="212" y="590"/>
                      <a:pt x="197" y="590"/>
                      <a:pt x="187" y="580"/>
                    </a:cubicBezTo>
                    <a:cubicBezTo>
                      <a:pt x="178" y="571"/>
                      <a:pt x="178" y="556"/>
                      <a:pt x="187" y="546"/>
                    </a:cubicBezTo>
                    <a:cubicBezTo>
                      <a:pt x="197" y="537"/>
                      <a:pt x="212" y="537"/>
                      <a:pt x="221" y="546"/>
                    </a:cubicBezTo>
                    <a:cubicBezTo>
                      <a:pt x="231" y="556"/>
                      <a:pt x="231" y="571"/>
                      <a:pt x="221" y="580"/>
                    </a:cubicBezTo>
                    <a:close/>
                    <a:moveTo>
                      <a:pt x="384" y="662"/>
                    </a:moveTo>
                    <a:cubicBezTo>
                      <a:pt x="371" y="662"/>
                      <a:pt x="360" y="651"/>
                      <a:pt x="360" y="638"/>
                    </a:cubicBezTo>
                    <a:cubicBezTo>
                      <a:pt x="360" y="624"/>
                      <a:pt x="371" y="614"/>
                      <a:pt x="384" y="614"/>
                    </a:cubicBezTo>
                    <a:cubicBezTo>
                      <a:pt x="397" y="614"/>
                      <a:pt x="408" y="624"/>
                      <a:pt x="408" y="638"/>
                    </a:cubicBezTo>
                    <a:cubicBezTo>
                      <a:pt x="408" y="651"/>
                      <a:pt x="397" y="662"/>
                      <a:pt x="384" y="662"/>
                    </a:cubicBezTo>
                    <a:close/>
                    <a:moveTo>
                      <a:pt x="384" y="580"/>
                    </a:moveTo>
                    <a:cubicBezTo>
                      <a:pt x="276" y="580"/>
                      <a:pt x="188" y="492"/>
                      <a:pt x="188" y="384"/>
                    </a:cubicBezTo>
                    <a:cubicBezTo>
                      <a:pt x="188" y="275"/>
                      <a:pt x="276" y="188"/>
                      <a:pt x="384" y="188"/>
                    </a:cubicBezTo>
                    <a:cubicBezTo>
                      <a:pt x="492" y="188"/>
                      <a:pt x="580" y="275"/>
                      <a:pt x="580" y="384"/>
                    </a:cubicBezTo>
                    <a:cubicBezTo>
                      <a:pt x="580" y="492"/>
                      <a:pt x="492" y="580"/>
                      <a:pt x="384" y="580"/>
                    </a:cubicBezTo>
                    <a:close/>
                    <a:moveTo>
                      <a:pt x="581" y="580"/>
                    </a:moveTo>
                    <a:cubicBezTo>
                      <a:pt x="571" y="590"/>
                      <a:pt x="556" y="590"/>
                      <a:pt x="547" y="580"/>
                    </a:cubicBezTo>
                    <a:cubicBezTo>
                      <a:pt x="537" y="571"/>
                      <a:pt x="537" y="556"/>
                      <a:pt x="547" y="546"/>
                    </a:cubicBezTo>
                    <a:cubicBezTo>
                      <a:pt x="556" y="537"/>
                      <a:pt x="571" y="537"/>
                      <a:pt x="581" y="546"/>
                    </a:cubicBezTo>
                    <a:cubicBezTo>
                      <a:pt x="590" y="556"/>
                      <a:pt x="590" y="571"/>
                      <a:pt x="581" y="580"/>
                    </a:cubicBezTo>
                    <a:close/>
                    <a:moveTo>
                      <a:pt x="581" y="221"/>
                    </a:moveTo>
                    <a:cubicBezTo>
                      <a:pt x="571" y="230"/>
                      <a:pt x="556" y="230"/>
                      <a:pt x="547" y="221"/>
                    </a:cubicBezTo>
                    <a:cubicBezTo>
                      <a:pt x="537" y="211"/>
                      <a:pt x="537" y="196"/>
                      <a:pt x="547" y="187"/>
                    </a:cubicBezTo>
                    <a:cubicBezTo>
                      <a:pt x="556" y="177"/>
                      <a:pt x="571" y="177"/>
                      <a:pt x="581" y="187"/>
                    </a:cubicBezTo>
                    <a:cubicBezTo>
                      <a:pt x="590" y="196"/>
                      <a:pt x="590" y="211"/>
                      <a:pt x="581" y="221"/>
                    </a:cubicBezTo>
                    <a:close/>
                    <a:moveTo>
                      <a:pt x="638" y="408"/>
                    </a:moveTo>
                    <a:cubicBezTo>
                      <a:pt x="625" y="408"/>
                      <a:pt x="614" y="397"/>
                      <a:pt x="614" y="384"/>
                    </a:cubicBezTo>
                    <a:cubicBezTo>
                      <a:pt x="614" y="370"/>
                      <a:pt x="625" y="359"/>
                      <a:pt x="638" y="359"/>
                    </a:cubicBezTo>
                    <a:cubicBezTo>
                      <a:pt x="651" y="359"/>
                      <a:pt x="662" y="370"/>
                      <a:pt x="662" y="384"/>
                    </a:cubicBezTo>
                    <a:cubicBezTo>
                      <a:pt x="662" y="397"/>
                      <a:pt x="651" y="408"/>
                      <a:pt x="638" y="408"/>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a:effectLst/>
            </p:spPr>
            <p:txBody>
              <a:bodyPr/>
              <a:lstStyle/>
              <a:p>
                <a:pPr>
                  <a:defRPr/>
                </a:pPr>
                <a:endParaRPr lang="en-US" sz="1600" kern="0" dirty="0">
                  <a:solidFill>
                    <a:sysClr val="windowText" lastClr="000000"/>
                  </a:solidFill>
                  <a:cs typeface="Arial" pitchFamily="34" charset="0"/>
                </a:endParaRPr>
              </a:p>
            </p:txBody>
          </p:sp>
          <p:sp>
            <p:nvSpPr>
              <p:cNvPr id="48" name="Freeform 9"/>
              <p:cNvSpPr>
                <a:spLocks noEditPoints="1"/>
              </p:cNvSpPr>
              <p:nvPr/>
            </p:nvSpPr>
            <p:spPr bwMode="auto">
              <a:xfrm rot="1515780">
                <a:off x="3151486" y="3597027"/>
                <a:ext cx="43852" cy="45946"/>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solidFill>
                <a:schemeClr val="tx2"/>
              </a:solidFill>
              <a:ln w="9525">
                <a:noFill/>
                <a:round/>
                <a:headEnd/>
                <a:tailEnd/>
              </a:ln>
            </p:spPr>
            <p:txBody>
              <a:bodyPr/>
              <a:lstStyle/>
              <a:p>
                <a:pPr fontAlgn="base">
                  <a:spcBef>
                    <a:spcPct val="0"/>
                  </a:spcBef>
                  <a:spcAft>
                    <a:spcPct val="0"/>
                  </a:spcAft>
                </a:pPr>
                <a:endParaRPr lang="en-US" dirty="0">
                  <a:solidFill>
                    <a:srgbClr val="5F5F5F"/>
                  </a:solidFill>
                  <a:latin typeface="Arial" charset="0"/>
                  <a:cs typeface="Arial" charset="0"/>
                </a:endParaRPr>
              </a:p>
            </p:txBody>
          </p:sp>
        </p:grpSp>
        <p:sp>
          <p:nvSpPr>
            <p:cNvPr id="49" name="1_Capture_data">
              <a:extLst>
                <a:ext uri="{FF2B5EF4-FFF2-40B4-BE49-F238E27FC236}">
                  <a16:creationId xmlns:a16="http://schemas.microsoft.com/office/drawing/2014/main" id="{99205895-C74B-405F-982B-C485C199E83F}"/>
                </a:ext>
              </a:extLst>
            </p:cNvPr>
            <p:cNvSpPr txBox="1">
              <a:spLocks noChangeArrowheads="1"/>
            </p:cNvSpPr>
            <p:nvPr/>
          </p:nvSpPr>
          <p:spPr bwMode="auto">
            <a:xfrm>
              <a:off x="3886200" y="3004385"/>
              <a:ext cx="3131411" cy="646331"/>
            </a:xfrm>
            <a:prstGeom prst="rect">
              <a:avLst/>
            </a:prstGeom>
            <a:noFill/>
            <a:ln w="9525">
              <a:noFill/>
              <a:miter lim="800000"/>
              <a:headEnd/>
              <a:tailEnd/>
            </a:ln>
          </p:spPr>
          <p:txBody>
            <a:bodyPr wrap="square">
              <a:spAutoFit/>
            </a:bodyPr>
            <a:lstStyle/>
            <a:p>
              <a:pPr fontAlgn="base">
                <a:spcBef>
                  <a:spcPct val="0"/>
                </a:spcBef>
                <a:spcAft>
                  <a:spcPct val="0"/>
                </a:spcAft>
              </a:pPr>
              <a:r>
                <a:rPr lang="en-US" sz="1200" b="1" dirty="0">
                  <a:solidFill>
                    <a:srgbClr val="BFBFBF"/>
                  </a:solidFill>
                  <a:cs typeface="Times New Roman" pitchFamily="18" charset="0"/>
                </a:rPr>
                <a:t>010010110010101001001001001001001001001001001000100101010010010010011100100100100100100100001001</a:t>
              </a:r>
              <a:endParaRPr lang="en-CA" sz="1200" b="1" dirty="0">
                <a:solidFill>
                  <a:srgbClr val="BFBFBF"/>
                </a:solidFill>
                <a:cs typeface="Times New Roman" pitchFamily="18" charset="0"/>
              </a:endParaRPr>
            </a:p>
          </p:txBody>
        </p:sp>
      </p:grpSp>
      <p:sp>
        <p:nvSpPr>
          <p:cNvPr id="50" name="1_Capture_data">
            <a:extLst>
              <a:ext uri="{FF2B5EF4-FFF2-40B4-BE49-F238E27FC236}">
                <a16:creationId xmlns:a16="http://schemas.microsoft.com/office/drawing/2014/main" id="{8BEDE266-A342-4E7E-84CD-EA93506350BF}"/>
              </a:ext>
            </a:extLst>
          </p:cNvPr>
          <p:cNvSpPr txBox="1">
            <a:spLocks noChangeArrowheads="1"/>
          </p:cNvSpPr>
          <p:nvPr/>
        </p:nvSpPr>
        <p:spPr bwMode="auto">
          <a:xfrm>
            <a:off x="1996790" y="3006416"/>
            <a:ext cx="898810" cy="646331"/>
          </a:xfrm>
          <a:prstGeom prst="rect">
            <a:avLst/>
          </a:prstGeom>
          <a:noFill/>
          <a:ln w="9525">
            <a:noFill/>
            <a:miter lim="800000"/>
            <a:headEnd/>
            <a:tailEnd/>
          </a:ln>
        </p:spPr>
        <p:txBody>
          <a:bodyPr wrap="square">
            <a:spAutoFit/>
          </a:bodyPr>
          <a:lstStyle/>
          <a:p>
            <a:pPr fontAlgn="base">
              <a:spcBef>
                <a:spcPct val="0"/>
              </a:spcBef>
              <a:spcAft>
                <a:spcPct val="0"/>
              </a:spcAft>
            </a:pPr>
            <a:r>
              <a:rPr lang="en-US" sz="1200" b="1" dirty="0">
                <a:solidFill>
                  <a:srgbClr val="BFBFBF"/>
                </a:solidFill>
                <a:cs typeface="Times New Roman" pitchFamily="18" charset="0"/>
              </a:rPr>
              <a:t>010010110010101001001</a:t>
            </a:r>
            <a:endParaRPr lang="en-CA" sz="1200" b="1" dirty="0">
              <a:solidFill>
                <a:srgbClr val="BFBFBF"/>
              </a:solidFill>
              <a:cs typeface="Times New Roman" pitchFamily="18" charset="0"/>
            </a:endParaRPr>
          </a:p>
        </p:txBody>
      </p:sp>
      <p:grpSp>
        <p:nvGrpSpPr>
          <p:cNvPr id="8" name="Group 44"/>
          <p:cNvGrpSpPr>
            <a:grpSpLocks/>
          </p:cNvGrpSpPr>
          <p:nvPr/>
        </p:nvGrpSpPr>
        <p:grpSpPr bwMode="auto">
          <a:xfrm>
            <a:off x="7251415" y="4244162"/>
            <a:ext cx="533400" cy="457200"/>
            <a:chOff x="5103812" y="3352800"/>
            <a:chExt cx="2133600" cy="1905000"/>
          </a:xfrm>
        </p:grpSpPr>
        <p:pic>
          <p:nvPicPr>
            <p:cNvPr id="42" name="Picture 6" descr="D:\dinesh\ProductManagement\All_Icons\ic-Document-gray.gif"/>
            <p:cNvPicPr>
              <a:picLocks noChangeAspect="1" noChangeArrowheads="1"/>
            </p:cNvPicPr>
            <p:nvPr/>
          </p:nvPicPr>
          <p:blipFill>
            <a:blip r:embed="rId4" cstate="print"/>
            <a:srcRect l="25000" t="16667" r="22221" b="16667"/>
            <a:stretch>
              <a:fillRect/>
            </a:stretch>
          </p:blipFill>
          <p:spPr bwMode="auto">
            <a:xfrm>
              <a:off x="5103812" y="3429000"/>
              <a:ext cx="1447800" cy="1828800"/>
            </a:xfrm>
            <a:prstGeom prst="rect">
              <a:avLst/>
            </a:prstGeom>
            <a:noFill/>
            <a:ln w="9525">
              <a:noFill/>
              <a:miter lim="800000"/>
              <a:headEnd/>
              <a:tailEnd/>
            </a:ln>
          </p:spPr>
        </p:pic>
        <p:pic>
          <p:nvPicPr>
            <p:cNvPr id="43" name="Picture 7" descr="D:\dinesh\ProductManagement\All_Icons\ic-Document-red.gif"/>
            <p:cNvPicPr>
              <a:picLocks noChangeAspect="1" noChangeArrowheads="1"/>
            </p:cNvPicPr>
            <p:nvPr/>
          </p:nvPicPr>
          <p:blipFill>
            <a:blip r:embed="rId5" cstate="print"/>
            <a:srcRect l="25000" t="16667" r="22221" b="16667"/>
            <a:stretch>
              <a:fillRect/>
            </a:stretch>
          </p:blipFill>
          <p:spPr bwMode="auto">
            <a:xfrm>
              <a:off x="5789612" y="3352800"/>
              <a:ext cx="1447800" cy="1828800"/>
            </a:xfrm>
            <a:prstGeom prst="rect">
              <a:avLst/>
            </a:prstGeom>
            <a:noFill/>
            <a:ln w="9525">
              <a:noFill/>
              <a:miter lim="800000"/>
              <a:headEnd/>
              <a:tailEnd/>
            </a:ln>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childTnLst>
                                </p:cTn>
                              </p:par>
                            </p:childTnLst>
                          </p:cTn>
                        </p:par>
                        <p:par>
                          <p:cTn id="36" fill="hold">
                            <p:stCondLst>
                              <p:cond delay="0"/>
                            </p:stCondLst>
                            <p:childTnLst>
                              <p:par>
                                <p:cTn id="37" presetID="22" presetClass="entr" presetSubtype="1"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28" grpId="0" animBg="1"/>
      <p:bldP spid="29" grpId="0" animBg="1"/>
      <p:bldP spid="30" grpId="0"/>
      <p:bldP spid="51" grpId="0" animBg="1"/>
      <p:bldP spid="52" grpId="0" animBg="1"/>
      <p:bldP spid="53" grpId="0"/>
      <p:bldP spid="54" grpId="0" animBg="1"/>
      <p:bldP spid="55" grpId="0" animBg="1"/>
      <p:bldP spid="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AD1C331-93F0-416F-B323-726035E42C28}"/>
              </a:ext>
            </a:extLst>
          </p:cNvPr>
          <p:cNvSpPr>
            <a:spLocks noGrp="1"/>
          </p:cNvSpPr>
          <p:nvPr>
            <p:ph type="title"/>
          </p:nvPr>
        </p:nvSpPr>
        <p:spPr/>
        <p:txBody>
          <a:bodyPr/>
          <a:lstStyle/>
          <a:p>
            <a:r>
              <a:rPr lang="en-US" dirty="0"/>
              <a:t>Oracle Data Masking and Subsetting</a:t>
            </a:r>
          </a:p>
        </p:txBody>
      </p:sp>
      <p:sp>
        <p:nvSpPr>
          <p:cNvPr id="4" name="Text Placeholder 3">
            <a:extLst>
              <a:ext uri="{FF2B5EF4-FFF2-40B4-BE49-F238E27FC236}">
                <a16:creationId xmlns:a16="http://schemas.microsoft.com/office/drawing/2014/main" id="{922858E0-3522-874E-88CA-404C3C1FE05D}"/>
              </a:ext>
            </a:extLst>
          </p:cNvPr>
          <p:cNvSpPr>
            <a:spLocks noGrp="1"/>
          </p:cNvSpPr>
          <p:nvPr>
            <p:ph type="body" sz="quarter" idx="11"/>
          </p:nvPr>
        </p:nvSpPr>
        <p:spPr/>
        <p:txBody>
          <a:bodyPr/>
          <a:lstStyle/>
          <a:p>
            <a:r>
              <a:rPr lang="en-US" sz="1800" b="0" dirty="0"/>
              <a:t>Thin Provisioning Using Oracle Cloud Management Pack’s Snap Clone</a:t>
            </a:r>
          </a:p>
        </p:txBody>
      </p:sp>
      <p:sp>
        <p:nvSpPr>
          <p:cNvPr id="3" name="Footer Placeholder 2">
            <a:extLst>
              <a:ext uri="{FF2B5EF4-FFF2-40B4-BE49-F238E27FC236}">
                <a16:creationId xmlns:a16="http://schemas.microsoft.com/office/drawing/2014/main" id="{548A3D5A-FDDF-7D41-97F7-9A694B771468}"/>
              </a:ext>
            </a:extLst>
          </p:cNvPr>
          <p:cNvSpPr>
            <a:spLocks noGrp="1"/>
          </p:cNvSpPr>
          <p:nvPr>
            <p:ph type="ftr" sz="quarter" idx="13"/>
          </p:nvPr>
        </p:nvSpPr>
        <p:spPr/>
        <p:txBody>
          <a:bodyPr/>
          <a:lstStyle/>
          <a:p>
            <a:r>
              <a:rPr lang="en-US"/>
              <a:t>Copyright © 2023, Oracle and/or its affiliates </a:t>
            </a:r>
            <a:endParaRPr lang="en-US" dirty="0"/>
          </a:p>
        </p:txBody>
      </p:sp>
      <p:sp>
        <p:nvSpPr>
          <p:cNvPr id="5" name="1_Capture_data">
            <a:extLst>
              <a:ext uri="{FF2B5EF4-FFF2-40B4-BE49-F238E27FC236}">
                <a16:creationId xmlns:a16="http://schemas.microsoft.com/office/drawing/2014/main" id="{DF49F658-2704-6F40-8268-AA26E7759451}"/>
              </a:ext>
            </a:extLst>
          </p:cNvPr>
          <p:cNvSpPr txBox="1">
            <a:spLocks noChangeArrowheads="1"/>
          </p:cNvSpPr>
          <p:nvPr/>
        </p:nvSpPr>
        <p:spPr bwMode="auto">
          <a:xfrm>
            <a:off x="4263201" y="3203341"/>
            <a:ext cx="1038751" cy="646331"/>
          </a:xfrm>
          <a:prstGeom prst="rect">
            <a:avLst/>
          </a:prstGeom>
          <a:noFill/>
          <a:ln w="9525">
            <a:noFill/>
            <a:miter lim="800000"/>
            <a:headEnd/>
            <a:tailEnd/>
          </a:ln>
        </p:spPr>
        <p:txBody>
          <a:bodyPr wrap="square">
            <a:spAutoFit/>
          </a:bodyPr>
          <a:lstStyle/>
          <a:p>
            <a:pPr>
              <a:defRPr/>
            </a:pPr>
            <a:r>
              <a:rPr lang="en-US" sz="1200" b="1" dirty="0">
                <a:solidFill>
                  <a:srgbClr val="BFBFBF"/>
                </a:solidFill>
                <a:cs typeface="Times New Roman" pitchFamily="18" charset="0"/>
              </a:rPr>
              <a:t>110010010010010010010010010</a:t>
            </a:r>
            <a:endParaRPr lang="en-CA" sz="1200" b="1" dirty="0">
              <a:solidFill>
                <a:srgbClr val="46575E"/>
              </a:solidFill>
              <a:cs typeface="Times New Roman" pitchFamily="18" charset="0"/>
            </a:endParaRPr>
          </a:p>
        </p:txBody>
      </p:sp>
      <p:sp>
        <p:nvSpPr>
          <p:cNvPr id="6" name="1_Capture_data">
            <a:extLst>
              <a:ext uri="{FF2B5EF4-FFF2-40B4-BE49-F238E27FC236}">
                <a16:creationId xmlns:a16="http://schemas.microsoft.com/office/drawing/2014/main" id="{7CDAD70D-0B58-4B4B-9F16-377734510BD1}"/>
              </a:ext>
            </a:extLst>
          </p:cNvPr>
          <p:cNvSpPr txBox="1">
            <a:spLocks noChangeArrowheads="1"/>
          </p:cNvSpPr>
          <p:nvPr/>
        </p:nvSpPr>
        <p:spPr bwMode="auto">
          <a:xfrm>
            <a:off x="2474278" y="3202697"/>
            <a:ext cx="852422" cy="646331"/>
          </a:xfrm>
          <a:prstGeom prst="rect">
            <a:avLst/>
          </a:prstGeom>
          <a:noFill/>
          <a:ln w="9525">
            <a:noFill/>
            <a:miter lim="800000"/>
            <a:headEnd/>
            <a:tailEnd/>
          </a:ln>
        </p:spPr>
        <p:txBody>
          <a:bodyPr wrap="square">
            <a:spAutoFit/>
          </a:bodyPr>
          <a:lstStyle/>
          <a:p>
            <a:pPr>
              <a:defRPr/>
            </a:pPr>
            <a:r>
              <a:rPr lang="en-US" sz="1200" b="1" dirty="0">
                <a:solidFill>
                  <a:srgbClr val="BFBFBF"/>
                </a:solidFill>
                <a:cs typeface="Times New Roman" pitchFamily="18" charset="0"/>
              </a:rPr>
              <a:t>010010110010101001001</a:t>
            </a:r>
            <a:endParaRPr lang="en-CA" sz="1200" b="1" dirty="0">
              <a:solidFill>
                <a:srgbClr val="BFBFBF"/>
              </a:solidFill>
              <a:cs typeface="Times New Roman" pitchFamily="18" charset="0"/>
            </a:endParaRPr>
          </a:p>
        </p:txBody>
      </p:sp>
      <p:pic>
        <p:nvPicPr>
          <p:cNvPr id="7" name="Picture 6" descr="D:\dinesh\ProductManagement\All_Icons\ic-Database-red.gif">
            <a:extLst>
              <a:ext uri="{FF2B5EF4-FFF2-40B4-BE49-F238E27FC236}">
                <a16:creationId xmlns:a16="http://schemas.microsoft.com/office/drawing/2014/main" id="{5B571F5C-2A0C-1E4C-A204-04C7509F35E9}"/>
              </a:ext>
            </a:extLst>
          </p:cNvPr>
          <p:cNvPicPr>
            <a:picLocks noChangeAspect="1" noChangeArrowheads="1"/>
          </p:cNvPicPr>
          <p:nvPr/>
        </p:nvPicPr>
        <p:blipFill>
          <a:blip r:embed="rId2" cstate="print"/>
          <a:srcRect l="19444" t="16667" r="19444" b="16667"/>
          <a:stretch>
            <a:fillRect/>
          </a:stretch>
        </p:blipFill>
        <p:spPr bwMode="auto">
          <a:xfrm>
            <a:off x="1493815" y="2908453"/>
            <a:ext cx="1047541" cy="1143557"/>
          </a:xfrm>
          <a:prstGeom prst="rect">
            <a:avLst/>
          </a:prstGeom>
          <a:noFill/>
          <a:ln w="9525">
            <a:noFill/>
            <a:miter lim="800000"/>
            <a:headEnd/>
            <a:tailEnd/>
          </a:ln>
        </p:spPr>
      </p:pic>
      <p:pic>
        <p:nvPicPr>
          <p:cNvPr id="8" name="Picture 3" descr="D:\dinesh\ProductManagement\All_Icons\ic-Database-gray.gif">
            <a:extLst>
              <a:ext uri="{FF2B5EF4-FFF2-40B4-BE49-F238E27FC236}">
                <a16:creationId xmlns:a16="http://schemas.microsoft.com/office/drawing/2014/main" id="{64D65248-9619-1D41-93E9-07BDD6DA0B51}"/>
              </a:ext>
            </a:extLst>
          </p:cNvPr>
          <p:cNvPicPr>
            <a:picLocks noChangeAspect="1" noChangeArrowheads="1"/>
          </p:cNvPicPr>
          <p:nvPr/>
        </p:nvPicPr>
        <p:blipFill>
          <a:blip r:embed="rId3" cstate="print"/>
          <a:srcRect l="19444" t="16667" r="19444" b="16667"/>
          <a:stretch>
            <a:fillRect/>
          </a:stretch>
        </p:blipFill>
        <p:spPr bwMode="auto">
          <a:xfrm>
            <a:off x="3280037" y="2928301"/>
            <a:ext cx="1039765" cy="1134461"/>
          </a:xfrm>
          <a:prstGeom prst="rect">
            <a:avLst/>
          </a:prstGeom>
          <a:noFill/>
          <a:ln w="9525">
            <a:noFill/>
            <a:miter lim="800000"/>
            <a:headEnd/>
            <a:tailEnd/>
          </a:ln>
        </p:spPr>
      </p:pic>
      <p:sp>
        <p:nvSpPr>
          <p:cNvPr id="17" name="Text Placeholder 3">
            <a:extLst>
              <a:ext uri="{FF2B5EF4-FFF2-40B4-BE49-F238E27FC236}">
                <a16:creationId xmlns:a16="http://schemas.microsoft.com/office/drawing/2014/main" id="{A9079335-5C3F-1342-95AC-F8987BE85F43}"/>
              </a:ext>
            </a:extLst>
          </p:cNvPr>
          <p:cNvSpPr txBox="1">
            <a:spLocks/>
          </p:cNvSpPr>
          <p:nvPr/>
        </p:nvSpPr>
        <p:spPr>
          <a:xfrm>
            <a:off x="1253309" y="4174871"/>
            <a:ext cx="1431077" cy="348642"/>
          </a:xfrm>
          <a:prstGeom prst="rect">
            <a:avLst/>
          </a:prstGeom>
        </p:spPr>
        <p:txBody>
          <a:bodyPr lIns="0" tIns="0" rIns="0" bIns="0"/>
          <a:lstStyle/>
          <a:p>
            <a:pPr marL="228600" indent="-228600" algn="ctr">
              <a:lnSpc>
                <a:spcPct val="90000"/>
              </a:lnSpc>
              <a:buClr>
                <a:srgbClr val="5F5F5F">
                  <a:lumMod val="60000"/>
                  <a:lumOff val="40000"/>
                </a:srgbClr>
              </a:buClr>
              <a:defRPr/>
            </a:pPr>
            <a:r>
              <a:rPr lang="en-US" sz="1600" dirty="0">
                <a:solidFill>
                  <a:srgbClr val="5F5F5F"/>
                </a:solidFill>
                <a:latin typeface="Oracle Sans" panose="020B0503020204020204" pitchFamily="34" charset="0"/>
                <a:cs typeface="Oracle Sans" panose="020B0503020204020204" pitchFamily="34" charset="0"/>
              </a:rPr>
              <a:t>Prod</a:t>
            </a:r>
          </a:p>
        </p:txBody>
      </p:sp>
      <p:sp>
        <p:nvSpPr>
          <p:cNvPr id="18" name="Text Placeholder 3">
            <a:extLst>
              <a:ext uri="{FF2B5EF4-FFF2-40B4-BE49-F238E27FC236}">
                <a16:creationId xmlns:a16="http://schemas.microsoft.com/office/drawing/2014/main" id="{DF318E7D-0DBE-D54C-86DF-FCEC68719648}"/>
              </a:ext>
            </a:extLst>
          </p:cNvPr>
          <p:cNvSpPr txBox="1">
            <a:spLocks/>
          </p:cNvSpPr>
          <p:nvPr/>
        </p:nvSpPr>
        <p:spPr>
          <a:xfrm>
            <a:off x="3124019" y="4174871"/>
            <a:ext cx="1431077" cy="348642"/>
          </a:xfrm>
          <a:prstGeom prst="rect">
            <a:avLst/>
          </a:prstGeom>
        </p:spPr>
        <p:txBody>
          <a:bodyPr lIns="0" tIns="0" rIns="0" bIns="0"/>
          <a:lstStyle/>
          <a:p>
            <a:pPr marL="228600" indent="-228600" algn="ctr">
              <a:lnSpc>
                <a:spcPct val="90000"/>
              </a:lnSpc>
              <a:buClr>
                <a:srgbClr val="5F5F5F">
                  <a:lumMod val="60000"/>
                  <a:lumOff val="40000"/>
                </a:srgbClr>
              </a:buClr>
              <a:defRPr/>
            </a:pPr>
            <a:r>
              <a:rPr lang="en-US" sz="1600" dirty="0">
                <a:solidFill>
                  <a:srgbClr val="5F5F5F"/>
                </a:solidFill>
                <a:latin typeface="Oracle Sans" panose="020B0503020204020204" pitchFamily="34" charset="0"/>
                <a:cs typeface="Oracle Sans" panose="020B0503020204020204" pitchFamily="34" charset="0"/>
              </a:rPr>
              <a:t>Standby</a:t>
            </a:r>
            <a:endParaRPr lang="en-US" sz="2000" dirty="0">
              <a:solidFill>
                <a:srgbClr val="5F5F5F"/>
              </a:solidFill>
              <a:latin typeface="Oracle Sans" panose="020B0503020204020204" pitchFamily="34" charset="0"/>
              <a:cs typeface="Oracle Sans" panose="020B0503020204020204" pitchFamily="34" charset="0"/>
            </a:endParaRPr>
          </a:p>
        </p:txBody>
      </p:sp>
      <p:grpSp>
        <p:nvGrpSpPr>
          <p:cNvPr id="52" name="Group 51">
            <a:extLst>
              <a:ext uri="{FF2B5EF4-FFF2-40B4-BE49-F238E27FC236}">
                <a16:creationId xmlns:a16="http://schemas.microsoft.com/office/drawing/2014/main" id="{60B2227B-F1D4-A94A-B266-D3440A6B082A}"/>
              </a:ext>
            </a:extLst>
          </p:cNvPr>
          <p:cNvGrpSpPr/>
          <p:nvPr/>
        </p:nvGrpSpPr>
        <p:grpSpPr>
          <a:xfrm>
            <a:off x="4841059" y="2874424"/>
            <a:ext cx="1583795" cy="1604541"/>
            <a:chOff x="4841059" y="2874424"/>
            <a:chExt cx="1583795" cy="1604541"/>
          </a:xfrm>
        </p:grpSpPr>
        <p:pic>
          <p:nvPicPr>
            <p:cNvPr id="9" name="Picture 12" descr="ic-Database-gray.gif">
              <a:extLst>
                <a:ext uri="{FF2B5EF4-FFF2-40B4-BE49-F238E27FC236}">
                  <a16:creationId xmlns:a16="http://schemas.microsoft.com/office/drawing/2014/main" id="{F282D8DB-01B2-0145-883F-725E023AE984}"/>
                </a:ext>
              </a:extLst>
            </p:cNvPr>
            <p:cNvPicPr>
              <a:picLocks noChangeAspect="1"/>
            </p:cNvPicPr>
            <p:nvPr/>
          </p:nvPicPr>
          <p:blipFill>
            <a:blip r:embed="rId3" cstate="print">
              <a:clrChange>
                <a:clrFrom>
                  <a:srgbClr val="FFFFFF"/>
                </a:clrFrom>
                <a:clrTo>
                  <a:srgbClr val="FFFFFF">
                    <a:alpha val="0"/>
                  </a:srgbClr>
                </a:clrTo>
              </a:clrChange>
            </a:blip>
            <a:srcRect l="8679" r="11743"/>
            <a:stretch>
              <a:fillRect/>
            </a:stretch>
          </p:blipFill>
          <p:spPr bwMode="auto">
            <a:xfrm>
              <a:off x="5036203" y="2874424"/>
              <a:ext cx="1101748" cy="1340687"/>
            </a:xfrm>
            <a:prstGeom prst="rect">
              <a:avLst/>
            </a:prstGeom>
            <a:noFill/>
            <a:ln w="9525">
              <a:noFill/>
              <a:miter lim="800000"/>
              <a:headEnd/>
              <a:tailEnd/>
            </a:ln>
          </p:spPr>
        </p:pic>
        <p:grpSp>
          <p:nvGrpSpPr>
            <p:cNvPr id="10" name="Group 20">
              <a:extLst>
                <a:ext uri="{FF2B5EF4-FFF2-40B4-BE49-F238E27FC236}">
                  <a16:creationId xmlns:a16="http://schemas.microsoft.com/office/drawing/2014/main" id="{67338A79-E025-2844-8A4A-76F7777F0E2B}"/>
                </a:ext>
              </a:extLst>
            </p:cNvPr>
            <p:cNvGrpSpPr>
              <a:grpSpLocks/>
            </p:cNvGrpSpPr>
            <p:nvPr/>
          </p:nvGrpSpPr>
          <p:grpSpPr bwMode="auto">
            <a:xfrm rot="20531436">
              <a:off x="5150586" y="3003451"/>
              <a:ext cx="689029" cy="350039"/>
              <a:chOff x="2894012" y="4868611"/>
              <a:chExt cx="1499414" cy="693989"/>
            </a:xfrm>
          </p:grpSpPr>
          <p:sp>
            <p:nvSpPr>
              <p:cNvPr id="11" name="Oval 10">
                <a:extLst>
                  <a:ext uri="{FF2B5EF4-FFF2-40B4-BE49-F238E27FC236}">
                    <a16:creationId xmlns:a16="http://schemas.microsoft.com/office/drawing/2014/main" id="{55039185-F2CB-F147-B3AA-F807B86F2D0A}"/>
                  </a:ext>
                </a:extLst>
              </p:cNvPr>
              <p:cNvSpPr/>
              <p:nvPr/>
            </p:nvSpPr>
            <p:spPr>
              <a:xfrm>
                <a:off x="3113262" y="4866811"/>
                <a:ext cx="608010" cy="456372"/>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2" name="Oval 11">
                <a:extLst>
                  <a:ext uri="{FF2B5EF4-FFF2-40B4-BE49-F238E27FC236}">
                    <a16:creationId xmlns:a16="http://schemas.microsoft.com/office/drawing/2014/main" id="{A5C44EF2-6169-094F-AE1F-892B8BDA4C32}"/>
                  </a:ext>
                </a:extLst>
              </p:cNvPr>
              <p:cNvSpPr/>
              <p:nvPr/>
            </p:nvSpPr>
            <p:spPr>
              <a:xfrm>
                <a:off x="3569946" y="4868241"/>
                <a:ext cx="608010" cy="456372"/>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3" name="Oval 12">
                <a:extLst>
                  <a:ext uri="{FF2B5EF4-FFF2-40B4-BE49-F238E27FC236}">
                    <a16:creationId xmlns:a16="http://schemas.microsoft.com/office/drawing/2014/main" id="{7210EC44-ECCC-7F48-9A8E-95A27D2D94B9}"/>
                  </a:ext>
                </a:extLst>
              </p:cNvPr>
              <p:cNvSpPr/>
              <p:nvPr/>
            </p:nvSpPr>
            <p:spPr>
              <a:xfrm>
                <a:off x="3722595" y="5026195"/>
                <a:ext cx="304005" cy="157369"/>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4" name="Freeform 26">
                <a:extLst>
                  <a:ext uri="{FF2B5EF4-FFF2-40B4-BE49-F238E27FC236}">
                    <a16:creationId xmlns:a16="http://schemas.microsoft.com/office/drawing/2014/main" id="{F838AA29-0107-FA44-85CB-A2002820972F}"/>
                  </a:ext>
                </a:extLst>
              </p:cNvPr>
              <p:cNvSpPr/>
              <p:nvPr/>
            </p:nvSpPr>
            <p:spPr>
              <a:xfrm>
                <a:off x="2894457" y="4992542"/>
                <a:ext cx="214185" cy="56652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solidFill>
                <a:schemeClr val="tx1"/>
              </a:solid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15" name="Freeform 27">
                <a:extLst>
                  <a:ext uri="{FF2B5EF4-FFF2-40B4-BE49-F238E27FC236}">
                    <a16:creationId xmlns:a16="http://schemas.microsoft.com/office/drawing/2014/main" id="{A9F542FD-1AF8-B64F-95F5-D1874FAA428D}"/>
                  </a:ext>
                </a:extLst>
              </p:cNvPr>
              <p:cNvSpPr/>
              <p:nvPr/>
            </p:nvSpPr>
            <p:spPr>
              <a:xfrm flipH="1">
                <a:off x="4178177" y="4994703"/>
                <a:ext cx="214185" cy="56652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solidFill>
                <a:schemeClr val="tx1"/>
              </a:solid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16" name="Oval 15">
                <a:extLst>
                  <a:ext uri="{FF2B5EF4-FFF2-40B4-BE49-F238E27FC236}">
                    <a16:creationId xmlns:a16="http://schemas.microsoft.com/office/drawing/2014/main" id="{9EB02B66-1BF2-7D45-BD31-878A449097AE}"/>
                  </a:ext>
                </a:extLst>
              </p:cNvPr>
              <p:cNvSpPr/>
              <p:nvPr/>
            </p:nvSpPr>
            <p:spPr>
              <a:xfrm>
                <a:off x="3267088" y="5031722"/>
                <a:ext cx="304005" cy="157369"/>
              </a:xfrm>
              <a:prstGeom prst="ellipse">
                <a:avLst/>
              </a:prstGeom>
              <a:solidFill>
                <a:schemeClr val="tx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sp>
          <p:nvSpPr>
            <p:cNvPr id="19" name="Text Placeholder 3">
              <a:extLst>
                <a:ext uri="{FF2B5EF4-FFF2-40B4-BE49-F238E27FC236}">
                  <a16:creationId xmlns:a16="http://schemas.microsoft.com/office/drawing/2014/main" id="{5E24616A-B51C-FC48-84DB-3CE927DD2C40}"/>
                </a:ext>
              </a:extLst>
            </p:cNvPr>
            <p:cNvSpPr txBox="1">
              <a:spLocks/>
            </p:cNvSpPr>
            <p:nvPr/>
          </p:nvSpPr>
          <p:spPr>
            <a:xfrm>
              <a:off x="4841059" y="4176803"/>
              <a:ext cx="1583795" cy="302162"/>
            </a:xfrm>
            <a:prstGeom prst="rect">
              <a:avLst/>
            </a:prstGeom>
          </p:spPr>
          <p:txBody>
            <a:bodyPr lIns="0" tIns="0" rIns="0" bIns="0"/>
            <a:lstStyle/>
            <a:p>
              <a:pPr marL="228600" indent="-228600" algn="ctr">
                <a:lnSpc>
                  <a:spcPct val="90000"/>
                </a:lnSpc>
                <a:buClr>
                  <a:srgbClr val="5F5F5F">
                    <a:lumMod val="60000"/>
                    <a:lumOff val="40000"/>
                  </a:srgbClr>
                </a:buClr>
                <a:defRPr/>
              </a:pPr>
              <a:r>
                <a:rPr lang="en-US" sz="1600" dirty="0">
                  <a:solidFill>
                    <a:srgbClr val="5F5F5F"/>
                  </a:solidFill>
                  <a:latin typeface="Oracle Sans" panose="020B0503020204020204" pitchFamily="34" charset="0"/>
                  <a:cs typeface="Oracle Sans" panose="020B0503020204020204" pitchFamily="34" charset="0"/>
                </a:rPr>
                <a:t>Test Master</a:t>
              </a:r>
            </a:p>
          </p:txBody>
        </p:sp>
      </p:grpSp>
      <p:pic>
        <p:nvPicPr>
          <p:cNvPr id="21" name="Picture 20">
            <a:extLst>
              <a:ext uri="{FF2B5EF4-FFF2-40B4-BE49-F238E27FC236}">
                <a16:creationId xmlns:a16="http://schemas.microsoft.com/office/drawing/2014/main" id="{E907B197-BB2E-4D4C-B68A-D8E92471A59E}"/>
              </a:ext>
            </a:extLst>
          </p:cNvPr>
          <p:cNvPicPr>
            <a:picLocks noChangeAspect="1"/>
          </p:cNvPicPr>
          <p:nvPr/>
        </p:nvPicPr>
        <p:blipFill>
          <a:blip r:embed="rId4"/>
          <a:stretch>
            <a:fillRect/>
          </a:stretch>
        </p:blipFill>
        <p:spPr>
          <a:xfrm>
            <a:off x="8498017" y="4213829"/>
            <a:ext cx="514406" cy="579612"/>
          </a:xfrm>
          <a:prstGeom prst="rect">
            <a:avLst/>
          </a:prstGeom>
        </p:spPr>
      </p:pic>
      <p:sp>
        <p:nvSpPr>
          <p:cNvPr id="24" name="Rectangle 23">
            <a:extLst>
              <a:ext uri="{FF2B5EF4-FFF2-40B4-BE49-F238E27FC236}">
                <a16:creationId xmlns:a16="http://schemas.microsoft.com/office/drawing/2014/main" id="{6000E3B5-78D9-F74E-BDAD-32F89981AAED}"/>
              </a:ext>
            </a:extLst>
          </p:cNvPr>
          <p:cNvSpPr/>
          <p:nvPr/>
        </p:nvSpPr>
        <p:spPr bwMode="gray">
          <a:xfrm>
            <a:off x="7049944" y="4113511"/>
            <a:ext cx="4180556" cy="786244"/>
          </a:xfrm>
          <a:prstGeom prst="rect">
            <a:avLst/>
          </a:prstGeom>
          <a:no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fr-FR" dirty="0">
              <a:solidFill>
                <a:schemeClr val="bg1"/>
              </a:solidFill>
            </a:endParaRPr>
          </a:p>
        </p:txBody>
      </p:sp>
      <p:sp>
        <p:nvSpPr>
          <p:cNvPr id="28" name="TextBox 27">
            <a:extLst>
              <a:ext uri="{FF2B5EF4-FFF2-40B4-BE49-F238E27FC236}">
                <a16:creationId xmlns:a16="http://schemas.microsoft.com/office/drawing/2014/main" id="{757C8422-FAD4-304E-B0FE-B7AF0EDFF689}"/>
              </a:ext>
            </a:extLst>
          </p:cNvPr>
          <p:cNvSpPr txBox="1"/>
          <p:nvPr/>
        </p:nvSpPr>
        <p:spPr>
          <a:xfrm>
            <a:off x="6992150" y="5000073"/>
            <a:ext cx="4208533" cy="698333"/>
          </a:xfrm>
          <a:prstGeom prst="rect">
            <a:avLst/>
          </a:prstGeom>
          <a:noFill/>
        </p:spPr>
        <p:txBody>
          <a:bodyPr wrap="square" lIns="0" tIns="0" rIns="0" bIns="0" rtlCol="0">
            <a:spAutoFit/>
          </a:bodyPr>
          <a:lstStyle/>
          <a:p>
            <a:pPr marL="228600" indent="-228600" algn="ctr">
              <a:lnSpc>
                <a:spcPct val="90000"/>
              </a:lnSpc>
              <a:buClr>
                <a:srgbClr val="5F5F5F">
                  <a:lumMod val="60000"/>
                  <a:lumOff val="40000"/>
                </a:srgbClr>
              </a:buClr>
              <a:defRPr/>
            </a:pPr>
            <a:r>
              <a:rPr lang="en-US" b="1" dirty="0">
                <a:solidFill>
                  <a:srgbClr val="5F5F5F"/>
                </a:solidFill>
                <a:latin typeface="Oracle Sans" panose="020B0503020204020204" pitchFamily="34" charset="0"/>
                <a:cs typeface="Oracle Sans" panose="020B0503020204020204" pitchFamily="34" charset="0"/>
              </a:rPr>
              <a:t>Functional Copies</a:t>
            </a:r>
          </a:p>
          <a:p>
            <a:pPr marL="228600" indent="-228600" algn="ctr">
              <a:lnSpc>
                <a:spcPct val="90000"/>
              </a:lnSpc>
              <a:buClr>
                <a:srgbClr val="5F5F5F">
                  <a:lumMod val="60000"/>
                  <a:lumOff val="40000"/>
                </a:srgbClr>
              </a:buClr>
              <a:defRPr/>
            </a:pPr>
            <a:r>
              <a:rPr lang="en-US" sz="1600" dirty="0">
                <a:solidFill>
                  <a:srgbClr val="5F5F5F"/>
                </a:solidFill>
                <a:latin typeface="Oracle Sans" panose="020B0503020204020204" pitchFamily="34" charset="0"/>
                <a:cs typeface="Oracle Sans" panose="020B0503020204020204" pitchFamily="34" charset="0"/>
              </a:rPr>
              <a:t>   User can create copies for functional testing within minutes without consuming space</a:t>
            </a:r>
          </a:p>
        </p:txBody>
      </p:sp>
      <p:grpSp>
        <p:nvGrpSpPr>
          <p:cNvPr id="29" name="Group 49">
            <a:extLst>
              <a:ext uri="{FF2B5EF4-FFF2-40B4-BE49-F238E27FC236}">
                <a16:creationId xmlns:a16="http://schemas.microsoft.com/office/drawing/2014/main" id="{B172E8BD-AC02-0542-B448-71078BF1F51E}"/>
              </a:ext>
            </a:extLst>
          </p:cNvPr>
          <p:cNvGrpSpPr/>
          <p:nvPr/>
        </p:nvGrpSpPr>
        <p:grpSpPr>
          <a:xfrm>
            <a:off x="4446500" y="3235336"/>
            <a:ext cx="580311" cy="580462"/>
            <a:chOff x="2995612" y="3441700"/>
            <a:chExt cx="355600" cy="355600"/>
          </a:xfrm>
          <a:solidFill>
            <a:srgbClr val="C74634"/>
          </a:solidFill>
        </p:grpSpPr>
        <p:sp>
          <p:nvSpPr>
            <p:cNvPr id="30" name="Freeform 27">
              <a:extLst>
                <a:ext uri="{FF2B5EF4-FFF2-40B4-BE49-F238E27FC236}">
                  <a16:creationId xmlns:a16="http://schemas.microsoft.com/office/drawing/2014/main" id="{30DBECFF-49F8-CC41-8E10-3A496EAE28B2}"/>
                </a:ext>
              </a:extLst>
            </p:cNvPr>
            <p:cNvSpPr>
              <a:spLocks noEditPoints="1"/>
            </p:cNvSpPr>
            <p:nvPr/>
          </p:nvSpPr>
          <p:spPr bwMode="auto">
            <a:xfrm>
              <a:off x="3114674" y="3560763"/>
              <a:ext cx="117475" cy="117475"/>
            </a:xfrm>
            <a:custGeom>
              <a:avLst/>
              <a:gdLst>
                <a:gd name="T0" fmla="*/ 451 w 451"/>
                <a:gd name="T1" fmla="*/ 212 h 451"/>
                <a:gd name="T2" fmla="*/ 444 w 451"/>
                <a:gd name="T3" fmla="*/ 169 h 451"/>
                <a:gd name="T4" fmla="*/ 429 w 451"/>
                <a:gd name="T5" fmla="*/ 127 h 451"/>
                <a:gd name="T6" fmla="*/ 408 w 451"/>
                <a:gd name="T7" fmla="*/ 92 h 451"/>
                <a:gd name="T8" fmla="*/ 376 w 451"/>
                <a:gd name="T9" fmla="*/ 57 h 451"/>
                <a:gd name="T10" fmla="*/ 340 w 451"/>
                <a:gd name="T11" fmla="*/ 31 h 451"/>
                <a:gd name="T12" fmla="*/ 300 w 451"/>
                <a:gd name="T13" fmla="*/ 13 h 451"/>
                <a:gd name="T14" fmla="*/ 258 w 451"/>
                <a:gd name="T15" fmla="*/ 2 h 451"/>
                <a:gd name="T16" fmla="*/ 245 w 451"/>
                <a:gd name="T17" fmla="*/ 22 h 451"/>
                <a:gd name="T18" fmla="*/ 215 w 451"/>
                <a:gd name="T19" fmla="*/ 0 h 451"/>
                <a:gd name="T20" fmla="*/ 206 w 451"/>
                <a:gd name="T21" fmla="*/ 23 h 451"/>
                <a:gd name="T22" fmla="*/ 167 w 451"/>
                <a:gd name="T23" fmla="*/ 30 h 451"/>
                <a:gd name="T24" fmla="*/ 130 w 451"/>
                <a:gd name="T25" fmla="*/ 45 h 451"/>
                <a:gd name="T26" fmla="*/ 111 w 451"/>
                <a:gd name="T27" fmla="*/ 31 h 451"/>
                <a:gd name="T28" fmla="*/ 94 w 451"/>
                <a:gd name="T29" fmla="*/ 43 h 451"/>
                <a:gd name="T30" fmla="*/ 92 w 451"/>
                <a:gd name="T31" fmla="*/ 44 h 451"/>
                <a:gd name="T32" fmla="*/ 76 w 451"/>
                <a:gd name="T33" fmla="*/ 57 h 451"/>
                <a:gd name="T34" fmla="*/ 58 w 451"/>
                <a:gd name="T35" fmla="*/ 74 h 451"/>
                <a:gd name="T36" fmla="*/ 32 w 451"/>
                <a:gd name="T37" fmla="*/ 109 h 451"/>
                <a:gd name="T38" fmla="*/ 14 w 451"/>
                <a:gd name="T39" fmla="*/ 149 h 451"/>
                <a:gd name="T40" fmla="*/ 3 w 451"/>
                <a:gd name="T41" fmla="*/ 193 h 451"/>
                <a:gd name="T42" fmla="*/ 0 w 451"/>
                <a:gd name="T43" fmla="*/ 225 h 451"/>
                <a:gd name="T44" fmla="*/ 3 w 451"/>
                <a:gd name="T45" fmla="*/ 257 h 451"/>
                <a:gd name="T46" fmla="*/ 3 w 451"/>
                <a:gd name="T47" fmla="*/ 257 h 451"/>
                <a:gd name="T48" fmla="*/ 7 w 451"/>
                <a:gd name="T49" fmla="*/ 280 h 451"/>
                <a:gd name="T50" fmla="*/ 32 w 451"/>
                <a:gd name="T51" fmla="*/ 283 h 451"/>
                <a:gd name="T52" fmla="*/ 14 w 451"/>
                <a:gd name="T53" fmla="*/ 300 h 451"/>
                <a:gd name="T54" fmla="*/ 22 w 451"/>
                <a:gd name="T55" fmla="*/ 322 h 451"/>
                <a:gd name="T56" fmla="*/ 23 w 451"/>
                <a:gd name="T57" fmla="*/ 322 h 451"/>
                <a:gd name="T58" fmla="*/ 32 w 451"/>
                <a:gd name="T59" fmla="*/ 340 h 451"/>
                <a:gd name="T60" fmla="*/ 32 w 451"/>
                <a:gd name="T61" fmla="*/ 341 h 451"/>
                <a:gd name="T62" fmla="*/ 45 w 451"/>
                <a:gd name="T63" fmla="*/ 360 h 451"/>
                <a:gd name="T64" fmla="*/ 68 w 451"/>
                <a:gd name="T65" fmla="*/ 356 h 451"/>
                <a:gd name="T66" fmla="*/ 58 w 451"/>
                <a:gd name="T67" fmla="*/ 376 h 451"/>
                <a:gd name="T68" fmla="*/ 68 w 451"/>
                <a:gd name="T69" fmla="*/ 386 h 451"/>
                <a:gd name="T70" fmla="*/ 98 w 451"/>
                <a:gd name="T71" fmla="*/ 381 h 451"/>
                <a:gd name="T72" fmla="*/ 92 w 451"/>
                <a:gd name="T73" fmla="*/ 406 h 451"/>
                <a:gd name="T74" fmla="*/ 111 w 451"/>
                <a:gd name="T75" fmla="*/ 419 h 451"/>
                <a:gd name="T76" fmla="*/ 112 w 451"/>
                <a:gd name="T77" fmla="*/ 418 h 451"/>
                <a:gd name="T78" fmla="*/ 129 w 451"/>
                <a:gd name="T79" fmla="*/ 429 h 451"/>
                <a:gd name="T80" fmla="*/ 130 w 451"/>
                <a:gd name="T81" fmla="*/ 429 h 451"/>
                <a:gd name="T82" fmla="*/ 151 w 451"/>
                <a:gd name="T83" fmla="*/ 438 h 451"/>
                <a:gd name="T84" fmla="*/ 170 w 451"/>
                <a:gd name="T85" fmla="*/ 444 h 451"/>
                <a:gd name="T86" fmla="*/ 194 w 451"/>
                <a:gd name="T87" fmla="*/ 448 h 451"/>
                <a:gd name="T88" fmla="*/ 213 w 451"/>
                <a:gd name="T89" fmla="*/ 450 h 451"/>
                <a:gd name="T90" fmla="*/ 244 w 451"/>
                <a:gd name="T91" fmla="*/ 427 h 451"/>
                <a:gd name="T92" fmla="*/ 258 w 451"/>
                <a:gd name="T93" fmla="*/ 448 h 451"/>
                <a:gd name="T94" fmla="*/ 282 w 451"/>
                <a:gd name="T95" fmla="*/ 443 h 451"/>
                <a:gd name="T96" fmla="*/ 283 w 451"/>
                <a:gd name="T97" fmla="*/ 441 h 451"/>
                <a:gd name="T98" fmla="*/ 302 w 451"/>
                <a:gd name="T99" fmla="*/ 437 h 451"/>
                <a:gd name="T100" fmla="*/ 310 w 451"/>
                <a:gd name="T101" fmla="*/ 434 h 451"/>
                <a:gd name="T102" fmla="*/ 324 w 451"/>
                <a:gd name="T103" fmla="*/ 428 h 451"/>
                <a:gd name="T104" fmla="*/ 341 w 451"/>
                <a:gd name="T105" fmla="*/ 419 h 451"/>
                <a:gd name="T106" fmla="*/ 362 w 451"/>
                <a:gd name="T107" fmla="*/ 405 h 451"/>
                <a:gd name="T108" fmla="*/ 376 w 451"/>
                <a:gd name="T109" fmla="*/ 393 h 451"/>
                <a:gd name="T110" fmla="*/ 394 w 451"/>
                <a:gd name="T111" fmla="*/ 375 h 451"/>
                <a:gd name="T112" fmla="*/ 407 w 451"/>
                <a:gd name="T113" fmla="*/ 360 h 451"/>
                <a:gd name="T114" fmla="*/ 406 w 451"/>
                <a:gd name="T115" fmla="*/ 320 h 451"/>
                <a:gd name="T116" fmla="*/ 438 w 451"/>
                <a:gd name="T117" fmla="*/ 298 h 451"/>
                <a:gd name="T118" fmla="*/ 449 w 451"/>
                <a:gd name="T119" fmla="*/ 257 h 451"/>
                <a:gd name="T120" fmla="*/ 226 w 451"/>
                <a:gd name="T121" fmla="*/ 351 h 451"/>
                <a:gd name="T122" fmla="*/ 352 w 451"/>
                <a:gd name="T123"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1" h="451">
                  <a:moveTo>
                    <a:pt x="451" y="238"/>
                  </a:moveTo>
                  <a:cubicBezTo>
                    <a:pt x="451" y="234"/>
                    <a:pt x="451" y="230"/>
                    <a:pt x="451" y="225"/>
                  </a:cubicBezTo>
                  <a:cubicBezTo>
                    <a:pt x="451" y="221"/>
                    <a:pt x="451" y="217"/>
                    <a:pt x="451" y="212"/>
                  </a:cubicBezTo>
                  <a:cubicBezTo>
                    <a:pt x="443" y="209"/>
                    <a:pt x="431" y="206"/>
                    <a:pt x="428" y="205"/>
                  </a:cubicBezTo>
                  <a:cubicBezTo>
                    <a:pt x="431" y="204"/>
                    <a:pt x="443" y="198"/>
                    <a:pt x="449" y="194"/>
                  </a:cubicBezTo>
                  <a:cubicBezTo>
                    <a:pt x="448" y="185"/>
                    <a:pt x="446" y="177"/>
                    <a:pt x="444" y="169"/>
                  </a:cubicBezTo>
                  <a:cubicBezTo>
                    <a:pt x="437" y="167"/>
                    <a:pt x="425" y="166"/>
                    <a:pt x="420" y="166"/>
                  </a:cubicBezTo>
                  <a:cubicBezTo>
                    <a:pt x="424" y="163"/>
                    <a:pt x="434" y="156"/>
                    <a:pt x="438" y="151"/>
                  </a:cubicBezTo>
                  <a:cubicBezTo>
                    <a:pt x="436" y="143"/>
                    <a:pt x="432" y="135"/>
                    <a:pt x="429" y="127"/>
                  </a:cubicBezTo>
                  <a:cubicBezTo>
                    <a:pt x="422" y="127"/>
                    <a:pt x="410" y="128"/>
                    <a:pt x="405" y="129"/>
                  </a:cubicBezTo>
                  <a:cubicBezTo>
                    <a:pt x="409" y="125"/>
                    <a:pt x="416" y="117"/>
                    <a:pt x="420" y="111"/>
                  </a:cubicBezTo>
                  <a:cubicBezTo>
                    <a:pt x="416" y="105"/>
                    <a:pt x="412" y="98"/>
                    <a:pt x="408" y="92"/>
                  </a:cubicBezTo>
                  <a:cubicBezTo>
                    <a:pt x="401" y="92"/>
                    <a:pt x="388" y="96"/>
                    <a:pt x="383" y="97"/>
                  </a:cubicBezTo>
                  <a:cubicBezTo>
                    <a:pt x="386" y="93"/>
                    <a:pt x="392" y="82"/>
                    <a:pt x="394" y="76"/>
                  </a:cubicBezTo>
                  <a:cubicBezTo>
                    <a:pt x="388" y="69"/>
                    <a:pt x="382" y="63"/>
                    <a:pt x="376" y="57"/>
                  </a:cubicBezTo>
                  <a:cubicBezTo>
                    <a:pt x="369" y="59"/>
                    <a:pt x="359" y="65"/>
                    <a:pt x="355" y="68"/>
                  </a:cubicBezTo>
                  <a:cubicBezTo>
                    <a:pt x="357" y="63"/>
                    <a:pt x="361" y="53"/>
                    <a:pt x="362" y="46"/>
                  </a:cubicBezTo>
                  <a:cubicBezTo>
                    <a:pt x="355" y="41"/>
                    <a:pt x="348" y="36"/>
                    <a:pt x="340" y="31"/>
                  </a:cubicBezTo>
                  <a:cubicBezTo>
                    <a:pt x="334" y="35"/>
                    <a:pt x="325" y="42"/>
                    <a:pt x="322" y="46"/>
                  </a:cubicBezTo>
                  <a:cubicBezTo>
                    <a:pt x="323" y="41"/>
                    <a:pt x="325" y="30"/>
                    <a:pt x="324" y="23"/>
                  </a:cubicBezTo>
                  <a:cubicBezTo>
                    <a:pt x="317" y="19"/>
                    <a:pt x="309" y="16"/>
                    <a:pt x="300" y="13"/>
                  </a:cubicBezTo>
                  <a:cubicBezTo>
                    <a:pt x="295" y="17"/>
                    <a:pt x="288" y="26"/>
                    <a:pt x="285" y="30"/>
                  </a:cubicBezTo>
                  <a:cubicBezTo>
                    <a:pt x="285" y="25"/>
                    <a:pt x="285" y="14"/>
                    <a:pt x="283" y="7"/>
                  </a:cubicBezTo>
                  <a:cubicBezTo>
                    <a:pt x="275" y="5"/>
                    <a:pt x="266" y="4"/>
                    <a:pt x="258" y="2"/>
                  </a:cubicBezTo>
                  <a:cubicBezTo>
                    <a:pt x="257" y="3"/>
                    <a:pt x="257" y="3"/>
                    <a:pt x="257" y="3"/>
                  </a:cubicBezTo>
                  <a:cubicBezTo>
                    <a:pt x="255" y="5"/>
                    <a:pt x="253" y="8"/>
                    <a:pt x="252" y="11"/>
                  </a:cubicBezTo>
                  <a:cubicBezTo>
                    <a:pt x="249" y="15"/>
                    <a:pt x="246" y="19"/>
                    <a:pt x="245" y="22"/>
                  </a:cubicBezTo>
                  <a:cubicBezTo>
                    <a:pt x="244" y="17"/>
                    <a:pt x="241" y="6"/>
                    <a:pt x="237" y="0"/>
                  </a:cubicBezTo>
                  <a:cubicBezTo>
                    <a:pt x="233" y="0"/>
                    <a:pt x="230" y="0"/>
                    <a:pt x="226" y="0"/>
                  </a:cubicBezTo>
                  <a:cubicBezTo>
                    <a:pt x="222" y="0"/>
                    <a:pt x="219" y="0"/>
                    <a:pt x="215" y="0"/>
                  </a:cubicBezTo>
                  <a:cubicBezTo>
                    <a:pt x="215" y="2"/>
                    <a:pt x="213" y="4"/>
                    <a:pt x="213" y="5"/>
                  </a:cubicBezTo>
                  <a:cubicBezTo>
                    <a:pt x="212" y="7"/>
                    <a:pt x="211" y="9"/>
                    <a:pt x="210" y="12"/>
                  </a:cubicBezTo>
                  <a:cubicBezTo>
                    <a:pt x="208" y="17"/>
                    <a:pt x="207" y="20"/>
                    <a:pt x="206" y="23"/>
                  </a:cubicBezTo>
                  <a:cubicBezTo>
                    <a:pt x="204" y="18"/>
                    <a:pt x="199" y="7"/>
                    <a:pt x="195" y="2"/>
                  </a:cubicBezTo>
                  <a:cubicBezTo>
                    <a:pt x="187" y="3"/>
                    <a:pt x="178" y="5"/>
                    <a:pt x="170" y="7"/>
                  </a:cubicBezTo>
                  <a:cubicBezTo>
                    <a:pt x="168" y="13"/>
                    <a:pt x="167" y="24"/>
                    <a:pt x="167" y="30"/>
                  </a:cubicBezTo>
                  <a:cubicBezTo>
                    <a:pt x="164" y="25"/>
                    <a:pt x="158" y="16"/>
                    <a:pt x="153" y="12"/>
                  </a:cubicBezTo>
                  <a:cubicBezTo>
                    <a:pt x="145" y="15"/>
                    <a:pt x="137" y="18"/>
                    <a:pt x="129" y="22"/>
                  </a:cubicBezTo>
                  <a:cubicBezTo>
                    <a:pt x="128" y="28"/>
                    <a:pt x="130" y="40"/>
                    <a:pt x="130" y="45"/>
                  </a:cubicBezTo>
                  <a:cubicBezTo>
                    <a:pt x="126" y="41"/>
                    <a:pt x="118" y="34"/>
                    <a:pt x="112" y="31"/>
                  </a:cubicBezTo>
                  <a:cubicBezTo>
                    <a:pt x="112" y="31"/>
                    <a:pt x="112" y="31"/>
                    <a:pt x="111" y="31"/>
                  </a:cubicBezTo>
                  <a:cubicBezTo>
                    <a:pt x="111" y="31"/>
                    <a:pt x="111" y="31"/>
                    <a:pt x="111" y="31"/>
                  </a:cubicBezTo>
                  <a:cubicBezTo>
                    <a:pt x="111" y="31"/>
                    <a:pt x="111" y="31"/>
                    <a:pt x="111" y="31"/>
                  </a:cubicBezTo>
                  <a:cubicBezTo>
                    <a:pt x="105" y="35"/>
                    <a:pt x="99" y="39"/>
                    <a:pt x="94" y="43"/>
                  </a:cubicBezTo>
                  <a:cubicBezTo>
                    <a:pt x="94" y="43"/>
                    <a:pt x="94" y="43"/>
                    <a:pt x="94" y="43"/>
                  </a:cubicBezTo>
                  <a:cubicBezTo>
                    <a:pt x="94" y="43"/>
                    <a:pt x="94" y="43"/>
                    <a:pt x="94" y="43"/>
                  </a:cubicBezTo>
                  <a:cubicBezTo>
                    <a:pt x="93" y="43"/>
                    <a:pt x="93" y="43"/>
                    <a:pt x="93" y="43"/>
                  </a:cubicBezTo>
                  <a:cubicBezTo>
                    <a:pt x="93" y="44"/>
                    <a:pt x="92" y="44"/>
                    <a:pt x="92" y="44"/>
                  </a:cubicBezTo>
                  <a:cubicBezTo>
                    <a:pt x="92" y="50"/>
                    <a:pt x="95" y="61"/>
                    <a:pt x="98" y="67"/>
                  </a:cubicBezTo>
                  <a:cubicBezTo>
                    <a:pt x="93" y="64"/>
                    <a:pt x="83" y="58"/>
                    <a:pt x="77" y="56"/>
                  </a:cubicBezTo>
                  <a:cubicBezTo>
                    <a:pt x="76" y="57"/>
                    <a:pt x="76" y="57"/>
                    <a:pt x="76" y="57"/>
                  </a:cubicBezTo>
                  <a:cubicBezTo>
                    <a:pt x="76" y="57"/>
                    <a:pt x="76" y="57"/>
                    <a:pt x="76" y="57"/>
                  </a:cubicBezTo>
                  <a:cubicBezTo>
                    <a:pt x="76" y="57"/>
                    <a:pt x="76" y="57"/>
                    <a:pt x="76" y="57"/>
                  </a:cubicBezTo>
                  <a:cubicBezTo>
                    <a:pt x="70" y="63"/>
                    <a:pt x="64" y="68"/>
                    <a:pt x="58" y="74"/>
                  </a:cubicBezTo>
                  <a:cubicBezTo>
                    <a:pt x="60" y="80"/>
                    <a:pt x="66" y="90"/>
                    <a:pt x="69" y="95"/>
                  </a:cubicBezTo>
                  <a:cubicBezTo>
                    <a:pt x="64" y="93"/>
                    <a:pt x="53" y="89"/>
                    <a:pt x="46" y="89"/>
                  </a:cubicBezTo>
                  <a:cubicBezTo>
                    <a:pt x="41" y="95"/>
                    <a:pt x="37" y="102"/>
                    <a:pt x="32" y="109"/>
                  </a:cubicBezTo>
                  <a:cubicBezTo>
                    <a:pt x="35" y="115"/>
                    <a:pt x="43" y="124"/>
                    <a:pt x="47" y="128"/>
                  </a:cubicBezTo>
                  <a:cubicBezTo>
                    <a:pt x="41" y="127"/>
                    <a:pt x="29" y="126"/>
                    <a:pt x="23" y="126"/>
                  </a:cubicBezTo>
                  <a:cubicBezTo>
                    <a:pt x="20" y="134"/>
                    <a:pt x="16" y="141"/>
                    <a:pt x="14" y="149"/>
                  </a:cubicBezTo>
                  <a:cubicBezTo>
                    <a:pt x="18" y="155"/>
                    <a:pt x="29" y="164"/>
                    <a:pt x="33" y="166"/>
                  </a:cubicBezTo>
                  <a:cubicBezTo>
                    <a:pt x="28" y="166"/>
                    <a:pt x="14" y="167"/>
                    <a:pt x="7" y="169"/>
                  </a:cubicBezTo>
                  <a:cubicBezTo>
                    <a:pt x="5" y="177"/>
                    <a:pt x="4" y="185"/>
                    <a:pt x="3" y="193"/>
                  </a:cubicBezTo>
                  <a:cubicBezTo>
                    <a:pt x="7" y="197"/>
                    <a:pt x="18" y="203"/>
                    <a:pt x="23" y="205"/>
                  </a:cubicBezTo>
                  <a:cubicBezTo>
                    <a:pt x="18" y="206"/>
                    <a:pt x="9" y="209"/>
                    <a:pt x="1" y="212"/>
                  </a:cubicBezTo>
                  <a:cubicBezTo>
                    <a:pt x="0" y="217"/>
                    <a:pt x="0" y="221"/>
                    <a:pt x="0" y="225"/>
                  </a:cubicBezTo>
                  <a:cubicBezTo>
                    <a:pt x="0" y="230"/>
                    <a:pt x="0" y="234"/>
                    <a:pt x="1" y="238"/>
                  </a:cubicBezTo>
                  <a:cubicBezTo>
                    <a:pt x="8" y="241"/>
                    <a:pt x="18" y="244"/>
                    <a:pt x="23" y="245"/>
                  </a:cubicBezTo>
                  <a:cubicBezTo>
                    <a:pt x="18" y="247"/>
                    <a:pt x="7" y="252"/>
                    <a:pt x="3" y="257"/>
                  </a:cubicBezTo>
                  <a:cubicBezTo>
                    <a:pt x="3" y="257"/>
                    <a:pt x="3" y="257"/>
                    <a:pt x="3" y="257"/>
                  </a:cubicBezTo>
                  <a:cubicBezTo>
                    <a:pt x="3" y="257"/>
                    <a:pt x="3" y="257"/>
                    <a:pt x="3" y="257"/>
                  </a:cubicBezTo>
                  <a:cubicBezTo>
                    <a:pt x="3" y="257"/>
                    <a:pt x="3" y="257"/>
                    <a:pt x="3" y="257"/>
                  </a:cubicBezTo>
                  <a:cubicBezTo>
                    <a:pt x="3" y="260"/>
                    <a:pt x="4" y="263"/>
                    <a:pt x="4" y="266"/>
                  </a:cubicBezTo>
                  <a:cubicBezTo>
                    <a:pt x="7" y="280"/>
                    <a:pt x="7" y="280"/>
                    <a:pt x="7" y="280"/>
                  </a:cubicBezTo>
                  <a:cubicBezTo>
                    <a:pt x="7" y="280"/>
                    <a:pt x="7" y="280"/>
                    <a:pt x="7" y="280"/>
                  </a:cubicBezTo>
                  <a:cubicBezTo>
                    <a:pt x="7" y="280"/>
                    <a:pt x="7" y="280"/>
                    <a:pt x="7" y="280"/>
                  </a:cubicBezTo>
                  <a:cubicBezTo>
                    <a:pt x="8" y="281"/>
                    <a:pt x="8" y="281"/>
                    <a:pt x="8" y="281"/>
                  </a:cubicBezTo>
                  <a:cubicBezTo>
                    <a:pt x="14" y="283"/>
                    <a:pt x="27" y="283"/>
                    <a:pt x="32" y="283"/>
                  </a:cubicBezTo>
                  <a:cubicBezTo>
                    <a:pt x="28" y="287"/>
                    <a:pt x="17" y="295"/>
                    <a:pt x="13" y="300"/>
                  </a:cubicBezTo>
                  <a:cubicBezTo>
                    <a:pt x="13" y="300"/>
                    <a:pt x="13" y="300"/>
                    <a:pt x="13" y="300"/>
                  </a:cubicBezTo>
                  <a:cubicBezTo>
                    <a:pt x="14" y="300"/>
                    <a:pt x="14" y="300"/>
                    <a:pt x="14" y="300"/>
                  </a:cubicBezTo>
                  <a:cubicBezTo>
                    <a:pt x="13" y="300"/>
                    <a:pt x="13" y="300"/>
                    <a:pt x="13" y="301"/>
                  </a:cubicBezTo>
                  <a:cubicBezTo>
                    <a:pt x="14" y="302"/>
                    <a:pt x="14" y="303"/>
                    <a:pt x="15" y="304"/>
                  </a:cubicBezTo>
                  <a:cubicBezTo>
                    <a:pt x="22" y="322"/>
                    <a:pt x="22" y="322"/>
                    <a:pt x="22" y="322"/>
                  </a:cubicBezTo>
                  <a:cubicBezTo>
                    <a:pt x="22" y="322"/>
                    <a:pt x="22" y="322"/>
                    <a:pt x="22" y="322"/>
                  </a:cubicBezTo>
                  <a:cubicBezTo>
                    <a:pt x="22" y="322"/>
                    <a:pt x="22" y="322"/>
                    <a:pt x="22" y="322"/>
                  </a:cubicBezTo>
                  <a:cubicBezTo>
                    <a:pt x="23" y="322"/>
                    <a:pt x="23" y="322"/>
                    <a:pt x="23" y="322"/>
                  </a:cubicBezTo>
                  <a:cubicBezTo>
                    <a:pt x="30" y="323"/>
                    <a:pt x="43" y="321"/>
                    <a:pt x="48" y="320"/>
                  </a:cubicBezTo>
                  <a:cubicBezTo>
                    <a:pt x="47" y="321"/>
                    <a:pt x="46" y="321"/>
                    <a:pt x="45" y="322"/>
                  </a:cubicBezTo>
                  <a:cubicBezTo>
                    <a:pt x="41" y="327"/>
                    <a:pt x="34" y="335"/>
                    <a:pt x="32" y="340"/>
                  </a:cubicBezTo>
                  <a:cubicBezTo>
                    <a:pt x="32" y="340"/>
                    <a:pt x="32" y="341"/>
                    <a:pt x="32" y="341"/>
                  </a:cubicBezTo>
                  <a:cubicBezTo>
                    <a:pt x="32" y="341"/>
                    <a:pt x="32" y="341"/>
                    <a:pt x="32" y="341"/>
                  </a:cubicBezTo>
                  <a:cubicBezTo>
                    <a:pt x="32" y="341"/>
                    <a:pt x="32" y="341"/>
                    <a:pt x="32" y="341"/>
                  </a:cubicBezTo>
                  <a:cubicBezTo>
                    <a:pt x="34" y="344"/>
                    <a:pt x="36" y="347"/>
                    <a:pt x="38" y="349"/>
                  </a:cubicBezTo>
                  <a:cubicBezTo>
                    <a:pt x="40" y="353"/>
                    <a:pt x="40" y="353"/>
                    <a:pt x="40" y="353"/>
                  </a:cubicBezTo>
                  <a:cubicBezTo>
                    <a:pt x="41" y="355"/>
                    <a:pt x="43" y="358"/>
                    <a:pt x="45" y="360"/>
                  </a:cubicBezTo>
                  <a:cubicBezTo>
                    <a:pt x="46" y="360"/>
                    <a:pt x="46" y="360"/>
                    <a:pt x="47" y="360"/>
                  </a:cubicBezTo>
                  <a:cubicBezTo>
                    <a:pt x="54" y="359"/>
                    <a:pt x="65" y="355"/>
                    <a:pt x="69" y="354"/>
                  </a:cubicBezTo>
                  <a:cubicBezTo>
                    <a:pt x="69" y="354"/>
                    <a:pt x="68" y="355"/>
                    <a:pt x="68" y="356"/>
                  </a:cubicBezTo>
                  <a:cubicBezTo>
                    <a:pt x="65" y="361"/>
                    <a:pt x="59" y="371"/>
                    <a:pt x="58" y="376"/>
                  </a:cubicBezTo>
                  <a:cubicBezTo>
                    <a:pt x="58" y="376"/>
                    <a:pt x="58" y="376"/>
                    <a:pt x="58" y="376"/>
                  </a:cubicBezTo>
                  <a:cubicBezTo>
                    <a:pt x="58" y="376"/>
                    <a:pt x="58" y="376"/>
                    <a:pt x="58" y="376"/>
                  </a:cubicBezTo>
                  <a:cubicBezTo>
                    <a:pt x="58" y="376"/>
                    <a:pt x="58" y="376"/>
                    <a:pt x="58" y="376"/>
                  </a:cubicBezTo>
                  <a:cubicBezTo>
                    <a:pt x="61" y="379"/>
                    <a:pt x="63" y="381"/>
                    <a:pt x="65" y="383"/>
                  </a:cubicBezTo>
                  <a:cubicBezTo>
                    <a:pt x="68" y="386"/>
                    <a:pt x="68" y="386"/>
                    <a:pt x="68" y="386"/>
                  </a:cubicBezTo>
                  <a:cubicBezTo>
                    <a:pt x="70" y="388"/>
                    <a:pt x="73" y="391"/>
                    <a:pt x="75" y="393"/>
                  </a:cubicBezTo>
                  <a:cubicBezTo>
                    <a:pt x="76" y="393"/>
                    <a:pt x="76" y="393"/>
                    <a:pt x="77" y="392"/>
                  </a:cubicBezTo>
                  <a:cubicBezTo>
                    <a:pt x="84" y="390"/>
                    <a:pt x="94" y="384"/>
                    <a:pt x="98" y="381"/>
                  </a:cubicBezTo>
                  <a:cubicBezTo>
                    <a:pt x="96" y="387"/>
                    <a:pt x="91" y="400"/>
                    <a:pt x="91" y="406"/>
                  </a:cubicBezTo>
                  <a:cubicBezTo>
                    <a:pt x="91" y="406"/>
                    <a:pt x="91" y="406"/>
                    <a:pt x="91" y="406"/>
                  </a:cubicBezTo>
                  <a:cubicBezTo>
                    <a:pt x="92" y="406"/>
                    <a:pt x="92" y="406"/>
                    <a:pt x="92" y="406"/>
                  </a:cubicBezTo>
                  <a:cubicBezTo>
                    <a:pt x="92" y="406"/>
                    <a:pt x="92" y="406"/>
                    <a:pt x="92" y="406"/>
                  </a:cubicBezTo>
                  <a:cubicBezTo>
                    <a:pt x="92" y="407"/>
                    <a:pt x="92" y="407"/>
                    <a:pt x="92" y="407"/>
                  </a:cubicBezTo>
                  <a:cubicBezTo>
                    <a:pt x="111" y="419"/>
                    <a:pt x="111" y="419"/>
                    <a:pt x="111" y="419"/>
                  </a:cubicBezTo>
                  <a:cubicBezTo>
                    <a:pt x="111" y="419"/>
                    <a:pt x="111" y="419"/>
                    <a:pt x="111" y="419"/>
                  </a:cubicBezTo>
                  <a:cubicBezTo>
                    <a:pt x="111" y="419"/>
                    <a:pt x="111" y="419"/>
                    <a:pt x="111" y="419"/>
                  </a:cubicBezTo>
                  <a:cubicBezTo>
                    <a:pt x="111" y="419"/>
                    <a:pt x="112" y="419"/>
                    <a:pt x="112" y="418"/>
                  </a:cubicBezTo>
                  <a:cubicBezTo>
                    <a:pt x="118" y="416"/>
                    <a:pt x="127" y="407"/>
                    <a:pt x="131" y="404"/>
                  </a:cubicBezTo>
                  <a:cubicBezTo>
                    <a:pt x="130" y="409"/>
                    <a:pt x="128" y="423"/>
                    <a:pt x="129" y="429"/>
                  </a:cubicBezTo>
                  <a:cubicBezTo>
                    <a:pt x="129" y="429"/>
                    <a:pt x="129" y="429"/>
                    <a:pt x="129" y="429"/>
                  </a:cubicBezTo>
                  <a:cubicBezTo>
                    <a:pt x="129" y="428"/>
                    <a:pt x="129" y="428"/>
                    <a:pt x="129" y="428"/>
                  </a:cubicBezTo>
                  <a:cubicBezTo>
                    <a:pt x="129" y="429"/>
                    <a:pt x="129" y="429"/>
                    <a:pt x="130" y="429"/>
                  </a:cubicBezTo>
                  <a:cubicBezTo>
                    <a:pt x="130" y="429"/>
                    <a:pt x="130" y="429"/>
                    <a:pt x="130" y="429"/>
                  </a:cubicBezTo>
                  <a:cubicBezTo>
                    <a:pt x="151" y="437"/>
                    <a:pt x="151" y="437"/>
                    <a:pt x="151" y="437"/>
                  </a:cubicBezTo>
                  <a:cubicBezTo>
                    <a:pt x="151" y="438"/>
                    <a:pt x="151" y="438"/>
                    <a:pt x="151" y="438"/>
                  </a:cubicBezTo>
                  <a:cubicBezTo>
                    <a:pt x="151" y="438"/>
                    <a:pt x="151" y="438"/>
                    <a:pt x="151" y="438"/>
                  </a:cubicBezTo>
                  <a:cubicBezTo>
                    <a:pt x="151" y="438"/>
                    <a:pt x="152" y="437"/>
                    <a:pt x="152" y="437"/>
                  </a:cubicBezTo>
                  <a:cubicBezTo>
                    <a:pt x="157" y="433"/>
                    <a:pt x="164" y="423"/>
                    <a:pt x="167" y="419"/>
                  </a:cubicBezTo>
                  <a:cubicBezTo>
                    <a:pt x="167" y="424"/>
                    <a:pt x="168" y="438"/>
                    <a:pt x="170" y="444"/>
                  </a:cubicBezTo>
                  <a:cubicBezTo>
                    <a:pt x="178" y="446"/>
                    <a:pt x="186" y="447"/>
                    <a:pt x="194" y="448"/>
                  </a:cubicBezTo>
                  <a:cubicBezTo>
                    <a:pt x="194" y="448"/>
                    <a:pt x="194" y="448"/>
                    <a:pt x="194" y="448"/>
                  </a:cubicBezTo>
                  <a:cubicBezTo>
                    <a:pt x="194" y="448"/>
                    <a:pt x="194" y="448"/>
                    <a:pt x="194" y="448"/>
                  </a:cubicBezTo>
                  <a:cubicBezTo>
                    <a:pt x="194" y="448"/>
                    <a:pt x="194" y="448"/>
                    <a:pt x="194" y="448"/>
                  </a:cubicBezTo>
                  <a:cubicBezTo>
                    <a:pt x="198" y="444"/>
                    <a:pt x="205" y="432"/>
                    <a:pt x="208" y="427"/>
                  </a:cubicBezTo>
                  <a:cubicBezTo>
                    <a:pt x="209" y="432"/>
                    <a:pt x="210" y="444"/>
                    <a:pt x="213" y="450"/>
                  </a:cubicBezTo>
                  <a:cubicBezTo>
                    <a:pt x="217" y="451"/>
                    <a:pt x="221" y="451"/>
                    <a:pt x="226" y="451"/>
                  </a:cubicBezTo>
                  <a:cubicBezTo>
                    <a:pt x="230" y="451"/>
                    <a:pt x="233" y="451"/>
                    <a:pt x="237" y="450"/>
                  </a:cubicBezTo>
                  <a:cubicBezTo>
                    <a:pt x="239" y="446"/>
                    <a:pt x="243" y="431"/>
                    <a:pt x="244" y="427"/>
                  </a:cubicBezTo>
                  <a:cubicBezTo>
                    <a:pt x="247" y="432"/>
                    <a:pt x="254" y="444"/>
                    <a:pt x="258" y="448"/>
                  </a:cubicBezTo>
                  <a:cubicBezTo>
                    <a:pt x="258" y="448"/>
                    <a:pt x="258" y="448"/>
                    <a:pt x="258" y="448"/>
                  </a:cubicBezTo>
                  <a:cubicBezTo>
                    <a:pt x="258" y="448"/>
                    <a:pt x="258" y="448"/>
                    <a:pt x="258" y="448"/>
                  </a:cubicBezTo>
                  <a:cubicBezTo>
                    <a:pt x="258" y="448"/>
                    <a:pt x="258" y="448"/>
                    <a:pt x="259" y="448"/>
                  </a:cubicBezTo>
                  <a:cubicBezTo>
                    <a:pt x="260" y="448"/>
                    <a:pt x="261" y="448"/>
                    <a:pt x="263" y="448"/>
                  </a:cubicBezTo>
                  <a:cubicBezTo>
                    <a:pt x="282" y="443"/>
                    <a:pt x="282" y="443"/>
                    <a:pt x="282" y="443"/>
                  </a:cubicBezTo>
                  <a:cubicBezTo>
                    <a:pt x="282" y="444"/>
                    <a:pt x="282" y="444"/>
                    <a:pt x="282" y="444"/>
                  </a:cubicBezTo>
                  <a:cubicBezTo>
                    <a:pt x="282" y="444"/>
                    <a:pt x="282" y="444"/>
                    <a:pt x="282" y="443"/>
                  </a:cubicBezTo>
                  <a:cubicBezTo>
                    <a:pt x="283" y="443"/>
                    <a:pt x="283" y="442"/>
                    <a:pt x="283" y="441"/>
                  </a:cubicBezTo>
                  <a:cubicBezTo>
                    <a:pt x="285" y="435"/>
                    <a:pt x="285" y="425"/>
                    <a:pt x="285" y="420"/>
                  </a:cubicBezTo>
                  <a:cubicBezTo>
                    <a:pt x="289" y="424"/>
                    <a:pt x="297" y="434"/>
                    <a:pt x="302" y="438"/>
                  </a:cubicBezTo>
                  <a:cubicBezTo>
                    <a:pt x="302" y="438"/>
                    <a:pt x="302" y="437"/>
                    <a:pt x="302" y="437"/>
                  </a:cubicBezTo>
                  <a:cubicBezTo>
                    <a:pt x="302" y="437"/>
                    <a:pt x="302" y="437"/>
                    <a:pt x="302" y="437"/>
                  </a:cubicBezTo>
                  <a:cubicBezTo>
                    <a:pt x="302" y="437"/>
                    <a:pt x="302" y="437"/>
                    <a:pt x="302" y="437"/>
                  </a:cubicBezTo>
                  <a:cubicBezTo>
                    <a:pt x="305" y="436"/>
                    <a:pt x="307" y="435"/>
                    <a:pt x="310" y="434"/>
                  </a:cubicBezTo>
                  <a:cubicBezTo>
                    <a:pt x="324" y="428"/>
                    <a:pt x="324" y="428"/>
                    <a:pt x="324" y="428"/>
                  </a:cubicBezTo>
                  <a:cubicBezTo>
                    <a:pt x="324" y="428"/>
                    <a:pt x="324" y="428"/>
                    <a:pt x="324" y="428"/>
                  </a:cubicBezTo>
                  <a:cubicBezTo>
                    <a:pt x="324" y="428"/>
                    <a:pt x="324" y="428"/>
                    <a:pt x="324" y="428"/>
                  </a:cubicBezTo>
                  <a:cubicBezTo>
                    <a:pt x="324" y="427"/>
                    <a:pt x="324" y="427"/>
                    <a:pt x="324" y="426"/>
                  </a:cubicBezTo>
                  <a:cubicBezTo>
                    <a:pt x="325" y="420"/>
                    <a:pt x="323" y="410"/>
                    <a:pt x="322" y="404"/>
                  </a:cubicBezTo>
                  <a:cubicBezTo>
                    <a:pt x="326" y="408"/>
                    <a:pt x="335" y="416"/>
                    <a:pt x="341" y="419"/>
                  </a:cubicBezTo>
                  <a:cubicBezTo>
                    <a:pt x="348" y="415"/>
                    <a:pt x="355" y="410"/>
                    <a:pt x="361" y="405"/>
                  </a:cubicBezTo>
                  <a:cubicBezTo>
                    <a:pt x="361" y="405"/>
                    <a:pt x="361" y="405"/>
                    <a:pt x="361" y="405"/>
                  </a:cubicBezTo>
                  <a:cubicBezTo>
                    <a:pt x="362" y="405"/>
                    <a:pt x="362" y="405"/>
                    <a:pt x="362" y="405"/>
                  </a:cubicBezTo>
                  <a:cubicBezTo>
                    <a:pt x="362" y="405"/>
                    <a:pt x="362" y="405"/>
                    <a:pt x="362" y="405"/>
                  </a:cubicBezTo>
                  <a:cubicBezTo>
                    <a:pt x="362" y="399"/>
                    <a:pt x="358" y="388"/>
                    <a:pt x="356" y="382"/>
                  </a:cubicBezTo>
                  <a:cubicBezTo>
                    <a:pt x="360" y="385"/>
                    <a:pt x="370" y="391"/>
                    <a:pt x="376" y="393"/>
                  </a:cubicBezTo>
                  <a:cubicBezTo>
                    <a:pt x="383" y="387"/>
                    <a:pt x="388" y="381"/>
                    <a:pt x="394" y="375"/>
                  </a:cubicBezTo>
                  <a:cubicBezTo>
                    <a:pt x="394" y="375"/>
                    <a:pt x="394" y="375"/>
                    <a:pt x="394" y="375"/>
                  </a:cubicBezTo>
                  <a:cubicBezTo>
                    <a:pt x="394" y="375"/>
                    <a:pt x="394" y="375"/>
                    <a:pt x="394" y="375"/>
                  </a:cubicBezTo>
                  <a:cubicBezTo>
                    <a:pt x="394" y="375"/>
                    <a:pt x="394" y="375"/>
                    <a:pt x="394" y="375"/>
                  </a:cubicBezTo>
                  <a:cubicBezTo>
                    <a:pt x="393" y="369"/>
                    <a:pt x="386" y="358"/>
                    <a:pt x="384" y="354"/>
                  </a:cubicBezTo>
                  <a:cubicBezTo>
                    <a:pt x="389" y="355"/>
                    <a:pt x="400" y="359"/>
                    <a:pt x="407" y="360"/>
                  </a:cubicBezTo>
                  <a:cubicBezTo>
                    <a:pt x="412" y="353"/>
                    <a:pt x="416" y="346"/>
                    <a:pt x="420" y="339"/>
                  </a:cubicBezTo>
                  <a:cubicBezTo>
                    <a:pt x="420" y="338"/>
                    <a:pt x="420" y="338"/>
                    <a:pt x="420" y="337"/>
                  </a:cubicBezTo>
                  <a:cubicBezTo>
                    <a:pt x="417" y="332"/>
                    <a:pt x="410" y="324"/>
                    <a:pt x="406" y="320"/>
                  </a:cubicBezTo>
                  <a:cubicBezTo>
                    <a:pt x="412" y="321"/>
                    <a:pt x="423" y="323"/>
                    <a:pt x="429" y="322"/>
                  </a:cubicBezTo>
                  <a:cubicBezTo>
                    <a:pt x="433" y="314"/>
                    <a:pt x="436" y="307"/>
                    <a:pt x="439" y="299"/>
                  </a:cubicBezTo>
                  <a:cubicBezTo>
                    <a:pt x="439" y="298"/>
                    <a:pt x="438" y="298"/>
                    <a:pt x="438" y="298"/>
                  </a:cubicBezTo>
                  <a:cubicBezTo>
                    <a:pt x="434" y="293"/>
                    <a:pt x="426" y="287"/>
                    <a:pt x="422" y="284"/>
                  </a:cubicBezTo>
                  <a:cubicBezTo>
                    <a:pt x="427" y="284"/>
                    <a:pt x="438" y="283"/>
                    <a:pt x="444" y="281"/>
                  </a:cubicBezTo>
                  <a:cubicBezTo>
                    <a:pt x="446" y="273"/>
                    <a:pt x="448" y="265"/>
                    <a:pt x="449" y="257"/>
                  </a:cubicBezTo>
                  <a:cubicBezTo>
                    <a:pt x="444" y="252"/>
                    <a:pt x="433" y="247"/>
                    <a:pt x="429" y="245"/>
                  </a:cubicBezTo>
                  <a:cubicBezTo>
                    <a:pt x="433" y="244"/>
                    <a:pt x="443" y="241"/>
                    <a:pt x="451" y="238"/>
                  </a:cubicBezTo>
                  <a:close/>
                  <a:moveTo>
                    <a:pt x="226" y="351"/>
                  </a:moveTo>
                  <a:cubicBezTo>
                    <a:pt x="156" y="351"/>
                    <a:pt x="100" y="295"/>
                    <a:pt x="100" y="225"/>
                  </a:cubicBezTo>
                  <a:cubicBezTo>
                    <a:pt x="100" y="156"/>
                    <a:pt x="156" y="99"/>
                    <a:pt x="226" y="99"/>
                  </a:cubicBezTo>
                  <a:cubicBezTo>
                    <a:pt x="295" y="99"/>
                    <a:pt x="352" y="156"/>
                    <a:pt x="352" y="225"/>
                  </a:cubicBezTo>
                  <a:cubicBezTo>
                    <a:pt x="352" y="295"/>
                    <a:pt x="295" y="351"/>
                    <a:pt x="226" y="351"/>
                  </a:cubicBezTo>
                  <a:close/>
                </a:path>
              </a:pathLst>
            </a:custGeom>
            <a:grpFill/>
            <a:ln>
              <a:noFill/>
            </a:ln>
            <a:effectLst/>
          </p:spPr>
          <p:txBody>
            <a:bodyPr/>
            <a:lstStyle/>
            <a:p>
              <a:pPr>
                <a:defRPr/>
              </a:pPr>
              <a:endParaRPr lang="en-US" sz="2100" dirty="0">
                <a:solidFill>
                  <a:srgbClr val="000000"/>
                </a:solidFill>
                <a:cs typeface="Arial" pitchFamily="34" charset="0"/>
              </a:endParaRPr>
            </a:p>
          </p:txBody>
        </p:sp>
        <p:sp>
          <p:nvSpPr>
            <p:cNvPr id="31" name="Freeform 32">
              <a:extLst>
                <a:ext uri="{FF2B5EF4-FFF2-40B4-BE49-F238E27FC236}">
                  <a16:creationId xmlns:a16="http://schemas.microsoft.com/office/drawing/2014/main" id="{B59B24EB-55F4-8B4C-9D93-1D5F01F17BEF}"/>
                </a:ext>
              </a:extLst>
            </p:cNvPr>
            <p:cNvSpPr>
              <a:spLocks noEditPoints="1"/>
            </p:cNvSpPr>
            <p:nvPr/>
          </p:nvSpPr>
          <p:spPr bwMode="auto">
            <a:xfrm>
              <a:off x="2995612" y="3441700"/>
              <a:ext cx="355600" cy="355600"/>
            </a:xfrm>
            <a:custGeom>
              <a:avLst/>
              <a:gdLst>
                <a:gd name="T0" fmla="*/ 764 w 768"/>
                <a:gd name="T1" fmla="*/ 330 h 767"/>
                <a:gd name="T2" fmla="*/ 730 w 768"/>
                <a:gd name="T3" fmla="*/ 216 h 767"/>
                <a:gd name="T4" fmla="*/ 652 w 768"/>
                <a:gd name="T5" fmla="*/ 166 h 767"/>
                <a:gd name="T6" fmla="*/ 616 w 768"/>
                <a:gd name="T7" fmla="*/ 78 h 767"/>
                <a:gd name="T8" fmla="*/ 511 w 768"/>
                <a:gd name="T9" fmla="*/ 21 h 767"/>
                <a:gd name="T10" fmla="*/ 437 w 768"/>
                <a:gd name="T11" fmla="*/ 5 h 767"/>
                <a:gd name="T12" fmla="*/ 384 w 768"/>
                <a:gd name="T13" fmla="*/ 0 h 767"/>
                <a:gd name="T14" fmla="*/ 351 w 768"/>
                <a:gd name="T15" fmla="*/ 38 h 767"/>
                <a:gd name="T16" fmla="*/ 260 w 768"/>
                <a:gd name="T17" fmla="*/ 20 h 767"/>
                <a:gd name="T18" fmla="*/ 189 w 768"/>
                <a:gd name="T19" fmla="*/ 53 h 767"/>
                <a:gd name="T20" fmla="*/ 159 w 768"/>
                <a:gd name="T21" fmla="*/ 73 h 767"/>
                <a:gd name="T22" fmla="*/ 166 w 768"/>
                <a:gd name="T23" fmla="*/ 114 h 767"/>
                <a:gd name="T24" fmla="*/ 128 w 768"/>
                <a:gd name="T25" fmla="*/ 97 h 767"/>
                <a:gd name="T26" fmla="*/ 55 w 768"/>
                <a:gd name="T27" fmla="*/ 186 h 767"/>
                <a:gd name="T28" fmla="*/ 55 w 768"/>
                <a:gd name="T29" fmla="*/ 283 h 767"/>
                <a:gd name="T30" fmla="*/ 1 w 768"/>
                <a:gd name="T31" fmla="*/ 361 h 767"/>
                <a:gd name="T32" fmla="*/ 4 w 768"/>
                <a:gd name="T33" fmla="*/ 437 h 767"/>
                <a:gd name="T34" fmla="*/ 7 w 768"/>
                <a:gd name="T35" fmla="*/ 454 h 767"/>
                <a:gd name="T36" fmla="*/ 14 w 768"/>
                <a:gd name="T37" fmla="*/ 478 h 767"/>
                <a:gd name="T38" fmla="*/ 23 w 768"/>
                <a:gd name="T39" fmla="*/ 511 h 767"/>
                <a:gd name="T40" fmla="*/ 37 w 768"/>
                <a:gd name="T41" fmla="*/ 548 h 767"/>
                <a:gd name="T42" fmla="*/ 77 w 768"/>
                <a:gd name="T43" fmla="*/ 549 h 767"/>
                <a:gd name="T44" fmla="*/ 54 w 768"/>
                <a:gd name="T45" fmla="*/ 580 h 767"/>
                <a:gd name="T46" fmla="*/ 80 w 768"/>
                <a:gd name="T47" fmla="*/ 613 h 767"/>
                <a:gd name="T48" fmla="*/ 99 w 768"/>
                <a:gd name="T49" fmla="*/ 641 h 767"/>
                <a:gd name="T50" fmla="*/ 115 w 768"/>
                <a:gd name="T51" fmla="*/ 657 h 767"/>
                <a:gd name="T52" fmla="*/ 155 w 768"/>
                <a:gd name="T53" fmla="*/ 692 h 767"/>
                <a:gd name="T54" fmla="*/ 156 w 768"/>
                <a:gd name="T55" fmla="*/ 693 h 767"/>
                <a:gd name="T56" fmla="*/ 190 w 768"/>
                <a:gd name="T57" fmla="*/ 713 h 767"/>
                <a:gd name="T58" fmla="*/ 220 w 768"/>
                <a:gd name="T59" fmla="*/ 729 h 767"/>
                <a:gd name="T60" fmla="*/ 256 w 768"/>
                <a:gd name="T61" fmla="*/ 746 h 767"/>
                <a:gd name="T62" fmla="*/ 289 w 768"/>
                <a:gd name="T63" fmla="*/ 756 h 767"/>
                <a:gd name="T64" fmla="*/ 330 w 768"/>
                <a:gd name="T65" fmla="*/ 764 h 767"/>
                <a:gd name="T66" fmla="*/ 404 w 768"/>
                <a:gd name="T67" fmla="*/ 767 h 767"/>
                <a:gd name="T68" fmla="*/ 438 w 768"/>
                <a:gd name="T69" fmla="*/ 762 h 767"/>
                <a:gd name="T70" fmla="*/ 480 w 768"/>
                <a:gd name="T71" fmla="*/ 755 h 767"/>
                <a:gd name="T72" fmla="*/ 513 w 768"/>
                <a:gd name="T73" fmla="*/ 745 h 767"/>
                <a:gd name="T74" fmla="*/ 527 w 768"/>
                <a:gd name="T75" fmla="*/ 740 h 767"/>
                <a:gd name="T76" fmla="*/ 552 w 768"/>
                <a:gd name="T77" fmla="*/ 725 h 767"/>
                <a:gd name="T78" fmla="*/ 615 w 768"/>
                <a:gd name="T79" fmla="*/ 689 h 767"/>
                <a:gd name="T80" fmla="*/ 641 w 768"/>
                <a:gd name="T81" fmla="*/ 669 h 767"/>
                <a:gd name="T82" fmla="*/ 671 w 768"/>
                <a:gd name="T83" fmla="*/ 638 h 767"/>
                <a:gd name="T84" fmla="*/ 715 w 768"/>
                <a:gd name="T85" fmla="*/ 575 h 767"/>
                <a:gd name="T86" fmla="*/ 746 w 768"/>
                <a:gd name="T87" fmla="*/ 507 h 767"/>
                <a:gd name="T88" fmla="*/ 730 w 768"/>
                <a:gd name="T89" fmla="*/ 417 h 767"/>
                <a:gd name="T90" fmla="*/ 106 w 768"/>
                <a:gd name="T91" fmla="*/ 384 h 767"/>
                <a:gd name="T92" fmla="*/ 384 w 768"/>
                <a:gd name="T93" fmla="*/ 105 h 767"/>
                <a:gd name="T94" fmla="*/ 384 w 768"/>
                <a:gd name="T95" fmla="*/ 105 h 767"/>
                <a:gd name="T96" fmla="*/ 187 w 768"/>
                <a:gd name="T97" fmla="*/ 221 h 767"/>
                <a:gd name="T98" fmla="*/ 187 w 768"/>
                <a:gd name="T99" fmla="*/ 546 h 767"/>
                <a:gd name="T100" fmla="*/ 360 w 768"/>
                <a:gd name="T101" fmla="*/ 638 h 767"/>
                <a:gd name="T102" fmla="*/ 384 w 768"/>
                <a:gd name="T103" fmla="*/ 580 h 767"/>
                <a:gd name="T104" fmla="*/ 384 w 768"/>
                <a:gd name="T105" fmla="*/ 580 h 767"/>
                <a:gd name="T106" fmla="*/ 581 w 768"/>
                <a:gd name="T107" fmla="*/ 546 h 767"/>
                <a:gd name="T108" fmla="*/ 547 w 768"/>
                <a:gd name="T109" fmla="*/ 187 h 767"/>
                <a:gd name="T110" fmla="*/ 614 w 768"/>
                <a:gd name="T111"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767">
                  <a:moveTo>
                    <a:pt x="768" y="384"/>
                  </a:moveTo>
                  <a:cubicBezTo>
                    <a:pt x="768" y="376"/>
                    <a:pt x="768" y="369"/>
                    <a:pt x="767" y="361"/>
                  </a:cubicBezTo>
                  <a:cubicBezTo>
                    <a:pt x="753" y="356"/>
                    <a:pt x="734" y="350"/>
                    <a:pt x="728" y="349"/>
                  </a:cubicBezTo>
                  <a:cubicBezTo>
                    <a:pt x="734" y="347"/>
                    <a:pt x="754" y="338"/>
                    <a:pt x="764" y="330"/>
                  </a:cubicBezTo>
                  <a:cubicBezTo>
                    <a:pt x="762" y="315"/>
                    <a:pt x="759" y="301"/>
                    <a:pt x="755" y="287"/>
                  </a:cubicBezTo>
                  <a:cubicBezTo>
                    <a:pt x="744" y="284"/>
                    <a:pt x="724" y="282"/>
                    <a:pt x="716" y="282"/>
                  </a:cubicBezTo>
                  <a:cubicBezTo>
                    <a:pt x="722" y="277"/>
                    <a:pt x="739" y="266"/>
                    <a:pt x="746" y="257"/>
                  </a:cubicBezTo>
                  <a:cubicBezTo>
                    <a:pt x="741" y="243"/>
                    <a:pt x="736" y="230"/>
                    <a:pt x="730" y="216"/>
                  </a:cubicBezTo>
                  <a:cubicBezTo>
                    <a:pt x="718" y="215"/>
                    <a:pt x="698" y="218"/>
                    <a:pt x="690" y="219"/>
                  </a:cubicBezTo>
                  <a:cubicBezTo>
                    <a:pt x="695" y="213"/>
                    <a:pt x="709" y="199"/>
                    <a:pt x="715" y="189"/>
                  </a:cubicBezTo>
                  <a:cubicBezTo>
                    <a:pt x="708" y="178"/>
                    <a:pt x="701" y="167"/>
                    <a:pt x="694" y="157"/>
                  </a:cubicBezTo>
                  <a:cubicBezTo>
                    <a:pt x="683" y="157"/>
                    <a:pt x="660" y="163"/>
                    <a:pt x="652" y="166"/>
                  </a:cubicBezTo>
                  <a:cubicBezTo>
                    <a:pt x="657" y="158"/>
                    <a:pt x="668" y="139"/>
                    <a:pt x="671" y="129"/>
                  </a:cubicBezTo>
                  <a:cubicBezTo>
                    <a:pt x="661" y="118"/>
                    <a:pt x="651" y="107"/>
                    <a:pt x="640" y="97"/>
                  </a:cubicBezTo>
                  <a:cubicBezTo>
                    <a:pt x="628" y="101"/>
                    <a:pt x="611" y="111"/>
                    <a:pt x="604" y="115"/>
                  </a:cubicBezTo>
                  <a:cubicBezTo>
                    <a:pt x="607" y="108"/>
                    <a:pt x="614" y="89"/>
                    <a:pt x="616" y="78"/>
                  </a:cubicBezTo>
                  <a:cubicBezTo>
                    <a:pt x="604" y="69"/>
                    <a:pt x="592" y="61"/>
                    <a:pt x="579" y="53"/>
                  </a:cubicBezTo>
                  <a:cubicBezTo>
                    <a:pt x="569" y="59"/>
                    <a:pt x="554" y="72"/>
                    <a:pt x="548" y="77"/>
                  </a:cubicBezTo>
                  <a:cubicBezTo>
                    <a:pt x="549" y="70"/>
                    <a:pt x="553" y="50"/>
                    <a:pt x="552" y="38"/>
                  </a:cubicBezTo>
                  <a:cubicBezTo>
                    <a:pt x="539" y="32"/>
                    <a:pt x="525" y="26"/>
                    <a:pt x="511" y="21"/>
                  </a:cubicBezTo>
                  <a:cubicBezTo>
                    <a:pt x="502" y="29"/>
                    <a:pt x="491" y="44"/>
                    <a:pt x="486" y="51"/>
                  </a:cubicBezTo>
                  <a:cubicBezTo>
                    <a:pt x="485" y="43"/>
                    <a:pt x="484" y="23"/>
                    <a:pt x="481" y="12"/>
                  </a:cubicBezTo>
                  <a:cubicBezTo>
                    <a:pt x="467" y="9"/>
                    <a:pt x="453" y="6"/>
                    <a:pt x="438" y="4"/>
                  </a:cubicBezTo>
                  <a:cubicBezTo>
                    <a:pt x="438" y="4"/>
                    <a:pt x="437" y="5"/>
                    <a:pt x="437" y="5"/>
                  </a:cubicBezTo>
                  <a:cubicBezTo>
                    <a:pt x="434" y="9"/>
                    <a:pt x="431" y="14"/>
                    <a:pt x="428" y="19"/>
                  </a:cubicBezTo>
                  <a:cubicBezTo>
                    <a:pt x="424" y="26"/>
                    <a:pt x="419" y="33"/>
                    <a:pt x="417" y="37"/>
                  </a:cubicBezTo>
                  <a:cubicBezTo>
                    <a:pt x="415" y="28"/>
                    <a:pt x="411" y="10"/>
                    <a:pt x="404" y="0"/>
                  </a:cubicBezTo>
                  <a:cubicBezTo>
                    <a:pt x="397" y="0"/>
                    <a:pt x="391" y="0"/>
                    <a:pt x="384" y="0"/>
                  </a:cubicBezTo>
                  <a:cubicBezTo>
                    <a:pt x="378" y="0"/>
                    <a:pt x="372" y="0"/>
                    <a:pt x="366" y="0"/>
                  </a:cubicBezTo>
                  <a:cubicBezTo>
                    <a:pt x="365" y="3"/>
                    <a:pt x="363" y="7"/>
                    <a:pt x="362" y="8"/>
                  </a:cubicBezTo>
                  <a:cubicBezTo>
                    <a:pt x="360" y="12"/>
                    <a:pt x="358" y="15"/>
                    <a:pt x="357" y="21"/>
                  </a:cubicBezTo>
                  <a:cubicBezTo>
                    <a:pt x="354" y="28"/>
                    <a:pt x="352" y="34"/>
                    <a:pt x="351" y="38"/>
                  </a:cubicBezTo>
                  <a:cubicBezTo>
                    <a:pt x="347" y="30"/>
                    <a:pt x="339" y="12"/>
                    <a:pt x="332" y="3"/>
                  </a:cubicBezTo>
                  <a:cubicBezTo>
                    <a:pt x="318" y="5"/>
                    <a:pt x="303" y="8"/>
                    <a:pt x="289" y="12"/>
                  </a:cubicBezTo>
                  <a:cubicBezTo>
                    <a:pt x="286" y="22"/>
                    <a:pt x="285" y="41"/>
                    <a:pt x="284" y="50"/>
                  </a:cubicBezTo>
                  <a:cubicBezTo>
                    <a:pt x="279" y="43"/>
                    <a:pt x="268" y="28"/>
                    <a:pt x="260" y="20"/>
                  </a:cubicBezTo>
                  <a:cubicBezTo>
                    <a:pt x="246" y="25"/>
                    <a:pt x="232" y="31"/>
                    <a:pt x="219" y="37"/>
                  </a:cubicBezTo>
                  <a:cubicBezTo>
                    <a:pt x="218" y="48"/>
                    <a:pt x="220" y="67"/>
                    <a:pt x="221" y="76"/>
                  </a:cubicBezTo>
                  <a:cubicBezTo>
                    <a:pt x="215" y="70"/>
                    <a:pt x="200" y="57"/>
                    <a:pt x="191" y="52"/>
                  </a:cubicBezTo>
                  <a:cubicBezTo>
                    <a:pt x="190" y="52"/>
                    <a:pt x="190" y="53"/>
                    <a:pt x="189" y="53"/>
                  </a:cubicBezTo>
                  <a:cubicBezTo>
                    <a:pt x="189" y="53"/>
                    <a:pt x="189" y="53"/>
                    <a:pt x="189" y="53"/>
                  </a:cubicBezTo>
                  <a:cubicBezTo>
                    <a:pt x="189" y="53"/>
                    <a:pt x="189" y="53"/>
                    <a:pt x="189" y="53"/>
                  </a:cubicBezTo>
                  <a:cubicBezTo>
                    <a:pt x="179" y="59"/>
                    <a:pt x="169" y="66"/>
                    <a:pt x="159" y="73"/>
                  </a:cubicBezTo>
                  <a:cubicBezTo>
                    <a:pt x="159" y="73"/>
                    <a:pt x="159" y="73"/>
                    <a:pt x="159" y="73"/>
                  </a:cubicBezTo>
                  <a:cubicBezTo>
                    <a:pt x="159" y="73"/>
                    <a:pt x="159" y="73"/>
                    <a:pt x="159" y="74"/>
                  </a:cubicBezTo>
                  <a:cubicBezTo>
                    <a:pt x="157" y="74"/>
                    <a:pt x="157" y="74"/>
                    <a:pt x="157" y="74"/>
                  </a:cubicBezTo>
                  <a:cubicBezTo>
                    <a:pt x="157" y="74"/>
                    <a:pt x="157" y="74"/>
                    <a:pt x="156" y="74"/>
                  </a:cubicBezTo>
                  <a:cubicBezTo>
                    <a:pt x="157" y="84"/>
                    <a:pt x="162" y="104"/>
                    <a:pt x="166" y="114"/>
                  </a:cubicBezTo>
                  <a:cubicBezTo>
                    <a:pt x="158" y="109"/>
                    <a:pt x="140" y="99"/>
                    <a:pt x="130" y="96"/>
                  </a:cubicBezTo>
                  <a:cubicBezTo>
                    <a:pt x="130" y="96"/>
                    <a:pt x="129" y="97"/>
                    <a:pt x="129" y="97"/>
                  </a:cubicBezTo>
                  <a:cubicBezTo>
                    <a:pt x="129" y="97"/>
                    <a:pt x="129" y="97"/>
                    <a:pt x="129" y="97"/>
                  </a:cubicBezTo>
                  <a:cubicBezTo>
                    <a:pt x="129" y="97"/>
                    <a:pt x="129" y="97"/>
                    <a:pt x="128" y="97"/>
                  </a:cubicBezTo>
                  <a:cubicBezTo>
                    <a:pt x="118" y="106"/>
                    <a:pt x="108" y="116"/>
                    <a:pt x="99" y="126"/>
                  </a:cubicBezTo>
                  <a:cubicBezTo>
                    <a:pt x="102" y="136"/>
                    <a:pt x="111" y="154"/>
                    <a:pt x="117" y="162"/>
                  </a:cubicBezTo>
                  <a:cubicBezTo>
                    <a:pt x="108" y="159"/>
                    <a:pt x="89" y="152"/>
                    <a:pt x="79" y="151"/>
                  </a:cubicBezTo>
                  <a:cubicBezTo>
                    <a:pt x="70" y="162"/>
                    <a:pt x="62" y="174"/>
                    <a:pt x="55" y="186"/>
                  </a:cubicBezTo>
                  <a:cubicBezTo>
                    <a:pt x="59" y="196"/>
                    <a:pt x="73" y="211"/>
                    <a:pt x="79" y="218"/>
                  </a:cubicBezTo>
                  <a:cubicBezTo>
                    <a:pt x="70" y="217"/>
                    <a:pt x="50" y="214"/>
                    <a:pt x="39" y="215"/>
                  </a:cubicBezTo>
                  <a:cubicBezTo>
                    <a:pt x="33" y="228"/>
                    <a:pt x="27" y="241"/>
                    <a:pt x="23" y="254"/>
                  </a:cubicBezTo>
                  <a:cubicBezTo>
                    <a:pt x="30" y="264"/>
                    <a:pt x="49" y="279"/>
                    <a:pt x="55" y="283"/>
                  </a:cubicBezTo>
                  <a:cubicBezTo>
                    <a:pt x="47" y="283"/>
                    <a:pt x="23" y="284"/>
                    <a:pt x="12" y="288"/>
                  </a:cubicBezTo>
                  <a:cubicBezTo>
                    <a:pt x="9" y="301"/>
                    <a:pt x="6" y="315"/>
                    <a:pt x="4" y="328"/>
                  </a:cubicBezTo>
                  <a:cubicBezTo>
                    <a:pt x="12" y="336"/>
                    <a:pt x="31" y="346"/>
                    <a:pt x="39" y="349"/>
                  </a:cubicBezTo>
                  <a:cubicBezTo>
                    <a:pt x="31" y="351"/>
                    <a:pt x="14" y="356"/>
                    <a:pt x="1" y="361"/>
                  </a:cubicBezTo>
                  <a:cubicBezTo>
                    <a:pt x="0" y="369"/>
                    <a:pt x="0" y="376"/>
                    <a:pt x="0" y="384"/>
                  </a:cubicBezTo>
                  <a:cubicBezTo>
                    <a:pt x="0" y="391"/>
                    <a:pt x="0" y="398"/>
                    <a:pt x="1" y="405"/>
                  </a:cubicBezTo>
                  <a:cubicBezTo>
                    <a:pt x="14" y="410"/>
                    <a:pt x="29" y="415"/>
                    <a:pt x="38" y="417"/>
                  </a:cubicBezTo>
                  <a:cubicBezTo>
                    <a:pt x="29" y="421"/>
                    <a:pt x="12" y="430"/>
                    <a:pt x="4" y="437"/>
                  </a:cubicBezTo>
                  <a:cubicBezTo>
                    <a:pt x="4" y="437"/>
                    <a:pt x="4" y="438"/>
                    <a:pt x="4" y="438"/>
                  </a:cubicBezTo>
                  <a:cubicBezTo>
                    <a:pt x="4" y="438"/>
                    <a:pt x="4" y="438"/>
                    <a:pt x="4" y="438"/>
                  </a:cubicBezTo>
                  <a:cubicBezTo>
                    <a:pt x="4" y="438"/>
                    <a:pt x="4" y="438"/>
                    <a:pt x="4" y="438"/>
                  </a:cubicBezTo>
                  <a:cubicBezTo>
                    <a:pt x="5" y="443"/>
                    <a:pt x="6" y="449"/>
                    <a:pt x="7" y="454"/>
                  </a:cubicBezTo>
                  <a:cubicBezTo>
                    <a:pt x="12" y="477"/>
                    <a:pt x="12" y="477"/>
                    <a:pt x="12" y="477"/>
                  </a:cubicBezTo>
                  <a:cubicBezTo>
                    <a:pt x="12" y="477"/>
                    <a:pt x="12" y="477"/>
                    <a:pt x="12" y="477"/>
                  </a:cubicBezTo>
                  <a:cubicBezTo>
                    <a:pt x="12" y="477"/>
                    <a:pt x="12" y="477"/>
                    <a:pt x="12" y="477"/>
                  </a:cubicBezTo>
                  <a:cubicBezTo>
                    <a:pt x="12" y="478"/>
                    <a:pt x="13" y="478"/>
                    <a:pt x="14" y="478"/>
                  </a:cubicBezTo>
                  <a:cubicBezTo>
                    <a:pt x="23" y="482"/>
                    <a:pt x="45" y="483"/>
                    <a:pt x="54" y="483"/>
                  </a:cubicBezTo>
                  <a:cubicBezTo>
                    <a:pt x="47" y="488"/>
                    <a:pt x="28" y="502"/>
                    <a:pt x="22" y="511"/>
                  </a:cubicBezTo>
                  <a:cubicBezTo>
                    <a:pt x="22" y="511"/>
                    <a:pt x="22" y="511"/>
                    <a:pt x="22" y="511"/>
                  </a:cubicBezTo>
                  <a:cubicBezTo>
                    <a:pt x="23" y="511"/>
                    <a:pt x="23" y="511"/>
                    <a:pt x="23" y="511"/>
                  </a:cubicBezTo>
                  <a:cubicBezTo>
                    <a:pt x="22" y="511"/>
                    <a:pt x="22" y="512"/>
                    <a:pt x="22" y="512"/>
                  </a:cubicBezTo>
                  <a:cubicBezTo>
                    <a:pt x="23" y="514"/>
                    <a:pt x="24" y="516"/>
                    <a:pt x="25" y="518"/>
                  </a:cubicBezTo>
                  <a:cubicBezTo>
                    <a:pt x="38" y="548"/>
                    <a:pt x="38" y="548"/>
                    <a:pt x="38" y="548"/>
                  </a:cubicBezTo>
                  <a:cubicBezTo>
                    <a:pt x="37" y="548"/>
                    <a:pt x="37" y="548"/>
                    <a:pt x="37" y="548"/>
                  </a:cubicBezTo>
                  <a:cubicBezTo>
                    <a:pt x="37" y="548"/>
                    <a:pt x="37" y="548"/>
                    <a:pt x="37" y="548"/>
                  </a:cubicBezTo>
                  <a:cubicBezTo>
                    <a:pt x="38" y="548"/>
                    <a:pt x="39" y="549"/>
                    <a:pt x="40" y="549"/>
                  </a:cubicBezTo>
                  <a:cubicBezTo>
                    <a:pt x="50" y="550"/>
                    <a:pt x="72" y="547"/>
                    <a:pt x="80" y="545"/>
                  </a:cubicBezTo>
                  <a:cubicBezTo>
                    <a:pt x="80" y="546"/>
                    <a:pt x="78" y="547"/>
                    <a:pt x="77" y="549"/>
                  </a:cubicBezTo>
                  <a:cubicBezTo>
                    <a:pt x="70" y="557"/>
                    <a:pt x="58" y="571"/>
                    <a:pt x="54" y="579"/>
                  </a:cubicBezTo>
                  <a:cubicBezTo>
                    <a:pt x="54" y="580"/>
                    <a:pt x="54" y="580"/>
                    <a:pt x="54" y="580"/>
                  </a:cubicBezTo>
                  <a:cubicBezTo>
                    <a:pt x="54" y="580"/>
                    <a:pt x="54" y="580"/>
                    <a:pt x="54" y="580"/>
                  </a:cubicBezTo>
                  <a:cubicBezTo>
                    <a:pt x="54" y="580"/>
                    <a:pt x="54" y="580"/>
                    <a:pt x="54" y="580"/>
                  </a:cubicBezTo>
                  <a:cubicBezTo>
                    <a:pt x="57" y="585"/>
                    <a:pt x="60" y="590"/>
                    <a:pt x="64" y="595"/>
                  </a:cubicBezTo>
                  <a:cubicBezTo>
                    <a:pt x="67" y="600"/>
                    <a:pt x="67" y="600"/>
                    <a:pt x="67" y="600"/>
                  </a:cubicBezTo>
                  <a:cubicBezTo>
                    <a:pt x="70" y="605"/>
                    <a:pt x="73" y="609"/>
                    <a:pt x="76" y="613"/>
                  </a:cubicBezTo>
                  <a:cubicBezTo>
                    <a:pt x="77" y="613"/>
                    <a:pt x="79" y="613"/>
                    <a:pt x="80" y="613"/>
                  </a:cubicBezTo>
                  <a:cubicBezTo>
                    <a:pt x="91" y="612"/>
                    <a:pt x="110" y="605"/>
                    <a:pt x="117" y="602"/>
                  </a:cubicBezTo>
                  <a:cubicBezTo>
                    <a:pt x="117" y="603"/>
                    <a:pt x="116" y="604"/>
                    <a:pt x="115" y="606"/>
                  </a:cubicBezTo>
                  <a:cubicBezTo>
                    <a:pt x="110" y="615"/>
                    <a:pt x="101" y="631"/>
                    <a:pt x="99" y="640"/>
                  </a:cubicBezTo>
                  <a:cubicBezTo>
                    <a:pt x="99" y="640"/>
                    <a:pt x="99" y="641"/>
                    <a:pt x="99" y="641"/>
                  </a:cubicBezTo>
                  <a:cubicBezTo>
                    <a:pt x="99" y="641"/>
                    <a:pt x="99" y="641"/>
                    <a:pt x="99" y="641"/>
                  </a:cubicBezTo>
                  <a:cubicBezTo>
                    <a:pt x="99" y="641"/>
                    <a:pt x="99" y="641"/>
                    <a:pt x="99" y="641"/>
                  </a:cubicBezTo>
                  <a:cubicBezTo>
                    <a:pt x="103" y="645"/>
                    <a:pt x="106" y="649"/>
                    <a:pt x="110" y="653"/>
                  </a:cubicBezTo>
                  <a:cubicBezTo>
                    <a:pt x="115" y="657"/>
                    <a:pt x="115" y="657"/>
                    <a:pt x="115" y="657"/>
                  </a:cubicBezTo>
                  <a:cubicBezTo>
                    <a:pt x="119" y="661"/>
                    <a:pt x="123" y="665"/>
                    <a:pt x="127" y="669"/>
                  </a:cubicBezTo>
                  <a:cubicBezTo>
                    <a:pt x="128" y="669"/>
                    <a:pt x="129" y="669"/>
                    <a:pt x="131" y="668"/>
                  </a:cubicBezTo>
                  <a:cubicBezTo>
                    <a:pt x="142" y="664"/>
                    <a:pt x="160" y="654"/>
                    <a:pt x="166" y="650"/>
                  </a:cubicBezTo>
                  <a:cubicBezTo>
                    <a:pt x="163" y="658"/>
                    <a:pt x="155" y="681"/>
                    <a:pt x="155" y="692"/>
                  </a:cubicBezTo>
                  <a:cubicBezTo>
                    <a:pt x="155" y="692"/>
                    <a:pt x="155" y="692"/>
                    <a:pt x="155" y="692"/>
                  </a:cubicBezTo>
                  <a:cubicBezTo>
                    <a:pt x="156" y="691"/>
                    <a:pt x="156" y="691"/>
                    <a:pt x="156" y="691"/>
                  </a:cubicBezTo>
                  <a:cubicBezTo>
                    <a:pt x="156" y="691"/>
                    <a:pt x="156" y="692"/>
                    <a:pt x="156" y="692"/>
                  </a:cubicBezTo>
                  <a:cubicBezTo>
                    <a:pt x="156" y="692"/>
                    <a:pt x="156" y="693"/>
                    <a:pt x="156" y="693"/>
                  </a:cubicBezTo>
                  <a:cubicBezTo>
                    <a:pt x="188" y="713"/>
                    <a:pt x="188" y="713"/>
                    <a:pt x="188" y="713"/>
                  </a:cubicBezTo>
                  <a:cubicBezTo>
                    <a:pt x="188" y="714"/>
                    <a:pt x="188" y="714"/>
                    <a:pt x="188" y="714"/>
                  </a:cubicBezTo>
                  <a:cubicBezTo>
                    <a:pt x="188" y="714"/>
                    <a:pt x="188" y="714"/>
                    <a:pt x="188" y="714"/>
                  </a:cubicBezTo>
                  <a:cubicBezTo>
                    <a:pt x="189" y="713"/>
                    <a:pt x="190" y="713"/>
                    <a:pt x="190" y="713"/>
                  </a:cubicBezTo>
                  <a:cubicBezTo>
                    <a:pt x="200" y="708"/>
                    <a:pt x="216" y="693"/>
                    <a:pt x="222" y="687"/>
                  </a:cubicBezTo>
                  <a:cubicBezTo>
                    <a:pt x="221" y="696"/>
                    <a:pt x="217" y="720"/>
                    <a:pt x="219" y="730"/>
                  </a:cubicBezTo>
                  <a:cubicBezTo>
                    <a:pt x="219" y="730"/>
                    <a:pt x="220" y="730"/>
                    <a:pt x="220" y="730"/>
                  </a:cubicBezTo>
                  <a:cubicBezTo>
                    <a:pt x="220" y="729"/>
                    <a:pt x="220" y="729"/>
                    <a:pt x="220" y="729"/>
                  </a:cubicBezTo>
                  <a:cubicBezTo>
                    <a:pt x="220" y="730"/>
                    <a:pt x="220" y="730"/>
                    <a:pt x="220" y="731"/>
                  </a:cubicBezTo>
                  <a:cubicBezTo>
                    <a:pt x="221" y="731"/>
                    <a:pt x="221" y="731"/>
                    <a:pt x="221" y="731"/>
                  </a:cubicBezTo>
                  <a:cubicBezTo>
                    <a:pt x="257" y="745"/>
                    <a:pt x="257" y="745"/>
                    <a:pt x="257" y="745"/>
                  </a:cubicBezTo>
                  <a:cubicBezTo>
                    <a:pt x="256" y="746"/>
                    <a:pt x="256" y="746"/>
                    <a:pt x="256" y="746"/>
                  </a:cubicBezTo>
                  <a:cubicBezTo>
                    <a:pt x="256" y="746"/>
                    <a:pt x="256" y="746"/>
                    <a:pt x="256" y="746"/>
                  </a:cubicBezTo>
                  <a:cubicBezTo>
                    <a:pt x="257" y="745"/>
                    <a:pt x="258" y="745"/>
                    <a:pt x="258" y="744"/>
                  </a:cubicBezTo>
                  <a:cubicBezTo>
                    <a:pt x="267" y="738"/>
                    <a:pt x="279" y="721"/>
                    <a:pt x="284" y="714"/>
                  </a:cubicBezTo>
                  <a:cubicBezTo>
                    <a:pt x="284" y="722"/>
                    <a:pt x="286" y="745"/>
                    <a:pt x="289" y="756"/>
                  </a:cubicBezTo>
                  <a:cubicBezTo>
                    <a:pt x="303" y="759"/>
                    <a:pt x="316" y="762"/>
                    <a:pt x="330" y="764"/>
                  </a:cubicBezTo>
                  <a:cubicBezTo>
                    <a:pt x="330" y="763"/>
                    <a:pt x="330" y="763"/>
                    <a:pt x="330" y="763"/>
                  </a:cubicBezTo>
                  <a:cubicBezTo>
                    <a:pt x="330" y="764"/>
                    <a:pt x="330" y="764"/>
                    <a:pt x="330" y="764"/>
                  </a:cubicBezTo>
                  <a:cubicBezTo>
                    <a:pt x="330" y="764"/>
                    <a:pt x="330" y="764"/>
                    <a:pt x="330" y="764"/>
                  </a:cubicBezTo>
                  <a:cubicBezTo>
                    <a:pt x="337" y="757"/>
                    <a:pt x="349" y="736"/>
                    <a:pt x="353" y="727"/>
                  </a:cubicBezTo>
                  <a:cubicBezTo>
                    <a:pt x="355" y="736"/>
                    <a:pt x="358" y="755"/>
                    <a:pt x="362" y="767"/>
                  </a:cubicBezTo>
                  <a:cubicBezTo>
                    <a:pt x="369" y="767"/>
                    <a:pt x="377" y="767"/>
                    <a:pt x="384" y="767"/>
                  </a:cubicBezTo>
                  <a:cubicBezTo>
                    <a:pt x="391" y="767"/>
                    <a:pt x="397" y="767"/>
                    <a:pt x="404" y="767"/>
                  </a:cubicBezTo>
                  <a:cubicBezTo>
                    <a:pt x="406" y="759"/>
                    <a:pt x="414" y="735"/>
                    <a:pt x="416" y="727"/>
                  </a:cubicBezTo>
                  <a:cubicBezTo>
                    <a:pt x="420" y="735"/>
                    <a:pt x="431" y="756"/>
                    <a:pt x="438" y="764"/>
                  </a:cubicBezTo>
                  <a:cubicBezTo>
                    <a:pt x="438" y="764"/>
                    <a:pt x="438" y="764"/>
                    <a:pt x="438" y="764"/>
                  </a:cubicBezTo>
                  <a:cubicBezTo>
                    <a:pt x="438" y="762"/>
                    <a:pt x="438" y="762"/>
                    <a:pt x="438" y="762"/>
                  </a:cubicBezTo>
                  <a:cubicBezTo>
                    <a:pt x="438" y="763"/>
                    <a:pt x="439" y="763"/>
                    <a:pt x="440" y="763"/>
                  </a:cubicBezTo>
                  <a:cubicBezTo>
                    <a:pt x="442" y="763"/>
                    <a:pt x="445" y="763"/>
                    <a:pt x="447" y="762"/>
                  </a:cubicBezTo>
                  <a:cubicBezTo>
                    <a:pt x="480" y="755"/>
                    <a:pt x="480" y="755"/>
                    <a:pt x="480" y="755"/>
                  </a:cubicBezTo>
                  <a:cubicBezTo>
                    <a:pt x="480" y="755"/>
                    <a:pt x="480" y="755"/>
                    <a:pt x="480" y="755"/>
                  </a:cubicBezTo>
                  <a:cubicBezTo>
                    <a:pt x="480" y="755"/>
                    <a:pt x="480" y="755"/>
                    <a:pt x="480" y="755"/>
                  </a:cubicBezTo>
                  <a:cubicBezTo>
                    <a:pt x="481" y="754"/>
                    <a:pt x="481" y="753"/>
                    <a:pt x="482" y="751"/>
                  </a:cubicBezTo>
                  <a:cubicBezTo>
                    <a:pt x="485" y="741"/>
                    <a:pt x="486" y="723"/>
                    <a:pt x="486" y="714"/>
                  </a:cubicBezTo>
                  <a:cubicBezTo>
                    <a:pt x="492" y="723"/>
                    <a:pt x="505" y="739"/>
                    <a:pt x="513" y="745"/>
                  </a:cubicBezTo>
                  <a:cubicBezTo>
                    <a:pt x="513" y="745"/>
                    <a:pt x="514" y="745"/>
                    <a:pt x="514" y="745"/>
                  </a:cubicBezTo>
                  <a:cubicBezTo>
                    <a:pt x="513" y="744"/>
                    <a:pt x="513" y="744"/>
                    <a:pt x="513" y="744"/>
                  </a:cubicBezTo>
                  <a:cubicBezTo>
                    <a:pt x="514" y="744"/>
                    <a:pt x="514" y="745"/>
                    <a:pt x="514" y="745"/>
                  </a:cubicBezTo>
                  <a:cubicBezTo>
                    <a:pt x="519" y="743"/>
                    <a:pt x="523" y="741"/>
                    <a:pt x="527" y="740"/>
                  </a:cubicBezTo>
                  <a:cubicBezTo>
                    <a:pt x="551" y="729"/>
                    <a:pt x="551" y="729"/>
                    <a:pt x="551" y="729"/>
                  </a:cubicBezTo>
                  <a:cubicBezTo>
                    <a:pt x="551" y="729"/>
                    <a:pt x="551" y="729"/>
                    <a:pt x="551" y="729"/>
                  </a:cubicBezTo>
                  <a:cubicBezTo>
                    <a:pt x="551" y="729"/>
                    <a:pt x="551" y="729"/>
                    <a:pt x="551" y="729"/>
                  </a:cubicBezTo>
                  <a:cubicBezTo>
                    <a:pt x="552" y="728"/>
                    <a:pt x="552" y="727"/>
                    <a:pt x="552" y="725"/>
                  </a:cubicBezTo>
                  <a:cubicBezTo>
                    <a:pt x="553" y="715"/>
                    <a:pt x="550" y="697"/>
                    <a:pt x="549" y="689"/>
                  </a:cubicBezTo>
                  <a:cubicBezTo>
                    <a:pt x="555" y="695"/>
                    <a:pt x="571" y="709"/>
                    <a:pt x="580" y="713"/>
                  </a:cubicBezTo>
                  <a:cubicBezTo>
                    <a:pt x="592" y="706"/>
                    <a:pt x="604" y="698"/>
                    <a:pt x="615" y="690"/>
                  </a:cubicBezTo>
                  <a:cubicBezTo>
                    <a:pt x="615" y="690"/>
                    <a:pt x="615" y="690"/>
                    <a:pt x="615" y="689"/>
                  </a:cubicBezTo>
                  <a:cubicBezTo>
                    <a:pt x="615" y="690"/>
                    <a:pt x="615" y="690"/>
                    <a:pt x="615" y="690"/>
                  </a:cubicBezTo>
                  <a:cubicBezTo>
                    <a:pt x="616" y="690"/>
                    <a:pt x="616" y="689"/>
                    <a:pt x="616" y="689"/>
                  </a:cubicBezTo>
                  <a:cubicBezTo>
                    <a:pt x="616" y="679"/>
                    <a:pt x="609" y="660"/>
                    <a:pt x="606" y="651"/>
                  </a:cubicBezTo>
                  <a:cubicBezTo>
                    <a:pt x="613" y="656"/>
                    <a:pt x="631" y="666"/>
                    <a:pt x="641" y="669"/>
                  </a:cubicBezTo>
                  <a:cubicBezTo>
                    <a:pt x="651" y="659"/>
                    <a:pt x="661" y="649"/>
                    <a:pt x="671" y="639"/>
                  </a:cubicBezTo>
                  <a:cubicBezTo>
                    <a:pt x="670" y="639"/>
                    <a:pt x="670" y="639"/>
                    <a:pt x="670" y="639"/>
                  </a:cubicBezTo>
                  <a:cubicBezTo>
                    <a:pt x="671" y="639"/>
                    <a:pt x="671" y="639"/>
                    <a:pt x="671" y="639"/>
                  </a:cubicBezTo>
                  <a:cubicBezTo>
                    <a:pt x="671" y="639"/>
                    <a:pt x="671" y="638"/>
                    <a:pt x="671" y="638"/>
                  </a:cubicBezTo>
                  <a:cubicBezTo>
                    <a:pt x="669" y="628"/>
                    <a:pt x="658" y="610"/>
                    <a:pt x="653" y="602"/>
                  </a:cubicBezTo>
                  <a:cubicBezTo>
                    <a:pt x="662" y="605"/>
                    <a:pt x="681" y="612"/>
                    <a:pt x="692" y="612"/>
                  </a:cubicBezTo>
                  <a:cubicBezTo>
                    <a:pt x="701" y="601"/>
                    <a:pt x="708" y="589"/>
                    <a:pt x="716" y="577"/>
                  </a:cubicBezTo>
                  <a:cubicBezTo>
                    <a:pt x="715" y="576"/>
                    <a:pt x="715" y="575"/>
                    <a:pt x="715" y="575"/>
                  </a:cubicBezTo>
                  <a:cubicBezTo>
                    <a:pt x="710" y="565"/>
                    <a:pt x="697" y="552"/>
                    <a:pt x="691" y="546"/>
                  </a:cubicBezTo>
                  <a:cubicBezTo>
                    <a:pt x="701" y="547"/>
                    <a:pt x="720" y="550"/>
                    <a:pt x="731" y="548"/>
                  </a:cubicBezTo>
                  <a:cubicBezTo>
                    <a:pt x="737" y="535"/>
                    <a:pt x="742" y="522"/>
                    <a:pt x="747" y="508"/>
                  </a:cubicBezTo>
                  <a:cubicBezTo>
                    <a:pt x="747" y="508"/>
                    <a:pt x="746" y="507"/>
                    <a:pt x="746" y="507"/>
                  </a:cubicBezTo>
                  <a:cubicBezTo>
                    <a:pt x="739" y="499"/>
                    <a:pt x="725" y="488"/>
                    <a:pt x="718" y="483"/>
                  </a:cubicBezTo>
                  <a:cubicBezTo>
                    <a:pt x="727" y="483"/>
                    <a:pt x="746" y="482"/>
                    <a:pt x="756" y="478"/>
                  </a:cubicBezTo>
                  <a:cubicBezTo>
                    <a:pt x="759" y="465"/>
                    <a:pt x="762" y="451"/>
                    <a:pt x="764" y="437"/>
                  </a:cubicBezTo>
                  <a:cubicBezTo>
                    <a:pt x="755" y="429"/>
                    <a:pt x="737" y="420"/>
                    <a:pt x="730" y="417"/>
                  </a:cubicBezTo>
                  <a:cubicBezTo>
                    <a:pt x="738" y="415"/>
                    <a:pt x="754" y="410"/>
                    <a:pt x="767" y="405"/>
                  </a:cubicBezTo>
                  <a:cubicBezTo>
                    <a:pt x="768" y="398"/>
                    <a:pt x="768" y="391"/>
                    <a:pt x="768" y="384"/>
                  </a:cubicBezTo>
                  <a:close/>
                  <a:moveTo>
                    <a:pt x="130" y="408"/>
                  </a:moveTo>
                  <a:cubicBezTo>
                    <a:pt x="116" y="408"/>
                    <a:pt x="106" y="397"/>
                    <a:pt x="106" y="384"/>
                  </a:cubicBezTo>
                  <a:cubicBezTo>
                    <a:pt x="106" y="370"/>
                    <a:pt x="116" y="359"/>
                    <a:pt x="130" y="359"/>
                  </a:cubicBezTo>
                  <a:cubicBezTo>
                    <a:pt x="143" y="359"/>
                    <a:pt x="154" y="370"/>
                    <a:pt x="154" y="384"/>
                  </a:cubicBezTo>
                  <a:cubicBezTo>
                    <a:pt x="154" y="397"/>
                    <a:pt x="143" y="408"/>
                    <a:pt x="130" y="408"/>
                  </a:cubicBezTo>
                  <a:close/>
                  <a:moveTo>
                    <a:pt x="384" y="105"/>
                  </a:moveTo>
                  <a:cubicBezTo>
                    <a:pt x="397" y="105"/>
                    <a:pt x="408" y="116"/>
                    <a:pt x="408" y="129"/>
                  </a:cubicBezTo>
                  <a:cubicBezTo>
                    <a:pt x="408" y="143"/>
                    <a:pt x="397" y="153"/>
                    <a:pt x="384" y="153"/>
                  </a:cubicBezTo>
                  <a:cubicBezTo>
                    <a:pt x="371" y="153"/>
                    <a:pt x="360" y="143"/>
                    <a:pt x="360" y="129"/>
                  </a:cubicBezTo>
                  <a:cubicBezTo>
                    <a:pt x="360" y="116"/>
                    <a:pt x="371" y="105"/>
                    <a:pt x="384" y="105"/>
                  </a:cubicBezTo>
                  <a:close/>
                  <a:moveTo>
                    <a:pt x="187" y="187"/>
                  </a:moveTo>
                  <a:cubicBezTo>
                    <a:pt x="197" y="177"/>
                    <a:pt x="212" y="177"/>
                    <a:pt x="221" y="187"/>
                  </a:cubicBezTo>
                  <a:cubicBezTo>
                    <a:pt x="231" y="196"/>
                    <a:pt x="231" y="211"/>
                    <a:pt x="221" y="221"/>
                  </a:cubicBezTo>
                  <a:cubicBezTo>
                    <a:pt x="212" y="230"/>
                    <a:pt x="197" y="230"/>
                    <a:pt x="187" y="221"/>
                  </a:cubicBezTo>
                  <a:cubicBezTo>
                    <a:pt x="178" y="211"/>
                    <a:pt x="178" y="196"/>
                    <a:pt x="187" y="187"/>
                  </a:cubicBezTo>
                  <a:close/>
                  <a:moveTo>
                    <a:pt x="221" y="580"/>
                  </a:moveTo>
                  <a:cubicBezTo>
                    <a:pt x="212" y="590"/>
                    <a:pt x="197" y="590"/>
                    <a:pt x="187" y="580"/>
                  </a:cubicBezTo>
                  <a:cubicBezTo>
                    <a:pt x="178" y="571"/>
                    <a:pt x="178" y="556"/>
                    <a:pt x="187" y="546"/>
                  </a:cubicBezTo>
                  <a:cubicBezTo>
                    <a:pt x="197" y="537"/>
                    <a:pt x="212" y="537"/>
                    <a:pt x="221" y="546"/>
                  </a:cubicBezTo>
                  <a:cubicBezTo>
                    <a:pt x="231" y="556"/>
                    <a:pt x="231" y="571"/>
                    <a:pt x="221" y="580"/>
                  </a:cubicBezTo>
                  <a:close/>
                  <a:moveTo>
                    <a:pt x="384" y="662"/>
                  </a:moveTo>
                  <a:cubicBezTo>
                    <a:pt x="371" y="662"/>
                    <a:pt x="360" y="651"/>
                    <a:pt x="360" y="638"/>
                  </a:cubicBezTo>
                  <a:cubicBezTo>
                    <a:pt x="360" y="624"/>
                    <a:pt x="371" y="614"/>
                    <a:pt x="384" y="614"/>
                  </a:cubicBezTo>
                  <a:cubicBezTo>
                    <a:pt x="397" y="614"/>
                    <a:pt x="408" y="624"/>
                    <a:pt x="408" y="638"/>
                  </a:cubicBezTo>
                  <a:cubicBezTo>
                    <a:pt x="408" y="651"/>
                    <a:pt x="397" y="662"/>
                    <a:pt x="384" y="662"/>
                  </a:cubicBezTo>
                  <a:close/>
                  <a:moveTo>
                    <a:pt x="384" y="580"/>
                  </a:moveTo>
                  <a:cubicBezTo>
                    <a:pt x="276" y="580"/>
                    <a:pt x="188" y="492"/>
                    <a:pt x="188" y="384"/>
                  </a:cubicBezTo>
                  <a:cubicBezTo>
                    <a:pt x="188" y="275"/>
                    <a:pt x="276" y="188"/>
                    <a:pt x="384" y="188"/>
                  </a:cubicBezTo>
                  <a:cubicBezTo>
                    <a:pt x="492" y="188"/>
                    <a:pt x="580" y="275"/>
                    <a:pt x="580" y="384"/>
                  </a:cubicBezTo>
                  <a:cubicBezTo>
                    <a:pt x="580" y="492"/>
                    <a:pt x="492" y="580"/>
                    <a:pt x="384" y="580"/>
                  </a:cubicBezTo>
                  <a:close/>
                  <a:moveTo>
                    <a:pt x="581" y="580"/>
                  </a:moveTo>
                  <a:cubicBezTo>
                    <a:pt x="571" y="590"/>
                    <a:pt x="556" y="590"/>
                    <a:pt x="547" y="580"/>
                  </a:cubicBezTo>
                  <a:cubicBezTo>
                    <a:pt x="537" y="571"/>
                    <a:pt x="537" y="556"/>
                    <a:pt x="547" y="546"/>
                  </a:cubicBezTo>
                  <a:cubicBezTo>
                    <a:pt x="556" y="537"/>
                    <a:pt x="571" y="537"/>
                    <a:pt x="581" y="546"/>
                  </a:cubicBezTo>
                  <a:cubicBezTo>
                    <a:pt x="590" y="556"/>
                    <a:pt x="590" y="571"/>
                    <a:pt x="581" y="580"/>
                  </a:cubicBezTo>
                  <a:close/>
                  <a:moveTo>
                    <a:pt x="581" y="221"/>
                  </a:moveTo>
                  <a:cubicBezTo>
                    <a:pt x="571" y="230"/>
                    <a:pt x="556" y="230"/>
                    <a:pt x="547" y="221"/>
                  </a:cubicBezTo>
                  <a:cubicBezTo>
                    <a:pt x="537" y="211"/>
                    <a:pt x="537" y="196"/>
                    <a:pt x="547" y="187"/>
                  </a:cubicBezTo>
                  <a:cubicBezTo>
                    <a:pt x="556" y="177"/>
                    <a:pt x="571" y="177"/>
                    <a:pt x="581" y="187"/>
                  </a:cubicBezTo>
                  <a:cubicBezTo>
                    <a:pt x="590" y="196"/>
                    <a:pt x="590" y="211"/>
                    <a:pt x="581" y="221"/>
                  </a:cubicBezTo>
                  <a:close/>
                  <a:moveTo>
                    <a:pt x="638" y="408"/>
                  </a:moveTo>
                  <a:cubicBezTo>
                    <a:pt x="625" y="408"/>
                    <a:pt x="614" y="397"/>
                    <a:pt x="614" y="384"/>
                  </a:cubicBezTo>
                  <a:cubicBezTo>
                    <a:pt x="614" y="370"/>
                    <a:pt x="625" y="359"/>
                    <a:pt x="638" y="359"/>
                  </a:cubicBezTo>
                  <a:cubicBezTo>
                    <a:pt x="651" y="359"/>
                    <a:pt x="662" y="370"/>
                    <a:pt x="662" y="384"/>
                  </a:cubicBezTo>
                  <a:cubicBezTo>
                    <a:pt x="662" y="397"/>
                    <a:pt x="651" y="408"/>
                    <a:pt x="638" y="408"/>
                  </a:cubicBezTo>
                  <a:close/>
                </a:path>
              </a:pathLst>
            </a:custGeom>
            <a:grpFill/>
            <a:ln>
              <a:noFill/>
            </a:ln>
            <a:effectLst/>
          </p:spPr>
          <p:txBody>
            <a:bodyPr/>
            <a:lstStyle/>
            <a:p>
              <a:pPr>
                <a:defRPr/>
              </a:pPr>
              <a:endParaRPr lang="en-US" sz="2100" kern="0" dirty="0">
                <a:solidFill>
                  <a:sysClr val="windowText" lastClr="000000"/>
                </a:solidFill>
                <a:cs typeface="Arial" pitchFamily="34" charset="0"/>
              </a:endParaRPr>
            </a:p>
          </p:txBody>
        </p:sp>
        <p:sp>
          <p:nvSpPr>
            <p:cNvPr id="32" name="Freeform 9">
              <a:extLst>
                <a:ext uri="{FF2B5EF4-FFF2-40B4-BE49-F238E27FC236}">
                  <a16:creationId xmlns:a16="http://schemas.microsoft.com/office/drawing/2014/main" id="{A6265F91-E81C-3F41-A20B-D4A6B710E004}"/>
                </a:ext>
              </a:extLst>
            </p:cNvPr>
            <p:cNvSpPr>
              <a:spLocks noEditPoints="1"/>
            </p:cNvSpPr>
            <p:nvPr/>
          </p:nvSpPr>
          <p:spPr bwMode="auto">
            <a:xfrm rot="1515780">
              <a:off x="3151486" y="3597027"/>
              <a:ext cx="43852" cy="45946"/>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grpFill/>
            <a:ln w="9525">
              <a:noFill/>
              <a:round/>
              <a:headEnd/>
              <a:tailEnd/>
            </a:ln>
          </p:spPr>
          <p:txBody>
            <a:bodyPr/>
            <a:lstStyle/>
            <a:p>
              <a:pPr fontAlgn="base">
                <a:spcBef>
                  <a:spcPct val="0"/>
                </a:spcBef>
                <a:spcAft>
                  <a:spcPct val="0"/>
                </a:spcAft>
              </a:pPr>
              <a:endParaRPr lang="en-US" dirty="0">
                <a:solidFill>
                  <a:srgbClr val="5F5F5F"/>
                </a:solidFill>
                <a:latin typeface="Arial" charset="0"/>
                <a:cs typeface="Arial" charset="0"/>
              </a:endParaRPr>
            </a:p>
          </p:txBody>
        </p:sp>
      </p:grpSp>
      <p:pic>
        <p:nvPicPr>
          <p:cNvPr id="33" name="Picture 2" descr="D:\work\product-information\advanced-security\core-materials\video-recordings\12.1\for-youtube\1-aso-overview\O_EnterpriseMgr_12c_clr.gif">
            <a:extLst>
              <a:ext uri="{FF2B5EF4-FFF2-40B4-BE49-F238E27FC236}">
                <a16:creationId xmlns:a16="http://schemas.microsoft.com/office/drawing/2014/main" id="{EE7094C5-1F42-AA48-B83E-132E00394BBC}"/>
              </a:ext>
            </a:extLst>
          </p:cNvPr>
          <p:cNvPicPr>
            <a:picLocks noChangeAspect="1" noChangeArrowheads="1"/>
          </p:cNvPicPr>
          <p:nvPr/>
        </p:nvPicPr>
        <p:blipFill rotWithShape="1">
          <a:blip r:embed="rId5" cstate="print"/>
          <a:srcRect l="4367" r="32178"/>
          <a:stretch/>
        </p:blipFill>
        <p:spPr bwMode="auto">
          <a:xfrm>
            <a:off x="4067280" y="4661572"/>
            <a:ext cx="1365973" cy="574675"/>
          </a:xfrm>
          <a:prstGeom prst="rect">
            <a:avLst/>
          </a:prstGeom>
          <a:noFill/>
          <a:ln w="6350">
            <a:solidFill>
              <a:schemeClr val="tx1"/>
            </a:solidFill>
            <a:miter lim="800000"/>
            <a:headEnd/>
            <a:tailEnd/>
          </a:ln>
        </p:spPr>
      </p:pic>
      <p:sp>
        <p:nvSpPr>
          <p:cNvPr id="35" name="Text Placeholder 2">
            <a:extLst>
              <a:ext uri="{FF2B5EF4-FFF2-40B4-BE49-F238E27FC236}">
                <a16:creationId xmlns:a16="http://schemas.microsoft.com/office/drawing/2014/main" id="{B7E4AA9B-F7E7-4F4C-984F-10B9677EB56D}"/>
              </a:ext>
            </a:extLst>
          </p:cNvPr>
          <p:cNvSpPr txBox="1">
            <a:spLocks/>
          </p:cNvSpPr>
          <p:nvPr/>
        </p:nvSpPr>
        <p:spPr>
          <a:xfrm>
            <a:off x="880152" y="1739999"/>
            <a:ext cx="5257799" cy="76200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spcBef>
                <a:spcPct val="0"/>
              </a:spcBef>
            </a:pPr>
            <a:r>
              <a:rPr lang="en-US" b="1" dirty="0">
                <a:solidFill>
                  <a:srgbClr val="FF0000"/>
                </a:solidFill>
              </a:rPr>
              <a:t>       Snap Clone</a:t>
            </a:r>
          </a:p>
        </p:txBody>
      </p:sp>
      <p:sp>
        <p:nvSpPr>
          <p:cNvPr id="36" name="Text Placeholder 3">
            <a:extLst>
              <a:ext uri="{FF2B5EF4-FFF2-40B4-BE49-F238E27FC236}">
                <a16:creationId xmlns:a16="http://schemas.microsoft.com/office/drawing/2014/main" id="{DB224233-3216-6C4A-A064-F3C3799975B3}"/>
              </a:ext>
            </a:extLst>
          </p:cNvPr>
          <p:cNvSpPr txBox="1">
            <a:spLocks/>
          </p:cNvSpPr>
          <p:nvPr/>
        </p:nvSpPr>
        <p:spPr>
          <a:xfrm>
            <a:off x="1612860" y="2140883"/>
            <a:ext cx="4185663" cy="444500"/>
          </a:xfrm>
          <a:prstGeom prst="rect">
            <a:avLst/>
          </a:prstGeom>
        </p:spPr>
        <p:txBody>
          <a:bodyPr lIns="0" tIns="0" rIns="0" bIns="0"/>
          <a:lstStyle/>
          <a:p>
            <a:pPr marL="228600" indent="-228600" algn="ctr" fontAlgn="auto">
              <a:lnSpc>
                <a:spcPct val="90000"/>
              </a:lnSpc>
              <a:spcAft>
                <a:spcPts val="0"/>
              </a:spcAft>
              <a:buClr>
                <a:schemeClr val="tx1">
                  <a:lumMod val="60000"/>
                  <a:lumOff val="40000"/>
                </a:schemeClr>
              </a:buClr>
              <a:defRPr/>
            </a:pPr>
            <a:r>
              <a:rPr lang="en-US" b="1" dirty="0">
                <a:latin typeface="Oracle Sans" panose="020B0503020204020204" pitchFamily="34" charset="0"/>
                <a:cs typeface="Oracle Sans" panose="020B0503020204020204" pitchFamily="34" charset="0"/>
              </a:rPr>
              <a:t>Replicate &gt; Mask/Subset &gt; Copy</a:t>
            </a:r>
          </a:p>
        </p:txBody>
      </p:sp>
      <p:pic>
        <p:nvPicPr>
          <p:cNvPr id="39" name="Picture 38">
            <a:extLst>
              <a:ext uri="{FF2B5EF4-FFF2-40B4-BE49-F238E27FC236}">
                <a16:creationId xmlns:a16="http://schemas.microsoft.com/office/drawing/2014/main" id="{D2BA0743-E754-5B40-B6E5-FB254B4C1CD7}"/>
              </a:ext>
            </a:extLst>
          </p:cNvPr>
          <p:cNvPicPr>
            <a:picLocks noChangeAspect="1"/>
          </p:cNvPicPr>
          <p:nvPr/>
        </p:nvPicPr>
        <p:blipFill>
          <a:blip r:embed="rId4"/>
          <a:stretch>
            <a:fillRect/>
          </a:stretch>
        </p:blipFill>
        <p:spPr>
          <a:xfrm>
            <a:off x="7692258" y="4213829"/>
            <a:ext cx="514406" cy="579612"/>
          </a:xfrm>
          <a:prstGeom prst="rect">
            <a:avLst/>
          </a:prstGeom>
        </p:spPr>
      </p:pic>
      <p:pic>
        <p:nvPicPr>
          <p:cNvPr id="40" name="Picture 39">
            <a:extLst>
              <a:ext uri="{FF2B5EF4-FFF2-40B4-BE49-F238E27FC236}">
                <a16:creationId xmlns:a16="http://schemas.microsoft.com/office/drawing/2014/main" id="{9EEC65C6-86E5-A946-9CD2-808ECFF87D2F}"/>
              </a:ext>
            </a:extLst>
          </p:cNvPr>
          <p:cNvPicPr>
            <a:picLocks noChangeAspect="1"/>
          </p:cNvPicPr>
          <p:nvPr/>
        </p:nvPicPr>
        <p:blipFill>
          <a:blip r:embed="rId4"/>
          <a:stretch>
            <a:fillRect/>
          </a:stretch>
        </p:blipFill>
        <p:spPr>
          <a:xfrm>
            <a:off x="9303776" y="4213829"/>
            <a:ext cx="514406" cy="579612"/>
          </a:xfrm>
          <a:prstGeom prst="rect">
            <a:avLst/>
          </a:prstGeom>
        </p:spPr>
      </p:pic>
      <p:pic>
        <p:nvPicPr>
          <p:cNvPr id="41" name="Picture 40">
            <a:extLst>
              <a:ext uri="{FF2B5EF4-FFF2-40B4-BE49-F238E27FC236}">
                <a16:creationId xmlns:a16="http://schemas.microsoft.com/office/drawing/2014/main" id="{D2B292DE-18C3-D14B-AE98-0DB716C7F7B1}"/>
              </a:ext>
            </a:extLst>
          </p:cNvPr>
          <p:cNvPicPr>
            <a:picLocks noChangeAspect="1"/>
          </p:cNvPicPr>
          <p:nvPr/>
        </p:nvPicPr>
        <p:blipFill>
          <a:blip r:embed="rId4"/>
          <a:stretch>
            <a:fillRect/>
          </a:stretch>
        </p:blipFill>
        <p:spPr>
          <a:xfrm>
            <a:off x="10108999" y="4215038"/>
            <a:ext cx="514406" cy="579612"/>
          </a:xfrm>
          <a:prstGeom prst="rect">
            <a:avLst/>
          </a:prstGeom>
        </p:spPr>
      </p:pic>
      <p:cxnSp>
        <p:nvCxnSpPr>
          <p:cNvPr id="43" name="Curved Connector 42">
            <a:extLst>
              <a:ext uri="{FF2B5EF4-FFF2-40B4-BE49-F238E27FC236}">
                <a16:creationId xmlns:a16="http://schemas.microsoft.com/office/drawing/2014/main" id="{5E2A4980-A596-9A41-9EEF-C7AA466DB608}"/>
              </a:ext>
            </a:extLst>
          </p:cNvPr>
          <p:cNvCxnSpPr>
            <a:stCxn id="9" idx="3"/>
            <a:endCxn id="39" idx="0"/>
          </p:cNvCxnSpPr>
          <p:nvPr/>
        </p:nvCxnSpPr>
        <p:spPr>
          <a:xfrm>
            <a:off x="6137951" y="3544768"/>
            <a:ext cx="1811510" cy="669061"/>
          </a:xfrm>
          <a:prstGeom prst="curvedConnector2">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0F8AA95C-CF36-B246-B95E-8791A9AF5959}"/>
              </a:ext>
            </a:extLst>
          </p:cNvPr>
          <p:cNvCxnSpPr>
            <a:stCxn id="9" idx="3"/>
            <a:endCxn id="21" idx="0"/>
          </p:cNvCxnSpPr>
          <p:nvPr/>
        </p:nvCxnSpPr>
        <p:spPr>
          <a:xfrm>
            <a:off x="6137951" y="3544768"/>
            <a:ext cx="2617269" cy="669061"/>
          </a:xfrm>
          <a:prstGeom prst="curvedConnector2">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E9E023B7-1CBC-2A47-8E6D-ECDC7AE76AC4}"/>
              </a:ext>
            </a:extLst>
          </p:cNvPr>
          <p:cNvCxnSpPr>
            <a:stCxn id="9" idx="3"/>
            <a:endCxn id="40" idx="0"/>
          </p:cNvCxnSpPr>
          <p:nvPr/>
        </p:nvCxnSpPr>
        <p:spPr>
          <a:xfrm>
            <a:off x="6137951" y="3544768"/>
            <a:ext cx="3423028" cy="669061"/>
          </a:xfrm>
          <a:prstGeom prst="curvedConnector2">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7B54F974-2CEF-2045-A584-5679E215162B}"/>
              </a:ext>
            </a:extLst>
          </p:cNvPr>
          <p:cNvCxnSpPr>
            <a:stCxn id="9" idx="3"/>
            <a:endCxn id="41" idx="0"/>
          </p:cNvCxnSpPr>
          <p:nvPr/>
        </p:nvCxnSpPr>
        <p:spPr>
          <a:xfrm>
            <a:off x="6137951" y="3544768"/>
            <a:ext cx="4228251" cy="670270"/>
          </a:xfrm>
          <a:prstGeom prst="curvedConnector2">
            <a:avLst/>
          </a:prstGeom>
          <a:ln w="158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38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cTn>
                              </p:par>
                            </p:childTnLst>
                          </p:cTn>
                        </p:par>
                        <p:par>
                          <p:cTn id="9" fill="hold">
                            <p:stCondLst>
                              <p:cond delay="500"/>
                            </p:stCondLst>
                            <p:childTnLst>
                              <p:par>
                                <p:cTn id="10" presetID="8" presetClass="emph" presetSubtype="0" fill="hold" nodeType="afterEffect">
                                  <p:stCondLst>
                                    <p:cond delay="0"/>
                                  </p:stCondLst>
                                  <p:childTnLst>
                                    <p:animRot by="21600000">
                                      <p:cBhvr>
                                        <p:cTn id="11" dur="2000" fill="hold"/>
                                        <p:tgtEl>
                                          <p:spTgt spid="29"/>
                                        </p:tgtEl>
                                        <p:attrNameLst>
                                          <p:attrName>r</p:attrName>
                                        </p:attrNameLst>
                                      </p:cBhvr>
                                    </p:animRot>
                                  </p:childTnLst>
                                </p:cTn>
                              </p:par>
                              <p:par>
                                <p:cTn id="12" presetID="8" presetClass="emph" presetSubtype="0" fill="hold" nodeType="withEffect">
                                  <p:stCondLst>
                                    <p:cond delay="0"/>
                                  </p:stCondLst>
                                  <p:childTnLst>
                                    <p:animRot by="21600000">
                                      <p:cBhvr>
                                        <p:cTn id="13" dur="2000" fill="hold"/>
                                        <p:tgtEl>
                                          <p:spTgt spid="29"/>
                                        </p:tgtEl>
                                        <p:attrNameLst>
                                          <p:attrName>r</p:attrName>
                                        </p:attrNameLst>
                                      </p:cBhvr>
                                    </p:animRot>
                                  </p:childTnLst>
                                </p:cTn>
                              </p:par>
                              <p:par>
                                <p:cTn id="14" presetID="1"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childTnLst>
                                </p:cTn>
                              </p:par>
                            </p:childTnLst>
                          </p:cTn>
                        </p:par>
                        <p:par>
                          <p:cTn id="16" fill="hold">
                            <p:stCondLst>
                              <p:cond delay="2500"/>
                            </p:stCondLst>
                            <p:childTnLst>
                              <p:par>
                                <p:cTn id="17" presetID="22" presetClass="entr" presetSubtype="1"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childTnLst>
                          </p:cTn>
                        </p:par>
                        <p:par>
                          <p:cTn id="20" fill="hold">
                            <p:stCondLst>
                              <p:cond delay="3000"/>
                            </p:stCondLst>
                            <p:childTnLst>
                              <p:par>
                                <p:cTn id="21" presetID="1"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par>
                          <p:cTn id="23" fill="hold">
                            <p:stCondLst>
                              <p:cond delay="3000"/>
                            </p:stCondLst>
                            <p:childTnLst>
                              <p:par>
                                <p:cTn id="24" presetID="22" presetClass="entr" presetSubtype="1" fill="hold" nodeType="after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wipe(up)">
                                      <p:cBhvr>
                                        <p:cTn id="26" dur="500"/>
                                        <p:tgtEl>
                                          <p:spTgt spid="47"/>
                                        </p:tgtEl>
                                      </p:cBhvr>
                                    </p:animEffect>
                                  </p:childTnLst>
                                </p:cTn>
                              </p:par>
                            </p:childTnLst>
                          </p:cTn>
                        </p:par>
                        <p:par>
                          <p:cTn id="27" fill="hold">
                            <p:stCondLst>
                              <p:cond delay="3500"/>
                            </p:stCondLst>
                            <p:childTnLst>
                              <p:par>
                                <p:cTn id="28" presetID="1" presetClass="entr" presetSubtype="0"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par>
                          <p:cTn id="30" fill="hold">
                            <p:stCondLst>
                              <p:cond delay="3500"/>
                            </p:stCondLst>
                            <p:childTnLst>
                              <p:par>
                                <p:cTn id="31" presetID="22" presetClass="entr" presetSubtype="1"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500"/>
                                        <p:tgtEl>
                                          <p:spTgt spid="49"/>
                                        </p:tgtEl>
                                      </p:cBhvr>
                                    </p:animEffect>
                                  </p:childTnLst>
                                </p:cTn>
                              </p:par>
                            </p:childTnLst>
                          </p:cTn>
                        </p:par>
                        <p:par>
                          <p:cTn id="34" fill="hold">
                            <p:stCondLst>
                              <p:cond delay="4000"/>
                            </p:stCondLst>
                            <p:childTnLst>
                              <p:par>
                                <p:cTn id="35" presetID="1" presetClass="entr" presetSubtype="0"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4000"/>
                            </p:stCondLst>
                            <p:childTnLst>
                              <p:par>
                                <p:cTn id="38" presetID="22" presetClass="entr" presetSubtype="1"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up)">
                                      <p:cBhvr>
                                        <p:cTn id="40" dur="500"/>
                                        <p:tgtEl>
                                          <p:spTgt spid="51"/>
                                        </p:tgtEl>
                                      </p:cBhvr>
                                    </p:animEffect>
                                  </p:childTnLst>
                                </p:cTn>
                              </p:par>
                            </p:childTnLst>
                          </p:cTn>
                        </p:par>
                        <p:par>
                          <p:cTn id="41" fill="hold">
                            <p:stCondLst>
                              <p:cond delay="4500"/>
                            </p:stCondLst>
                            <p:childTnLst>
                              <p:par>
                                <p:cTn id="42" presetID="1" presetClass="entr" presetSubtype="0"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childTnLst>
                                </p:cTn>
                              </p:par>
                            </p:childTnLst>
                          </p:cTn>
                        </p:par>
                        <p:par>
                          <p:cTn id="44" fill="hold">
                            <p:stCondLst>
                              <p:cond delay="4500"/>
                            </p:stCondLst>
                            <p:childTnLst>
                              <p:par>
                                <p:cTn id="45" presetID="1"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4"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1_Capture_data"/>
          <p:cNvSpPr txBox="1">
            <a:spLocks noChangeArrowheads="1"/>
          </p:cNvSpPr>
          <p:nvPr/>
        </p:nvSpPr>
        <p:spPr bwMode="auto">
          <a:xfrm>
            <a:off x="2383465" y="3004385"/>
            <a:ext cx="4378956" cy="646331"/>
          </a:xfrm>
          <a:prstGeom prst="rect">
            <a:avLst/>
          </a:prstGeom>
          <a:noFill/>
          <a:ln w="9525">
            <a:noFill/>
            <a:miter lim="800000"/>
            <a:headEnd/>
            <a:tailEnd/>
          </a:ln>
        </p:spPr>
        <p:txBody>
          <a:bodyPr wrap="square">
            <a:spAutoFit/>
          </a:bodyPr>
          <a:lstStyle/>
          <a:p>
            <a:pPr fontAlgn="base">
              <a:spcBef>
                <a:spcPct val="0"/>
              </a:spcBef>
              <a:spcAft>
                <a:spcPct val="0"/>
              </a:spcAft>
            </a:pPr>
            <a:r>
              <a:rPr lang="en-US" sz="1200" b="1" dirty="0">
                <a:solidFill>
                  <a:srgbClr val="BFBFBF"/>
                </a:solidFill>
                <a:cs typeface="Times New Roman" pitchFamily="18" charset="0"/>
              </a:rPr>
              <a:t>010010110010101001001001001001001001001001001000100101010010010010011100100100100100100100001001001011100100101010010010101010011010100</a:t>
            </a:r>
            <a:endParaRPr lang="en-CA" sz="1200" b="1" dirty="0">
              <a:solidFill>
                <a:srgbClr val="BFBFBF"/>
              </a:solidFill>
              <a:cs typeface="Times New Roman" pitchFamily="18" charset="0"/>
            </a:endParaRPr>
          </a:p>
        </p:txBody>
      </p:sp>
      <p:sp>
        <p:nvSpPr>
          <p:cNvPr id="3" name="Title 2">
            <a:extLst>
              <a:ext uri="{FF2B5EF4-FFF2-40B4-BE49-F238E27FC236}">
                <a16:creationId xmlns:a16="http://schemas.microsoft.com/office/drawing/2014/main" id="{C73C2752-1E19-492C-A337-C2BF3DDB05C7}"/>
              </a:ext>
            </a:extLst>
          </p:cNvPr>
          <p:cNvSpPr>
            <a:spLocks noGrp="1"/>
          </p:cNvSpPr>
          <p:nvPr>
            <p:ph type="title"/>
          </p:nvPr>
        </p:nvSpPr>
        <p:spPr/>
        <p:txBody>
          <a:bodyPr/>
          <a:lstStyle/>
          <a:p>
            <a:r>
              <a:rPr lang="en-US" dirty="0"/>
              <a:t>Oracle Data Masking and Subsetting</a:t>
            </a:r>
          </a:p>
        </p:txBody>
      </p:sp>
      <p:sp>
        <p:nvSpPr>
          <p:cNvPr id="5" name="Text Placeholder 4"/>
          <p:cNvSpPr>
            <a:spLocks noGrp="1"/>
          </p:cNvSpPr>
          <p:nvPr>
            <p:ph type="body" sz="quarter" idx="11"/>
          </p:nvPr>
        </p:nvSpPr>
        <p:spPr/>
        <p:txBody>
          <a:bodyPr/>
          <a:lstStyle/>
          <a:p>
            <a:r>
              <a:rPr lang="en-US" sz="1800" dirty="0"/>
              <a:t>In Oracle Golden Gate Environment</a:t>
            </a:r>
            <a:endParaRPr lang="en-US" sz="1800" b="0" dirty="0"/>
          </a:p>
        </p:txBody>
      </p:sp>
      <p:sp>
        <p:nvSpPr>
          <p:cNvPr id="10" name="Footer Placeholder 9">
            <a:extLst>
              <a:ext uri="{FF2B5EF4-FFF2-40B4-BE49-F238E27FC236}">
                <a16:creationId xmlns:a16="http://schemas.microsoft.com/office/drawing/2014/main" id="{D10B7BCB-D866-440D-95D1-F3CDE65AE854}"/>
              </a:ext>
            </a:extLst>
          </p:cNvPr>
          <p:cNvSpPr>
            <a:spLocks noGrp="1"/>
          </p:cNvSpPr>
          <p:nvPr>
            <p:ph type="ftr" sz="quarter" idx="13"/>
          </p:nvPr>
        </p:nvSpPr>
        <p:spPr/>
        <p:txBody>
          <a:bodyPr/>
          <a:lstStyle/>
          <a:p>
            <a:r>
              <a:rPr lang="en-US"/>
              <a:t>Copyright © 2023, Oracle and/or its affiliates </a:t>
            </a:r>
            <a:endParaRPr lang="en-US" dirty="0"/>
          </a:p>
        </p:txBody>
      </p:sp>
      <p:pic>
        <p:nvPicPr>
          <p:cNvPr id="6" name="Picture 5" descr="D:\dinesh\ProductManagement\All_Icons\ic-Database-red.gif"/>
          <p:cNvPicPr>
            <a:picLocks noChangeAspect="1" noChangeArrowheads="1"/>
          </p:cNvPicPr>
          <p:nvPr/>
        </p:nvPicPr>
        <p:blipFill>
          <a:blip r:embed="rId2" cstate="print"/>
          <a:srcRect l="19444" t="16667" r="19444" b="16667"/>
          <a:stretch>
            <a:fillRect/>
          </a:stretch>
        </p:blipFill>
        <p:spPr bwMode="auto">
          <a:xfrm>
            <a:off x="1245597" y="2714789"/>
            <a:ext cx="1143630" cy="1247596"/>
          </a:xfrm>
          <a:prstGeom prst="rect">
            <a:avLst/>
          </a:prstGeom>
          <a:noFill/>
          <a:ln w="9525">
            <a:noFill/>
            <a:miter lim="800000"/>
            <a:headEnd/>
            <a:tailEnd/>
          </a:ln>
        </p:spPr>
      </p:pic>
      <p:pic>
        <p:nvPicPr>
          <p:cNvPr id="7" name="Picture 3" descr="D:\dinesh\ProductManagement\All_Icons\ic-Database-gray.gif"/>
          <p:cNvPicPr>
            <a:picLocks noChangeAspect="1" noChangeArrowheads="1"/>
          </p:cNvPicPr>
          <p:nvPr/>
        </p:nvPicPr>
        <p:blipFill>
          <a:blip r:embed="rId3" cstate="print"/>
          <a:srcRect l="19444" t="16667" r="19444" b="16667"/>
          <a:stretch>
            <a:fillRect/>
          </a:stretch>
        </p:blipFill>
        <p:spPr bwMode="auto">
          <a:xfrm>
            <a:off x="6710731" y="2682956"/>
            <a:ext cx="1137684" cy="1240443"/>
          </a:xfrm>
          <a:prstGeom prst="rect">
            <a:avLst/>
          </a:prstGeom>
          <a:noFill/>
          <a:ln w="9525">
            <a:noFill/>
            <a:miter lim="800000"/>
            <a:headEnd/>
            <a:tailEnd/>
          </a:ln>
        </p:spPr>
      </p:pic>
      <p:sp>
        <p:nvSpPr>
          <p:cNvPr id="11" name="Rectangle 10"/>
          <p:cNvSpPr/>
          <p:nvPr/>
        </p:nvSpPr>
        <p:spPr>
          <a:xfrm>
            <a:off x="8576944" y="2559241"/>
            <a:ext cx="2518670" cy="584775"/>
          </a:xfrm>
          <a:prstGeom prst="rect">
            <a:avLst/>
          </a:prstGeom>
        </p:spPr>
        <p:txBody>
          <a:bodyPr wrap="square">
            <a:spAutoFit/>
          </a:bodyPr>
          <a:lstStyle/>
          <a:p>
            <a:pPr algn="ctr">
              <a:defRPr/>
            </a:pPr>
            <a:r>
              <a:rPr lang="en-US" sz="1600" b="1" kern="0" dirty="0">
                <a:solidFill>
                  <a:srgbClr val="46575E"/>
                </a:solidFill>
                <a:cs typeface="Arial" charset="0"/>
              </a:rPr>
              <a:t>Define </a:t>
            </a:r>
          </a:p>
          <a:p>
            <a:pPr algn="ctr">
              <a:defRPr/>
            </a:pPr>
            <a:r>
              <a:rPr lang="en-US" sz="1600" b="1" kern="0" dirty="0">
                <a:solidFill>
                  <a:srgbClr val="46575E"/>
                </a:solidFill>
                <a:cs typeface="Arial" charset="0"/>
              </a:rPr>
              <a:t>Mask/Subset</a:t>
            </a:r>
          </a:p>
        </p:txBody>
      </p:sp>
      <p:sp>
        <p:nvSpPr>
          <p:cNvPr id="12" name="Rounded Rectangle 11"/>
          <p:cNvSpPr/>
          <p:nvPr/>
        </p:nvSpPr>
        <p:spPr>
          <a:xfrm>
            <a:off x="8119726" y="2498634"/>
            <a:ext cx="2960985" cy="639726"/>
          </a:xfrm>
          <a:prstGeom prst="round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dirty="0">
              <a:solidFill>
                <a:srgbClr val="FFFFFF"/>
              </a:solidFill>
            </a:endParaRPr>
          </a:p>
        </p:txBody>
      </p:sp>
      <p:sp>
        <p:nvSpPr>
          <p:cNvPr id="13" name="Oval 12"/>
          <p:cNvSpPr/>
          <p:nvPr/>
        </p:nvSpPr>
        <p:spPr>
          <a:xfrm>
            <a:off x="8162257" y="2537620"/>
            <a:ext cx="5334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t>1</a:t>
            </a:r>
          </a:p>
        </p:txBody>
      </p:sp>
      <p:sp>
        <p:nvSpPr>
          <p:cNvPr id="25" name="Rounded Rectangle 24"/>
          <p:cNvSpPr/>
          <p:nvPr/>
        </p:nvSpPr>
        <p:spPr>
          <a:xfrm>
            <a:off x="3090519" y="2094677"/>
            <a:ext cx="2960985" cy="639726"/>
          </a:xfrm>
          <a:prstGeom prst="round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dirty="0">
              <a:solidFill>
                <a:srgbClr val="FFFFFF"/>
              </a:solidFill>
            </a:endParaRPr>
          </a:p>
        </p:txBody>
      </p:sp>
      <p:sp>
        <p:nvSpPr>
          <p:cNvPr id="26" name="Oval 25"/>
          <p:cNvSpPr/>
          <p:nvPr/>
        </p:nvSpPr>
        <p:spPr>
          <a:xfrm>
            <a:off x="3152543" y="2133663"/>
            <a:ext cx="5334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t>2</a:t>
            </a:r>
          </a:p>
        </p:txBody>
      </p:sp>
      <p:sp>
        <p:nvSpPr>
          <p:cNvPr id="27" name="Rectangle 26"/>
          <p:cNvSpPr/>
          <p:nvPr/>
        </p:nvSpPr>
        <p:spPr>
          <a:xfrm>
            <a:off x="3724225" y="2219049"/>
            <a:ext cx="2238680" cy="338554"/>
          </a:xfrm>
          <a:prstGeom prst="rect">
            <a:avLst/>
          </a:prstGeom>
        </p:spPr>
        <p:txBody>
          <a:bodyPr wrap="square">
            <a:spAutoFit/>
          </a:bodyPr>
          <a:lstStyle/>
          <a:p>
            <a:pPr algn="ctr">
              <a:defRPr/>
            </a:pPr>
            <a:r>
              <a:rPr lang="en-US" sz="1600" b="1" kern="0" dirty="0">
                <a:solidFill>
                  <a:srgbClr val="46575E"/>
                </a:solidFill>
                <a:cs typeface="Arial" charset="0"/>
              </a:rPr>
              <a:t>Stop Replication</a:t>
            </a:r>
          </a:p>
        </p:txBody>
      </p:sp>
      <p:sp>
        <p:nvSpPr>
          <p:cNvPr id="28" name="Rounded Rectangle 27"/>
          <p:cNvSpPr/>
          <p:nvPr/>
        </p:nvSpPr>
        <p:spPr>
          <a:xfrm>
            <a:off x="8162257" y="3331629"/>
            <a:ext cx="2960985" cy="639726"/>
          </a:xfrm>
          <a:prstGeom prst="round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dirty="0">
              <a:solidFill>
                <a:srgbClr val="FFFFFF"/>
              </a:solidFill>
            </a:endParaRPr>
          </a:p>
        </p:txBody>
      </p:sp>
      <p:sp>
        <p:nvSpPr>
          <p:cNvPr id="29" name="Oval 28"/>
          <p:cNvSpPr/>
          <p:nvPr/>
        </p:nvSpPr>
        <p:spPr>
          <a:xfrm>
            <a:off x="8194155" y="3370615"/>
            <a:ext cx="5334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t>3</a:t>
            </a:r>
          </a:p>
        </p:txBody>
      </p:sp>
      <p:sp>
        <p:nvSpPr>
          <p:cNvPr id="30" name="Rectangle 29"/>
          <p:cNvSpPr/>
          <p:nvPr/>
        </p:nvSpPr>
        <p:spPr>
          <a:xfrm>
            <a:off x="8885300" y="3349677"/>
            <a:ext cx="2238680" cy="584775"/>
          </a:xfrm>
          <a:prstGeom prst="rect">
            <a:avLst/>
          </a:prstGeom>
        </p:spPr>
        <p:txBody>
          <a:bodyPr wrap="square">
            <a:spAutoFit/>
          </a:bodyPr>
          <a:lstStyle/>
          <a:p>
            <a:pPr algn="ctr">
              <a:defRPr/>
            </a:pPr>
            <a:r>
              <a:rPr lang="en-US" sz="1600" b="1" kern="0" dirty="0">
                <a:solidFill>
                  <a:srgbClr val="46575E"/>
                </a:solidFill>
                <a:cs typeface="Arial" charset="0"/>
              </a:rPr>
              <a:t>Generate &amp; Execute Mask /Subset</a:t>
            </a:r>
          </a:p>
        </p:txBody>
      </p:sp>
      <p:sp>
        <p:nvSpPr>
          <p:cNvPr id="31" name="Rounded Rectangle 30"/>
          <p:cNvSpPr/>
          <p:nvPr/>
        </p:nvSpPr>
        <p:spPr>
          <a:xfrm>
            <a:off x="3083429" y="3895123"/>
            <a:ext cx="2960985" cy="639726"/>
          </a:xfrm>
          <a:prstGeom prst="round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dirty="0">
              <a:solidFill>
                <a:srgbClr val="FFFFFF"/>
              </a:solidFill>
            </a:endParaRPr>
          </a:p>
        </p:txBody>
      </p:sp>
      <p:sp>
        <p:nvSpPr>
          <p:cNvPr id="32" name="Oval 31"/>
          <p:cNvSpPr/>
          <p:nvPr/>
        </p:nvSpPr>
        <p:spPr>
          <a:xfrm>
            <a:off x="3145453" y="3934109"/>
            <a:ext cx="5334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t>5</a:t>
            </a:r>
          </a:p>
        </p:txBody>
      </p:sp>
      <p:sp>
        <p:nvSpPr>
          <p:cNvPr id="33" name="Rectangle 32"/>
          <p:cNvSpPr/>
          <p:nvPr/>
        </p:nvSpPr>
        <p:spPr>
          <a:xfrm>
            <a:off x="3717135" y="4019495"/>
            <a:ext cx="2238680" cy="338554"/>
          </a:xfrm>
          <a:prstGeom prst="rect">
            <a:avLst/>
          </a:prstGeom>
        </p:spPr>
        <p:txBody>
          <a:bodyPr wrap="square">
            <a:spAutoFit/>
          </a:bodyPr>
          <a:lstStyle/>
          <a:p>
            <a:pPr algn="ctr">
              <a:defRPr/>
            </a:pPr>
            <a:r>
              <a:rPr lang="en-US" sz="1600" b="1" kern="0" dirty="0">
                <a:solidFill>
                  <a:srgbClr val="46575E"/>
                </a:solidFill>
                <a:cs typeface="Arial" charset="0"/>
              </a:rPr>
              <a:t>Start Replication</a:t>
            </a:r>
          </a:p>
        </p:txBody>
      </p:sp>
      <p:sp>
        <p:nvSpPr>
          <p:cNvPr id="9" name="Rounded Rectangle 8"/>
          <p:cNvSpPr/>
          <p:nvPr/>
        </p:nvSpPr>
        <p:spPr>
          <a:xfrm>
            <a:off x="3595392" y="2860142"/>
            <a:ext cx="1499191" cy="850605"/>
          </a:xfrm>
          <a:prstGeom prst="roundRect">
            <a:avLst/>
          </a:prstGeom>
          <a:solidFill>
            <a:srgbClr val="C00000"/>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t>Oracle Golden Gate Replication</a:t>
            </a:r>
          </a:p>
        </p:txBody>
      </p:sp>
      <p:sp>
        <p:nvSpPr>
          <p:cNvPr id="36" name="Text Box 440"/>
          <p:cNvSpPr txBox="1">
            <a:spLocks noChangeArrowheads="1"/>
          </p:cNvSpPr>
          <p:nvPr/>
        </p:nvSpPr>
        <p:spPr bwMode="auto">
          <a:xfrm>
            <a:off x="1203067" y="2285425"/>
            <a:ext cx="1180398" cy="430865"/>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sz="2000" b="1" kern="0" dirty="0">
                <a:solidFill>
                  <a:srgbClr val="46575E"/>
                </a:solidFill>
                <a:cs typeface="Arial" charset="0"/>
              </a:rPr>
              <a:t>Source</a:t>
            </a:r>
          </a:p>
        </p:txBody>
      </p:sp>
      <p:sp>
        <p:nvSpPr>
          <p:cNvPr id="37" name="Text Box 440"/>
          <p:cNvSpPr txBox="1">
            <a:spLocks noChangeArrowheads="1"/>
          </p:cNvSpPr>
          <p:nvPr/>
        </p:nvSpPr>
        <p:spPr bwMode="auto">
          <a:xfrm>
            <a:off x="6682378" y="2235805"/>
            <a:ext cx="1180398" cy="430865"/>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sz="2000" b="1" kern="0" dirty="0">
                <a:solidFill>
                  <a:srgbClr val="46575E"/>
                </a:solidFill>
                <a:cs typeface="Arial" charset="0"/>
              </a:rPr>
              <a:t>Target</a:t>
            </a:r>
          </a:p>
        </p:txBody>
      </p:sp>
      <p:sp>
        <p:nvSpPr>
          <p:cNvPr id="44" name="Oval 43"/>
          <p:cNvSpPr/>
          <p:nvPr/>
        </p:nvSpPr>
        <p:spPr>
          <a:xfrm>
            <a:off x="6987362" y="3094050"/>
            <a:ext cx="533400" cy="533400"/>
          </a:xfrm>
          <a:prstGeom prst="ellipse">
            <a:avLst/>
          </a:prstGeom>
          <a:solidFill>
            <a:schemeClr val="bg1"/>
          </a:solidFill>
          <a:ln w="19050">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nvGrpSpPr>
          <p:cNvPr id="2" name="Group 49"/>
          <p:cNvGrpSpPr/>
          <p:nvPr/>
        </p:nvGrpSpPr>
        <p:grpSpPr>
          <a:xfrm>
            <a:off x="7076262" y="3183745"/>
            <a:ext cx="355600" cy="355600"/>
            <a:chOff x="2995612" y="3441700"/>
            <a:chExt cx="355600" cy="355600"/>
          </a:xfrm>
          <a:solidFill>
            <a:srgbClr val="C74634"/>
          </a:solidFill>
        </p:grpSpPr>
        <p:sp>
          <p:nvSpPr>
            <p:cNvPr id="46" name="Freeform 27"/>
            <p:cNvSpPr>
              <a:spLocks noEditPoints="1"/>
            </p:cNvSpPr>
            <p:nvPr/>
          </p:nvSpPr>
          <p:spPr bwMode="auto">
            <a:xfrm>
              <a:off x="3114674" y="3560763"/>
              <a:ext cx="117475" cy="117475"/>
            </a:xfrm>
            <a:custGeom>
              <a:avLst/>
              <a:gdLst>
                <a:gd name="T0" fmla="*/ 451 w 451"/>
                <a:gd name="T1" fmla="*/ 212 h 451"/>
                <a:gd name="T2" fmla="*/ 444 w 451"/>
                <a:gd name="T3" fmla="*/ 169 h 451"/>
                <a:gd name="T4" fmla="*/ 429 w 451"/>
                <a:gd name="T5" fmla="*/ 127 h 451"/>
                <a:gd name="T6" fmla="*/ 408 w 451"/>
                <a:gd name="T7" fmla="*/ 92 h 451"/>
                <a:gd name="T8" fmla="*/ 376 w 451"/>
                <a:gd name="T9" fmla="*/ 57 h 451"/>
                <a:gd name="T10" fmla="*/ 340 w 451"/>
                <a:gd name="T11" fmla="*/ 31 h 451"/>
                <a:gd name="T12" fmla="*/ 300 w 451"/>
                <a:gd name="T13" fmla="*/ 13 h 451"/>
                <a:gd name="T14" fmla="*/ 258 w 451"/>
                <a:gd name="T15" fmla="*/ 2 h 451"/>
                <a:gd name="T16" fmla="*/ 245 w 451"/>
                <a:gd name="T17" fmla="*/ 22 h 451"/>
                <a:gd name="T18" fmla="*/ 215 w 451"/>
                <a:gd name="T19" fmla="*/ 0 h 451"/>
                <a:gd name="T20" fmla="*/ 206 w 451"/>
                <a:gd name="T21" fmla="*/ 23 h 451"/>
                <a:gd name="T22" fmla="*/ 167 w 451"/>
                <a:gd name="T23" fmla="*/ 30 h 451"/>
                <a:gd name="T24" fmla="*/ 130 w 451"/>
                <a:gd name="T25" fmla="*/ 45 h 451"/>
                <a:gd name="T26" fmla="*/ 111 w 451"/>
                <a:gd name="T27" fmla="*/ 31 h 451"/>
                <a:gd name="T28" fmla="*/ 94 w 451"/>
                <a:gd name="T29" fmla="*/ 43 h 451"/>
                <a:gd name="T30" fmla="*/ 92 w 451"/>
                <a:gd name="T31" fmla="*/ 44 h 451"/>
                <a:gd name="T32" fmla="*/ 76 w 451"/>
                <a:gd name="T33" fmla="*/ 57 h 451"/>
                <a:gd name="T34" fmla="*/ 58 w 451"/>
                <a:gd name="T35" fmla="*/ 74 h 451"/>
                <a:gd name="T36" fmla="*/ 32 w 451"/>
                <a:gd name="T37" fmla="*/ 109 h 451"/>
                <a:gd name="T38" fmla="*/ 14 w 451"/>
                <a:gd name="T39" fmla="*/ 149 h 451"/>
                <a:gd name="T40" fmla="*/ 3 w 451"/>
                <a:gd name="T41" fmla="*/ 193 h 451"/>
                <a:gd name="T42" fmla="*/ 0 w 451"/>
                <a:gd name="T43" fmla="*/ 225 h 451"/>
                <a:gd name="T44" fmla="*/ 3 w 451"/>
                <a:gd name="T45" fmla="*/ 257 h 451"/>
                <a:gd name="T46" fmla="*/ 3 w 451"/>
                <a:gd name="T47" fmla="*/ 257 h 451"/>
                <a:gd name="T48" fmla="*/ 7 w 451"/>
                <a:gd name="T49" fmla="*/ 280 h 451"/>
                <a:gd name="T50" fmla="*/ 32 w 451"/>
                <a:gd name="T51" fmla="*/ 283 h 451"/>
                <a:gd name="T52" fmla="*/ 14 w 451"/>
                <a:gd name="T53" fmla="*/ 300 h 451"/>
                <a:gd name="T54" fmla="*/ 22 w 451"/>
                <a:gd name="T55" fmla="*/ 322 h 451"/>
                <a:gd name="T56" fmla="*/ 23 w 451"/>
                <a:gd name="T57" fmla="*/ 322 h 451"/>
                <a:gd name="T58" fmla="*/ 32 w 451"/>
                <a:gd name="T59" fmla="*/ 340 h 451"/>
                <a:gd name="T60" fmla="*/ 32 w 451"/>
                <a:gd name="T61" fmla="*/ 341 h 451"/>
                <a:gd name="T62" fmla="*/ 45 w 451"/>
                <a:gd name="T63" fmla="*/ 360 h 451"/>
                <a:gd name="T64" fmla="*/ 68 w 451"/>
                <a:gd name="T65" fmla="*/ 356 h 451"/>
                <a:gd name="T66" fmla="*/ 58 w 451"/>
                <a:gd name="T67" fmla="*/ 376 h 451"/>
                <a:gd name="T68" fmla="*/ 68 w 451"/>
                <a:gd name="T69" fmla="*/ 386 h 451"/>
                <a:gd name="T70" fmla="*/ 98 w 451"/>
                <a:gd name="T71" fmla="*/ 381 h 451"/>
                <a:gd name="T72" fmla="*/ 92 w 451"/>
                <a:gd name="T73" fmla="*/ 406 h 451"/>
                <a:gd name="T74" fmla="*/ 111 w 451"/>
                <a:gd name="T75" fmla="*/ 419 h 451"/>
                <a:gd name="T76" fmla="*/ 112 w 451"/>
                <a:gd name="T77" fmla="*/ 418 h 451"/>
                <a:gd name="T78" fmla="*/ 129 w 451"/>
                <a:gd name="T79" fmla="*/ 429 h 451"/>
                <a:gd name="T80" fmla="*/ 130 w 451"/>
                <a:gd name="T81" fmla="*/ 429 h 451"/>
                <a:gd name="T82" fmla="*/ 151 w 451"/>
                <a:gd name="T83" fmla="*/ 438 h 451"/>
                <a:gd name="T84" fmla="*/ 170 w 451"/>
                <a:gd name="T85" fmla="*/ 444 h 451"/>
                <a:gd name="T86" fmla="*/ 194 w 451"/>
                <a:gd name="T87" fmla="*/ 448 h 451"/>
                <a:gd name="T88" fmla="*/ 213 w 451"/>
                <a:gd name="T89" fmla="*/ 450 h 451"/>
                <a:gd name="T90" fmla="*/ 244 w 451"/>
                <a:gd name="T91" fmla="*/ 427 h 451"/>
                <a:gd name="T92" fmla="*/ 258 w 451"/>
                <a:gd name="T93" fmla="*/ 448 h 451"/>
                <a:gd name="T94" fmla="*/ 282 w 451"/>
                <a:gd name="T95" fmla="*/ 443 h 451"/>
                <a:gd name="T96" fmla="*/ 283 w 451"/>
                <a:gd name="T97" fmla="*/ 441 h 451"/>
                <a:gd name="T98" fmla="*/ 302 w 451"/>
                <a:gd name="T99" fmla="*/ 437 h 451"/>
                <a:gd name="T100" fmla="*/ 310 w 451"/>
                <a:gd name="T101" fmla="*/ 434 h 451"/>
                <a:gd name="T102" fmla="*/ 324 w 451"/>
                <a:gd name="T103" fmla="*/ 428 h 451"/>
                <a:gd name="T104" fmla="*/ 341 w 451"/>
                <a:gd name="T105" fmla="*/ 419 h 451"/>
                <a:gd name="T106" fmla="*/ 362 w 451"/>
                <a:gd name="T107" fmla="*/ 405 h 451"/>
                <a:gd name="T108" fmla="*/ 376 w 451"/>
                <a:gd name="T109" fmla="*/ 393 h 451"/>
                <a:gd name="T110" fmla="*/ 394 w 451"/>
                <a:gd name="T111" fmla="*/ 375 h 451"/>
                <a:gd name="T112" fmla="*/ 407 w 451"/>
                <a:gd name="T113" fmla="*/ 360 h 451"/>
                <a:gd name="T114" fmla="*/ 406 w 451"/>
                <a:gd name="T115" fmla="*/ 320 h 451"/>
                <a:gd name="T116" fmla="*/ 438 w 451"/>
                <a:gd name="T117" fmla="*/ 298 h 451"/>
                <a:gd name="T118" fmla="*/ 449 w 451"/>
                <a:gd name="T119" fmla="*/ 257 h 451"/>
                <a:gd name="T120" fmla="*/ 226 w 451"/>
                <a:gd name="T121" fmla="*/ 351 h 451"/>
                <a:gd name="T122" fmla="*/ 352 w 451"/>
                <a:gd name="T123"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1" h="451">
                  <a:moveTo>
                    <a:pt x="451" y="238"/>
                  </a:moveTo>
                  <a:cubicBezTo>
                    <a:pt x="451" y="234"/>
                    <a:pt x="451" y="230"/>
                    <a:pt x="451" y="225"/>
                  </a:cubicBezTo>
                  <a:cubicBezTo>
                    <a:pt x="451" y="221"/>
                    <a:pt x="451" y="217"/>
                    <a:pt x="451" y="212"/>
                  </a:cubicBezTo>
                  <a:cubicBezTo>
                    <a:pt x="443" y="209"/>
                    <a:pt x="431" y="206"/>
                    <a:pt x="428" y="205"/>
                  </a:cubicBezTo>
                  <a:cubicBezTo>
                    <a:pt x="431" y="204"/>
                    <a:pt x="443" y="198"/>
                    <a:pt x="449" y="194"/>
                  </a:cubicBezTo>
                  <a:cubicBezTo>
                    <a:pt x="448" y="185"/>
                    <a:pt x="446" y="177"/>
                    <a:pt x="444" y="169"/>
                  </a:cubicBezTo>
                  <a:cubicBezTo>
                    <a:pt x="437" y="167"/>
                    <a:pt x="425" y="166"/>
                    <a:pt x="420" y="166"/>
                  </a:cubicBezTo>
                  <a:cubicBezTo>
                    <a:pt x="424" y="163"/>
                    <a:pt x="434" y="156"/>
                    <a:pt x="438" y="151"/>
                  </a:cubicBezTo>
                  <a:cubicBezTo>
                    <a:pt x="436" y="143"/>
                    <a:pt x="432" y="135"/>
                    <a:pt x="429" y="127"/>
                  </a:cubicBezTo>
                  <a:cubicBezTo>
                    <a:pt x="422" y="127"/>
                    <a:pt x="410" y="128"/>
                    <a:pt x="405" y="129"/>
                  </a:cubicBezTo>
                  <a:cubicBezTo>
                    <a:pt x="409" y="125"/>
                    <a:pt x="416" y="117"/>
                    <a:pt x="420" y="111"/>
                  </a:cubicBezTo>
                  <a:cubicBezTo>
                    <a:pt x="416" y="105"/>
                    <a:pt x="412" y="98"/>
                    <a:pt x="408" y="92"/>
                  </a:cubicBezTo>
                  <a:cubicBezTo>
                    <a:pt x="401" y="92"/>
                    <a:pt x="388" y="96"/>
                    <a:pt x="383" y="97"/>
                  </a:cubicBezTo>
                  <a:cubicBezTo>
                    <a:pt x="386" y="93"/>
                    <a:pt x="392" y="82"/>
                    <a:pt x="394" y="76"/>
                  </a:cubicBezTo>
                  <a:cubicBezTo>
                    <a:pt x="388" y="69"/>
                    <a:pt x="382" y="63"/>
                    <a:pt x="376" y="57"/>
                  </a:cubicBezTo>
                  <a:cubicBezTo>
                    <a:pt x="369" y="59"/>
                    <a:pt x="359" y="65"/>
                    <a:pt x="355" y="68"/>
                  </a:cubicBezTo>
                  <a:cubicBezTo>
                    <a:pt x="357" y="63"/>
                    <a:pt x="361" y="53"/>
                    <a:pt x="362" y="46"/>
                  </a:cubicBezTo>
                  <a:cubicBezTo>
                    <a:pt x="355" y="41"/>
                    <a:pt x="348" y="36"/>
                    <a:pt x="340" y="31"/>
                  </a:cubicBezTo>
                  <a:cubicBezTo>
                    <a:pt x="334" y="35"/>
                    <a:pt x="325" y="42"/>
                    <a:pt x="322" y="46"/>
                  </a:cubicBezTo>
                  <a:cubicBezTo>
                    <a:pt x="323" y="41"/>
                    <a:pt x="325" y="30"/>
                    <a:pt x="324" y="23"/>
                  </a:cubicBezTo>
                  <a:cubicBezTo>
                    <a:pt x="317" y="19"/>
                    <a:pt x="309" y="16"/>
                    <a:pt x="300" y="13"/>
                  </a:cubicBezTo>
                  <a:cubicBezTo>
                    <a:pt x="295" y="17"/>
                    <a:pt x="288" y="26"/>
                    <a:pt x="285" y="30"/>
                  </a:cubicBezTo>
                  <a:cubicBezTo>
                    <a:pt x="285" y="25"/>
                    <a:pt x="285" y="14"/>
                    <a:pt x="283" y="7"/>
                  </a:cubicBezTo>
                  <a:cubicBezTo>
                    <a:pt x="275" y="5"/>
                    <a:pt x="266" y="4"/>
                    <a:pt x="258" y="2"/>
                  </a:cubicBezTo>
                  <a:cubicBezTo>
                    <a:pt x="257" y="3"/>
                    <a:pt x="257" y="3"/>
                    <a:pt x="257" y="3"/>
                  </a:cubicBezTo>
                  <a:cubicBezTo>
                    <a:pt x="255" y="5"/>
                    <a:pt x="253" y="8"/>
                    <a:pt x="252" y="11"/>
                  </a:cubicBezTo>
                  <a:cubicBezTo>
                    <a:pt x="249" y="15"/>
                    <a:pt x="246" y="19"/>
                    <a:pt x="245" y="22"/>
                  </a:cubicBezTo>
                  <a:cubicBezTo>
                    <a:pt x="244" y="17"/>
                    <a:pt x="241" y="6"/>
                    <a:pt x="237" y="0"/>
                  </a:cubicBezTo>
                  <a:cubicBezTo>
                    <a:pt x="233" y="0"/>
                    <a:pt x="230" y="0"/>
                    <a:pt x="226" y="0"/>
                  </a:cubicBezTo>
                  <a:cubicBezTo>
                    <a:pt x="222" y="0"/>
                    <a:pt x="219" y="0"/>
                    <a:pt x="215" y="0"/>
                  </a:cubicBezTo>
                  <a:cubicBezTo>
                    <a:pt x="215" y="2"/>
                    <a:pt x="213" y="4"/>
                    <a:pt x="213" y="5"/>
                  </a:cubicBezTo>
                  <a:cubicBezTo>
                    <a:pt x="212" y="7"/>
                    <a:pt x="211" y="9"/>
                    <a:pt x="210" y="12"/>
                  </a:cubicBezTo>
                  <a:cubicBezTo>
                    <a:pt x="208" y="17"/>
                    <a:pt x="207" y="20"/>
                    <a:pt x="206" y="23"/>
                  </a:cubicBezTo>
                  <a:cubicBezTo>
                    <a:pt x="204" y="18"/>
                    <a:pt x="199" y="7"/>
                    <a:pt x="195" y="2"/>
                  </a:cubicBezTo>
                  <a:cubicBezTo>
                    <a:pt x="187" y="3"/>
                    <a:pt x="178" y="5"/>
                    <a:pt x="170" y="7"/>
                  </a:cubicBezTo>
                  <a:cubicBezTo>
                    <a:pt x="168" y="13"/>
                    <a:pt x="167" y="24"/>
                    <a:pt x="167" y="30"/>
                  </a:cubicBezTo>
                  <a:cubicBezTo>
                    <a:pt x="164" y="25"/>
                    <a:pt x="158" y="16"/>
                    <a:pt x="153" y="12"/>
                  </a:cubicBezTo>
                  <a:cubicBezTo>
                    <a:pt x="145" y="15"/>
                    <a:pt x="137" y="18"/>
                    <a:pt x="129" y="22"/>
                  </a:cubicBezTo>
                  <a:cubicBezTo>
                    <a:pt x="128" y="28"/>
                    <a:pt x="130" y="40"/>
                    <a:pt x="130" y="45"/>
                  </a:cubicBezTo>
                  <a:cubicBezTo>
                    <a:pt x="126" y="41"/>
                    <a:pt x="118" y="34"/>
                    <a:pt x="112" y="31"/>
                  </a:cubicBezTo>
                  <a:cubicBezTo>
                    <a:pt x="112" y="31"/>
                    <a:pt x="112" y="31"/>
                    <a:pt x="111" y="31"/>
                  </a:cubicBezTo>
                  <a:cubicBezTo>
                    <a:pt x="111" y="31"/>
                    <a:pt x="111" y="31"/>
                    <a:pt x="111" y="31"/>
                  </a:cubicBezTo>
                  <a:cubicBezTo>
                    <a:pt x="111" y="31"/>
                    <a:pt x="111" y="31"/>
                    <a:pt x="111" y="31"/>
                  </a:cubicBezTo>
                  <a:cubicBezTo>
                    <a:pt x="105" y="35"/>
                    <a:pt x="99" y="39"/>
                    <a:pt x="94" y="43"/>
                  </a:cubicBezTo>
                  <a:cubicBezTo>
                    <a:pt x="94" y="43"/>
                    <a:pt x="94" y="43"/>
                    <a:pt x="94" y="43"/>
                  </a:cubicBezTo>
                  <a:cubicBezTo>
                    <a:pt x="94" y="43"/>
                    <a:pt x="94" y="43"/>
                    <a:pt x="94" y="43"/>
                  </a:cubicBezTo>
                  <a:cubicBezTo>
                    <a:pt x="93" y="43"/>
                    <a:pt x="93" y="43"/>
                    <a:pt x="93" y="43"/>
                  </a:cubicBezTo>
                  <a:cubicBezTo>
                    <a:pt x="93" y="44"/>
                    <a:pt x="92" y="44"/>
                    <a:pt x="92" y="44"/>
                  </a:cubicBezTo>
                  <a:cubicBezTo>
                    <a:pt x="92" y="50"/>
                    <a:pt x="95" y="61"/>
                    <a:pt x="98" y="67"/>
                  </a:cubicBezTo>
                  <a:cubicBezTo>
                    <a:pt x="93" y="64"/>
                    <a:pt x="83" y="58"/>
                    <a:pt x="77" y="56"/>
                  </a:cubicBezTo>
                  <a:cubicBezTo>
                    <a:pt x="76" y="57"/>
                    <a:pt x="76" y="57"/>
                    <a:pt x="76" y="57"/>
                  </a:cubicBezTo>
                  <a:cubicBezTo>
                    <a:pt x="76" y="57"/>
                    <a:pt x="76" y="57"/>
                    <a:pt x="76" y="57"/>
                  </a:cubicBezTo>
                  <a:cubicBezTo>
                    <a:pt x="76" y="57"/>
                    <a:pt x="76" y="57"/>
                    <a:pt x="76" y="57"/>
                  </a:cubicBezTo>
                  <a:cubicBezTo>
                    <a:pt x="70" y="63"/>
                    <a:pt x="64" y="68"/>
                    <a:pt x="58" y="74"/>
                  </a:cubicBezTo>
                  <a:cubicBezTo>
                    <a:pt x="60" y="80"/>
                    <a:pt x="66" y="90"/>
                    <a:pt x="69" y="95"/>
                  </a:cubicBezTo>
                  <a:cubicBezTo>
                    <a:pt x="64" y="93"/>
                    <a:pt x="53" y="89"/>
                    <a:pt x="46" y="89"/>
                  </a:cubicBezTo>
                  <a:cubicBezTo>
                    <a:pt x="41" y="95"/>
                    <a:pt x="37" y="102"/>
                    <a:pt x="32" y="109"/>
                  </a:cubicBezTo>
                  <a:cubicBezTo>
                    <a:pt x="35" y="115"/>
                    <a:pt x="43" y="124"/>
                    <a:pt x="47" y="128"/>
                  </a:cubicBezTo>
                  <a:cubicBezTo>
                    <a:pt x="41" y="127"/>
                    <a:pt x="29" y="126"/>
                    <a:pt x="23" y="126"/>
                  </a:cubicBezTo>
                  <a:cubicBezTo>
                    <a:pt x="20" y="134"/>
                    <a:pt x="16" y="141"/>
                    <a:pt x="14" y="149"/>
                  </a:cubicBezTo>
                  <a:cubicBezTo>
                    <a:pt x="18" y="155"/>
                    <a:pt x="29" y="164"/>
                    <a:pt x="33" y="166"/>
                  </a:cubicBezTo>
                  <a:cubicBezTo>
                    <a:pt x="28" y="166"/>
                    <a:pt x="14" y="167"/>
                    <a:pt x="7" y="169"/>
                  </a:cubicBezTo>
                  <a:cubicBezTo>
                    <a:pt x="5" y="177"/>
                    <a:pt x="4" y="185"/>
                    <a:pt x="3" y="193"/>
                  </a:cubicBezTo>
                  <a:cubicBezTo>
                    <a:pt x="7" y="197"/>
                    <a:pt x="18" y="203"/>
                    <a:pt x="23" y="205"/>
                  </a:cubicBezTo>
                  <a:cubicBezTo>
                    <a:pt x="18" y="206"/>
                    <a:pt x="9" y="209"/>
                    <a:pt x="1" y="212"/>
                  </a:cubicBezTo>
                  <a:cubicBezTo>
                    <a:pt x="0" y="217"/>
                    <a:pt x="0" y="221"/>
                    <a:pt x="0" y="225"/>
                  </a:cubicBezTo>
                  <a:cubicBezTo>
                    <a:pt x="0" y="230"/>
                    <a:pt x="0" y="234"/>
                    <a:pt x="1" y="238"/>
                  </a:cubicBezTo>
                  <a:cubicBezTo>
                    <a:pt x="8" y="241"/>
                    <a:pt x="18" y="244"/>
                    <a:pt x="23" y="245"/>
                  </a:cubicBezTo>
                  <a:cubicBezTo>
                    <a:pt x="18" y="247"/>
                    <a:pt x="7" y="252"/>
                    <a:pt x="3" y="257"/>
                  </a:cubicBezTo>
                  <a:cubicBezTo>
                    <a:pt x="3" y="257"/>
                    <a:pt x="3" y="257"/>
                    <a:pt x="3" y="257"/>
                  </a:cubicBezTo>
                  <a:cubicBezTo>
                    <a:pt x="3" y="257"/>
                    <a:pt x="3" y="257"/>
                    <a:pt x="3" y="257"/>
                  </a:cubicBezTo>
                  <a:cubicBezTo>
                    <a:pt x="3" y="257"/>
                    <a:pt x="3" y="257"/>
                    <a:pt x="3" y="257"/>
                  </a:cubicBezTo>
                  <a:cubicBezTo>
                    <a:pt x="3" y="260"/>
                    <a:pt x="4" y="263"/>
                    <a:pt x="4" y="266"/>
                  </a:cubicBezTo>
                  <a:cubicBezTo>
                    <a:pt x="7" y="280"/>
                    <a:pt x="7" y="280"/>
                    <a:pt x="7" y="280"/>
                  </a:cubicBezTo>
                  <a:cubicBezTo>
                    <a:pt x="7" y="280"/>
                    <a:pt x="7" y="280"/>
                    <a:pt x="7" y="280"/>
                  </a:cubicBezTo>
                  <a:cubicBezTo>
                    <a:pt x="7" y="280"/>
                    <a:pt x="7" y="280"/>
                    <a:pt x="7" y="280"/>
                  </a:cubicBezTo>
                  <a:cubicBezTo>
                    <a:pt x="8" y="281"/>
                    <a:pt x="8" y="281"/>
                    <a:pt x="8" y="281"/>
                  </a:cubicBezTo>
                  <a:cubicBezTo>
                    <a:pt x="14" y="283"/>
                    <a:pt x="27" y="283"/>
                    <a:pt x="32" y="283"/>
                  </a:cubicBezTo>
                  <a:cubicBezTo>
                    <a:pt x="28" y="287"/>
                    <a:pt x="17" y="295"/>
                    <a:pt x="13" y="300"/>
                  </a:cubicBezTo>
                  <a:cubicBezTo>
                    <a:pt x="13" y="300"/>
                    <a:pt x="13" y="300"/>
                    <a:pt x="13" y="300"/>
                  </a:cubicBezTo>
                  <a:cubicBezTo>
                    <a:pt x="14" y="300"/>
                    <a:pt x="14" y="300"/>
                    <a:pt x="14" y="300"/>
                  </a:cubicBezTo>
                  <a:cubicBezTo>
                    <a:pt x="13" y="300"/>
                    <a:pt x="13" y="300"/>
                    <a:pt x="13" y="301"/>
                  </a:cubicBezTo>
                  <a:cubicBezTo>
                    <a:pt x="14" y="302"/>
                    <a:pt x="14" y="303"/>
                    <a:pt x="15" y="304"/>
                  </a:cubicBezTo>
                  <a:cubicBezTo>
                    <a:pt x="22" y="322"/>
                    <a:pt x="22" y="322"/>
                    <a:pt x="22" y="322"/>
                  </a:cubicBezTo>
                  <a:cubicBezTo>
                    <a:pt x="22" y="322"/>
                    <a:pt x="22" y="322"/>
                    <a:pt x="22" y="322"/>
                  </a:cubicBezTo>
                  <a:cubicBezTo>
                    <a:pt x="22" y="322"/>
                    <a:pt x="22" y="322"/>
                    <a:pt x="22" y="322"/>
                  </a:cubicBezTo>
                  <a:cubicBezTo>
                    <a:pt x="23" y="322"/>
                    <a:pt x="23" y="322"/>
                    <a:pt x="23" y="322"/>
                  </a:cubicBezTo>
                  <a:cubicBezTo>
                    <a:pt x="30" y="323"/>
                    <a:pt x="43" y="321"/>
                    <a:pt x="48" y="320"/>
                  </a:cubicBezTo>
                  <a:cubicBezTo>
                    <a:pt x="47" y="321"/>
                    <a:pt x="46" y="321"/>
                    <a:pt x="45" y="322"/>
                  </a:cubicBezTo>
                  <a:cubicBezTo>
                    <a:pt x="41" y="327"/>
                    <a:pt x="34" y="335"/>
                    <a:pt x="32" y="340"/>
                  </a:cubicBezTo>
                  <a:cubicBezTo>
                    <a:pt x="32" y="340"/>
                    <a:pt x="32" y="341"/>
                    <a:pt x="32" y="341"/>
                  </a:cubicBezTo>
                  <a:cubicBezTo>
                    <a:pt x="32" y="341"/>
                    <a:pt x="32" y="341"/>
                    <a:pt x="32" y="341"/>
                  </a:cubicBezTo>
                  <a:cubicBezTo>
                    <a:pt x="32" y="341"/>
                    <a:pt x="32" y="341"/>
                    <a:pt x="32" y="341"/>
                  </a:cubicBezTo>
                  <a:cubicBezTo>
                    <a:pt x="34" y="344"/>
                    <a:pt x="36" y="347"/>
                    <a:pt x="38" y="349"/>
                  </a:cubicBezTo>
                  <a:cubicBezTo>
                    <a:pt x="40" y="353"/>
                    <a:pt x="40" y="353"/>
                    <a:pt x="40" y="353"/>
                  </a:cubicBezTo>
                  <a:cubicBezTo>
                    <a:pt x="41" y="355"/>
                    <a:pt x="43" y="358"/>
                    <a:pt x="45" y="360"/>
                  </a:cubicBezTo>
                  <a:cubicBezTo>
                    <a:pt x="46" y="360"/>
                    <a:pt x="46" y="360"/>
                    <a:pt x="47" y="360"/>
                  </a:cubicBezTo>
                  <a:cubicBezTo>
                    <a:pt x="54" y="359"/>
                    <a:pt x="65" y="355"/>
                    <a:pt x="69" y="354"/>
                  </a:cubicBezTo>
                  <a:cubicBezTo>
                    <a:pt x="69" y="354"/>
                    <a:pt x="68" y="355"/>
                    <a:pt x="68" y="356"/>
                  </a:cubicBezTo>
                  <a:cubicBezTo>
                    <a:pt x="65" y="361"/>
                    <a:pt x="59" y="371"/>
                    <a:pt x="58" y="376"/>
                  </a:cubicBezTo>
                  <a:cubicBezTo>
                    <a:pt x="58" y="376"/>
                    <a:pt x="58" y="376"/>
                    <a:pt x="58" y="376"/>
                  </a:cubicBezTo>
                  <a:cubicBezTo>
                    <a:pt x="58" y="376"/>
                    <a:pt x="58" y="376"/>
                    <a:pt x="58" y="376"/>
                  </a:cubicBezTo>
                  <a:cubicBezTo>
                    <a:pt x="58" y="376"/>
                    <a:pt x="58" y="376"/>
                    <a:pt x="58" y="376"/>
                  </a:cubicBezTo>
                  <a:cubicBezTo>
                    <a:pt x="61" y="379"/>
                    <a:pt x="63" y="381"/>
                    <a:pt x="65" y="383"/>
                  </a:cubicBezTo>
                  <a:cubicBezTo>
                    <a:pt x="68" y="386"/>
                    <a:pt x="68" y="386"/>
                    <a:pt x="68" y="386"/>
                  </a:cubicBezTo>
                  <a:cubicBezTo>
                    <a:pt x="70" y="388"/>
                    <a:pt x="73" y="391"/>
                    <a:pt x="75" y="393"/>
                  </a:cubicBezTo>
                  <a:cubicBezTo>
                    <a:pt x="76" y="393"/>
                    <a:pt x="76" y="393"/>
                    <a:pt x="77" y="392"/>
                  </a:cubicBezTo>
                  <a:cubicBezTo>
                    <a:pt x="84" y="390"/>
                    <a:pt x="94" y="384"/>
                    <a:pt x="98" y="381"/>
                  </a:cubicBezTo>
                  <a:cubicBezTo>
                    <a:pt x="96" y="387"/>
                    <a:pt x="91" y="400"/>
                    <a:pt x="91" y="406"/>
                  </a:cubicBezTo>
                  <a:cubicBezTo>
                    <a:pt x="91" y="406"/>
                    <a:pt x="91" y="406"/>
                    <a:pt x="91" y="406"/>
                  </a:cubicBezTo>
                  <a:cubicBezTo>
                    <a:pt x="92" y="406"/>
                    <a:pt x="92" y="406"/>
                    <a:pt x="92" y="406"/>
                  </a:cubicBezTo>
                  <a:cubicBezTo>
                    <a:pt x="92" y="406"/>
                    <a:pt x="92" y="406"/>
                    <a:pt x="92" y="406"/>
                  </a:cubicBezTo>
                  <a:cubicBezTo>
                    <a:pt x="92" y="407"/>
                    <a:pt x="92" y="407"/>
                    <a:pt x="92" y="407"/>
                  </a:cubicBezTo>
                  <a:cubicBezTo>
                    <a:pt x="111" y="419"/>
                    <a:pt x="111" y="419"/>
                    <a:pt x="111" y="419"/>
                  </a:cubicBezTo>
                  <a:cubicBezTo>
                    <a:pt x="111" y="419"/>
                    <a:pt x="111" y="419"/>
                    <a:pt x="111" y="419"/>
                  </a:cubicBezTo>
                  <a:cubicBezTo>
                    <a:pt x="111" y="419"/>
                    <a:pt x="111" y="419"/>
                    <a:pt x="111" y="419"/>
                  </a:cubicBezTo>
                  <a:cubicBezTo>
                    <a:pt x="111" y="419"/>
                    <a:pt x="112" y="419"/>
                    <a:pt x="112" y="418"/>
                  </a:cubicBezTo>
                  <a:cubicBezTo>
                    <a:pt x="118" y="416"/>
                    <a:pt x="127" y="407"/>
                    <a:pt x="131" y="404"/>
                  </a:cubicBezTo>
                  <a:cubicBezTo>
                    <a:pt x="130" y="409"/>
                    <a:pt x="128" y="423"/>
                    <a:pt x="129" y="429"/>
                  </a:cubicBezTo>
                  <a:cubicBezTo>
                    <a:pt x="129" y="429"/>
                    <a:pt x="129" y="429"/>
                    <a:pt x="129" y="429"/>
                  </a:cubicBezTo>
                  <a:cubicBezTo>
                    <a:pt x="129" y="428"/>
                    <a:pt x="129" y="428"/>
                    <a:pt x="129" y="428"/>
                  </a:cubicBezTo>
                  <a:cubicBezTo>
                    <a:pt x="129" y="429"/>
                    <a:pt x="129" y="429"/>
                    <a:pt x="130" y="429"/>
                  </a:cubicBezTo>
                  <a:cubicBezTo>
                    <a:pt x="130" y="429"/>
                    <a:pt x="130" y="429"/>
                    <a:pt x="130" y="429"/>
                  </a:cubicBezTo>
                  <a:cubicBezTo>
                    <a:pt x="151" y="437"/>
                    <a:pt x="151" y="437"/>
                    <a:pt x="151" y="437"/>
                  </a:cubicBezTo>
                  <a:cubicBezTo>
                    <a:pt x="151" y="438"/>
                    <a:pt x="151" y="438"/>
                    <a:pt x="151" y="438"/>
                  </a:cubicBezTo>
                  <a:cubicBezTo>
                    <a:pt x="151" y="438"/>
                    <a:pt x="151" y="438"/>
                    <a:pt x="151" y="438"/>
                  </a:cubicBezTo>
                  <a:cubicBezTo>
                    <a:pt x="151" y="438"/>
                    <a:pt x="152" y="437"/>
                    <a:pt x="152" y="437"/>
                  </a:cubicBezTo>
                  <a:cubicBezTo>
                    <a:pt x="157" y="433"/>
                    <a:pt x="164" y="423"/>
                    <a:pt x="167" y="419"/>
                  </a:cubicBezTo>
                  <a:cubicBezTo>
                    <a:pt x="167" y="424"/>
                    <a:pt x="168" y="438"/>
                    <a:pt x="170" y="444"/>
                  </a:cubicBezTo>
                  <a:cubicBezTo>
                    <a:pt x="178" y="446"/>
                    <a:pt x="186" y="447"/>
                    <a:pt x="194" y="448"/>
                  </a:cubicBezTo>
                  <a:cubicBezTo>
                    <a:pt x="194" y="448"/>
                    <a:pt x="194" y="448"/>
                    <a:pt x="194" y="448"/>
                  </a:cubicBezTo>
                  <a:cubicBezTo>
                    <a:pt x="194" y="448"/>
                    <a:pt x="194" y="448"/>
                    <a:pt x="194" y="448"/>
                  </a:cubicBezTo>
                  <a:cubicBezTo>
                    <a:pt x="194" y="448"/>
                    <a:pt x="194" y="448"/>
                    <a:pt x="194" y="448"/>
                  </a:cubicBezTo>
                  <a:cubicBezTo>
                    <a:pt x="198" y="444"/>
                    <a:pt x="205" y="432"/>
                    <a:pt x="208" y="427"/>
                  </a:cubicBezTo>
                  <a:cubicBezTo>
                    <a:pt x="209" y="432"/>
                    <a:pt x="210" y="444"/>
                    <a:pt x="213" y="450"/>
                  </a:cubicBezTo>
                  <a:cubicBezTo>
                    <a:pt x="217" y="451"/>
                    <a:pt x="221" y="451"/>
                    <a:pt x="226" y="451"/>
                  </a:cubicBezTo>
                  <a:cubicBezTo>
                    <a:pt x="230" y="451"/>
                    <a:pt x="233" y="451"/>
                    <a:pt x="237" y="450"/>
                  </a:cubicBezTo>
                  <a:cubicBezTo>
                    <a:pt x="239" y="446"/>
                    <a:pt x="243" y="431"/>
                    <a:pt x="244" y="427"/>
                  </a:cubicBezTo>
                  <a:cubicBezTo>
                    <a:pt x="247" y="432"/>
                    <a:pt x="254" y="444"/>
                    <a:pt x="258" y="448"/>
                  </a:cubicBezTo>
                  <a:cubicBezTo>
                    <a:pt x="258" y="448"/>
                    <a:pt x="258" y="448"/>
                    <a:pt x="258" y="448"/>
                  </a:cubicBezTo>
                  <a:cubicBezTo>
                    <a:pt x="258" y="448"/>
                    <a:pt x="258" y="448"/>
                    <a:pt x="258" y="448"/>
                  </a:cubicBezTo>
                  <a:cubicBezTo>
                    <a:pt x="258" y="448"/>
                    <a:pt x="258" y="448"/>
                    <a:pt x="259" y="448"/>
                  </a:cubicBezTo>
                  <a:cubicBezTo>
                    <a:pt x="260" y="448"/>
                    <a:pt x="261" y="448"/>
                    <a:pt x="263" y="448"/>
                  </a:cubicBezTo>
                  <a:cubicBezTo>
                    <a:pt x="282" y="443"/>
                    <a:pt x="282" y="443"/>
                    <a:pt x="282" y="443"/>
                  </a:cubicBezTo>
                  <a:cubicBezTo>
                    <a:pt x="282" y="444"/>
                    <a:pt x="282" y="444"/>
                    <a:pt x="282" y="444"/>
                  </a:cubicBezTo>
                  <a:cubicBezTo>
                    <a:pt x="282" y="444"/>
                    <a:pt x="282" y="444"/>
                    <a:pt x="282" y="443"/>
                  </a:cubicBezTo>
                  <a:cubicBezTo>
                    <a:pt x="283" y="443"/>
                    <a:pt x="283" y="442"/>
                    <a:pt x="283" y="441"/>
                  </a:cubicBezTo>
                  <a:cubicBezTo>
                    <a:pt x="285" y="435"/>
                    <a:pt x="285" y="425"/>
                    <a:pt x="285" y="420"/>
                  </a:cubicBezTo>
                  <a:cubicBezTo>
                    <a:pt x="289" y="424"/>
                    <a:pt x="297" y="434"/>
                    <a:pt x="302" y="438"/>
                  </a:cubicBezTo>
                  <a:cubicBezTo>
                    <a:pt x="302" y="438"/>
                    <a:pt x="302" y="437"/>
                    <a:pt x="302" y="437"/>
                  </a:cubicBezTo>
                  <a:cubicBezTo>
                    <a:pt x="302" y="437"/>
                    <a:pt x="302" y="437"/>
                    <a:pt x="302" y="437"/>
                  </a:cubicBezTo>
                  <a:cubicBezTo>
                    <a:pt x="302" y="437"/>
                    <a:pt x="302" y="437"/>
                    <a:pt x="302" y="437"/>
                  </a:cubicBezTo>
                  <a:cubicBezTo>
                    <a:pt x="305" y="436"/>
                    <a:pt x="307" y="435"/>
                    <a:pt x="310" y="434"/>
                  </a:cubicBezTo>
                  <a:cubicBezTo>
                    <a:pt x="324" y="428"/>
                    <a:pt x="324" y="428"/>
                    <a:pt x="324" y="428"/>
                  </a:cubicBezTo>
                  <a:cubicBezTo>
                    <a:pt x="324" y="428"/>
                    <a:pt x="324" y="428"/>
                    <a:pt x="324" y="428"/>
                  </a:cubicBezTo>
                  <a:cubicBezTo>
                    <a:pt x="324" y="428"/>
                    <a:pt x="324" y="428"/>
                    <a:pt x="324" y="428"/>
                  </a:cubicBezTo>
                  <a:cubicBezTo>
                    <a:pt x="324" y="427"/>
                    <a:pt x="324" y="427"/>
                    <a:pt x="324" y="426"/>
                  </a:cubicBezTo>
                  <a:cubicBezTo>
                    <a:pt x="325" y="420"/>
                    <a:pt x="323" y="410"/>
                    <a:pt x="322" y="404"/>
                  </a:cubicBezTo>
                  <a:cubicBezTo>
                    <a:pt x="326" y="408"/>
                    <a:pt x="335" y="416"/>
                    <a:pt x="341" y="419"/>
                  </a:cubicBezTo>
                  <a:cubicBezTo>
                    <a:pt x="348" y="415"/>
                    <a:pt x="355" y="410"/>
                    <a:pt x="361" y="405"/>
                  </a:cubicBezTo>
                  <a:cubicBezTo>
                    <a:pt x="361" y="405"/>
                    <a:pt x="361" y="405"/>
                    <a:pt x="361" y="405"/>
                  </a:cubicBezTo>
                  <a:cubicBezTo>
                    <a:pt x="362" y="405"/>
                    <a:pt x="362" y="405"/>
                    <a:pt x="362" y="405"/>
                  </a:cubicBezTo>
                  <a:cubicBezTo>
                    <a:pt x="362" y="405"/>
                    <a:pt x="362" y="405"/>
                    <a:pt x="362" y="405"/>
                  </a:cubicBezTo>
                  <a:cubicBezTo>
                    <a:pt x="362" y="399"/>
                    <a:pt x="358" y="388"/>
                    <a:pt x="356" y="382"/>
                  </a:cubicBezTo>
                  <a:cubicBezTo>
                    <a:pt x="360" y="385"/>
                    <a:pt x="370" y="391"/>
                    <a:pt x="376" y="393"/>
                  </a:cubicBezTo>
                  <a:cubicBezTo>
                    <a:pt x="383" y="387"/>
                    <a:pt x="388" y="381"/>
                    <a:pt x="394" y="375"/>
                  </a:cubicBezTo>
                  <a:cubicBezTo>
                    <a:pt x="394" y="375"/>
                    <a:pt x="394" y="375"/>
                    <a:pt x="394" y="375"/>
                  </a:cubicBezTo>
                  <a:cubicBezTo>
                    <a:pt x="394" y="375"/>
                    <a:pt x="394" y="375"/>
                    <a:pt x="394" y="375"/>
                  </a:cubicBezTo>
                  <a:cubicBezTo>
                    <a:pt x="394" y="375"/>
                    <a:pt x="394" y="375"/>
                    <a:pt x="394" y="375"/>
                  </a:cubicBezTo>
                  <a:cubicBezTo>
                    <a:pt x="393" y="369"/>
                    <a:pt x="386" y="358"/>
                    <a:pt x="384" y="354"/>
                  </a:cubicBezTo>
                  <a:cubicBezTo>
                    <a:pt x="389" y="355"/>
                    <a:pt x="400" y="359"/>
                    <a:pt x="407" y="360"/>
                  </a:cubicBezTo>
                  <a:cubicBezTo>
                    <a:pt x="412" y="353"/>
                    <a:pt x="416" y="346"/>
                    <a:pt x="420" y="339"/>
                  </a:cubicBezTo>
                  <a:cubicBezTo>
                    <a:pt x="420" y="338"/>
                    <a:pt x="420" y="338"/>
                    <a:pt x="420" y="337"/>
                  </a:cubicBezTo>
                  <a:cubicBezTo>
                    <a:pt x="417" y="332"/>
                    <a:pt x="410" y="324"/>
                    <a:pt x="406" y="320"/>
                  </a:cubicBezTo>
                  <a:cubicBezTo>
                    <a:pt x="412" y="321"/>
                    <a:pt x="423" y="323"/>
                    <a:pt x="429" y="322"/>
                  </a:cubicBezTo>
                  <a:cubicBezTo>
                    <a:pt x="433" y="314"/>
                    <a:pt x="436" y="307"/>
                    <a:pt x="439" y="299"/>
                  </a:cubicBezTo>
                  <a:cubicBezTo>
                    <a:pt x="439" y="298"/>
                    <a:pt x="438" y="298"/>
                    <a:pt x="438" y="298"/>
                  </a:cubicBezTo>
                  <a:cubicBezTo>
                    <a:pt x="434" y="293"/>
                    <a:pt x="426" y="287"/>
                    <a:pt x="422" y="284"/>
                  </a:cubicBezTo>
                  <a:cubicBezTo>
                    <a:pt x="427" y="284"/>
                    <a:pt x="438" y="283"/>
                    <a:pt x="444" y="281"/>
                  </a:cubicBezTo>
                  <a:cubicBezTo>
                    <a:pt x="446" y="273"/>
                    <a:pt x="448" y="265"/>
                    <a:pt x="449" y="257"/>
                  </a:cubicBezTo>
                  <a:cubicBezTo>
                    <a:pt x="444" y="252"/>
                    <a:pt x="433" y="247"/>
                    <a:pt x="429" y="245"/>
                  </a:cubicBezTo>
                  <a:cubicBezTo>
                    <a:pt x="433" y="244"/>
                    <a:pt x="443" y="241"/>
                    <a:pt x="451" y="238"/>
                  </a:cubicBezTo>
                  <a:close/>
                  <a:moveTo>
                    <a:pt x="226" y="351"/>
                  </a:moveTo>
                  <a:cubicBezTo>
                    <a:pt x="156" y="351"/>
                    <a:pt x="100" y="295"/>
                    <a:pt x="100" y="225"/>
                  </a:cubicBezTo>
                  <a:cubicBezTo>
                    <a:pt x="100" y="156"/>
                    <a:pt x="156" y="99"/>
                    <a:pt x="226" y="99"/>
                  </a:cubicBezTo>
                  <a:cubicBezTo>
                    <a:pt x="295" y="99"/>
                    <a:pt x="352" y="156"/>
                    <a:pt x="352" y="225"/>
                  </a:cubicBezTo>
                  <a:cubicBezTo>
                    <a:pt x="352" y="295"/>
                    <a:pt x="295" y="351"/>
                    <a:pt x="226" y="351"/>
                  </a:cubicBezTo>
                  <a:close/>
                </a:path>
              </a:pathLst>
            </a:custGeom>
            <a:grpFill/>
            <a:ln>
              <a:noFill/>
            </a:ln>
            <a:effectLst/>
          </p:spPr>
          <p:txBody>
            <a:bodyPr/>
            <a:lstStyle/>
            <a:p>
              <a:pPr>
                <a:defRPr/>
              </a:pPr>
              <a:endParaRPr lang="en-US" sz="1600" dirty="0">
                <a:solidFill>
                  <a:srgbClr val="000000"/>
                </a:solidFill>
                <a:cs typeface="Arial" pitchFamily="34" charset="0"/>
              </a:endParaRPr>
            </a:p>
          </p:txBody>
        </p:sp>
        <p:sp>
          <p:nvSpPr>
            <p:cNvPr id="47" name="Freeform 32"/>
            <p:cNvSpPr>
              <a:spLocks noEditPoints="1"/>
            </p:cNvSpPr>
            <p:nvPr/>
          </p:nvSpPr>
          <p:spPr bwMode="auto">
            <a:xfrm>
              <a:off x="2995612" y="3441700"/>
              <a:ext cx="355600" cy="355600"/>
            </a:xfrm>
            <a:custGeom>
              <a:avLst/>
              <a:gdLst>
                <a:gd name="T0" fmla="*/ 764 w 768"/>
                <a:gd name="T1" fmla="*/ 330 h 767"/>
                <a:gd name="T2" fmla="*/ 730 w 768"/>
                <a:gd name="T3" fmla="*/ 216 h 767"/>
                <a:gd name="T4" fmla="*/ 652 w 768"/>
                <a:gd name="T5" fmla="*/ 166 h 767"/>
                <a:gd name="T6" fmla="*/ 616 w 768"/>
                <a:gd name="T7" fmla="*/ 78 h 767"/>
                <a:gd name="T8" fmla="*/ 511 w 768"/>
                <a:gd name="T9" fmla="*/ 21 h 767"/>
                <a:gd name="T10" fmla="*/ 437 w 768"/>
                <a:gd name="T11" fmla="*/ 5 h 767"/>
                <a:gd name="T12" fmla="*/ 384 w 768"/>
                <a:gd name="T13" fmla="*/ 0 h 767"/>
                <a:gd name="T14" fmla="*/ 351 w 768"/>
                <a:gd name="T15" fmla="*/ 38 h 767"/>
                <a:gd name="T16" fmla="*/ 260 w 768"/>
                <a:gd name="T17" fmla="*/ 20 h 767"/>
                <a:gd name="T18" fmla="*/ 189 w 768"/>
                <a:gd name="T19" fmla="*/ 53 h 767"/>
                <a:gd name="T20" fmla="*/ 159 w 768"/>
                <a:gd name="T21" fmla="*/ 73 h 767"/>
                <a:gd name="T22" fmla="*/ 166 w 768"/>
                <a:gd name="T23" fmla="*/ 114 h 767"/>
                <a:gd name="T24" fmla="*/ 128 w 768"/>
                <a:gd name="T25" fmla="*/ 97 h 767"/>
                <a:gd name="T26" fmla="*/ 55 w 768"/>
                <a:gd name="T27" fmla="*/ 186 h 767"/>
                <a:gd name="T28" fmla="*/ 55 w 768"/>
                <a:gd name="T29" fmla="*/ 283 h 767"/>
                <a:gd name="T30" fmla="*/ 1 w 768"/>
                <a:gd name="T31" fmla="*/ 361 h 767"/>
                <a:gd name="T32" fmla="*/ 4 w 768"/>
                <a:gd name="T33" fmla="*/ 437 h 767"/>
                <a:gd name="T34" fmla="*/ 7 w 768"/>
                <a:gd name="T35" fmla="*/ 454 h 767"/>
                <a:gd name="T36" fmla="*/ 14 w 768"/>
                <a:gd name="T37" fmla="*/ 478 h 767"/>
                <a:gd name="T38" fmla="*/ 23 w 768"/>
                <a:gd name="T39" fmla="*/ 511 h 767"/>
                <a:gd name="T40" fmla="*/ 37 w 768"/>
                <a:gd name="T41" fmla="*/ 548 h 767"/>
                <a:gd name="T42" fmla="*/ 77 w 768"/>
                <a:gd name="T43" fmla="*/ 549 h 767"/>
                <a:gd name="T44" fmla="*/ 54 w 768"/>
                <a:gd name="T45" fmla="*/ 580 h 767"/>
                <a:gd name="T46" fmla="*/ 80 w 768"/>
                <a:gd name="T47" fmla="*/ 613 h 767"/>
                <a:gd name="T48" fmla="*/ 99 w 768"/>
                <a:gd name="T49" fmla="*/ 641 h 767"/>
                <a:gd name="T50" fmla="*/ 115 w 768"/>
                <a:gd name="T51" fmla="*/ 657 h 767"/>
                <a:gd name="T52" fmla="*/ 155 w 768"/>
                <a:gd name="T53" fmla="*/ 692 h 767"/>
                <a:gd name="T54" fmla="*/ 156 w 768"/>
                <a:gd name="T55" fmla="*/ 693 h 767"/>
                <a:gd name="T56" fmla="*/ 190 w 768"/>
                <a:gd name="T57" fmla="*/ 713 h 767"/>
                <a:gd name="T58" fmla="*/ 220 w 768"/>
                <a:gd name="T59" fmla="*/ 729 h 767"/>
                <a:gd name="T60" fmla="*/ 256 w 768"/>
                <a:gd name="T61" fmla="*/ 746 h 767"/>
                <a:gd name="T62" fmla="*/ 289 w 768"/>
                <a:gd name="T63" fmla="*/ 756 h 767"/>
                <a:gd name="T64" fmla="*/ 330 w 768"/>
                <a:gd name="T65" fmla="*/ 764 h 767"/>
                <a:gd name="T66" fmla="*/ 404 w 768"/>
                <a:gd name="T67" fmla="*/ 767 h 767"/>
                <a:gd name="T68" fmla="*/ 438 w 768"/>
                <a:gd name="T69" fmla="*/ 762 h 767"/>
                <a:gd name="T70" fmla="*/ 480 w 768"/>
                <a:gd name="T71" fmla="*/ 755 h 767"/>
                <a:gd name="T72" fmla="*/ 513 w 768"/>
                <a:gd name="T73" fmla="*/ 745 h 767"/>
                <a:gd name="T74" fmla="*/ 527 w 768"/>
                <a:gd name="T75" fmla="*/ 740 h 767"/>
                <a:gd name="T76" fmla="*/ 552 w 768"/>
                <a:gd name="T77" fmla="*/ 725 h 767"/>
                <a:gd name="T78" fmla="*/ 615 w 768"/>
                <a:gd name="T79" fmla="*/ 689 h 767"/>
                <a:gd name="T80" fmla="*/ 641 w 768"/>
                <a:gd name="T81" fmla="*/ 669 h 767"/>
                <a:gd name="T82" fmla="*/ 671 w 768"/>
                <a:gd name="T83" fmla="*/ 638 h 767"/>
                <a:gd name="T84" fmla="*/ 715 w 768"/>
                <a:gd name="T85" fmla="*/ 575 h 767"/>
                <a:gd name="T86" fmla="*/ 746 w 768"/>
                <a:gd name="T87" fmla="*/ 507 h 767"/>
                <a:gd name="T88" fmla="*/ 730 w 768"/>
                <a:gd name="T89" fmla="*/ 417 h 767"/>
                <a:gd name="T90" fmla="*/ 106 w 768"/>
                <a:gd name="T91" fmla="*/ 384 h 767"/>
                <a:gd name="T92" fmla="*/ 384 w 768"/>
                <a:gd name="T93" fmla="*/ 105 h 767"/>
                <a:gd name="T94" fmla="*/ 384 w 768"/>
                <a:gd name="T95" fmla="*/ 105 h 767"/>
                <a:gd name="T96" fmla="*/ 187 w 768"/>
                <a:gd name="T97" fmla="*/ 221 h 767"/>
                <a:gd name="T98" fmla="*/ 187 w 768"/>
                <a:gd name="T99" fmla="*/ 546 h 767"/>
                <a:gd name="T100" fmla="*/ 360 w 768"/>
                <a:gd name="T101" fmla="*/ 638 h 767"/>
                <a:gd name="T102" fmla="*/ 384 w 768"/>
                <a:gd name="T103" fmla="*/ 580 h 767"/>
                <a:gd name="T104" fmla="*/ 384 w 768"/>
                <a:gd name="T105" fmla="*/ 580 h 767"/>
                <a:gd name="T106" fmla="*/ 581 w 768"/>
                <a:gd name="T107" fmla="*/ 546 h 767"/>
                <a:gd name="T108" fmla="*/ 547 w 768"/>
                <a:gd name="T109" fmla="*/ 187 h 767"/>
                <a:gd name="T110" fmla="*/ 614 w 768"/>
                <a:gd name="T111"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767">
                  <a:moveTo>
                    <a:pt x="768" y="384"/>
                  </a:moveTo>
                  <a:cubicBezTo>
                    <a:pt x="768" y="376"/>
                    <a:pt x="768" y="369"/>
                    <a:pt x="767" y="361"/>
                  </a:cubicBezTo>
                  <a:cubicBezTo>
                    <a:pt x="753" y="356"/>
                    <a:pt x="734" y="350"/>
                    <a:pt x="728" y="349"/>
                  </a:cubicBezTo>
                  <a:cubicBezTo>
                    <a:pt x="734" y="347"/>
                    <a:pt x="754" y="338"/>
                    <a:pt x="764" y="330"/>
                  </a:cubicBezTo>
                  <a:cubicBezTo>
                    <a:pt x="762" y="315"/>
                    <a:pt x="759" y="301"/>
                    <a:pt x="755" y="287"/>
                  </a:cubicBezTo>
                  <a:cubicBezTo>
                    <a:pt x="744" y="284"/>
                    <a:pt x="724" y="282"/>
                    <a:pt x="716" y="282"/>
                  </a:cubicBezTo>
                  <a:cubicBezTo>
                    <a:pt x="722" y="277"/>
                    <a:pt x="739" y="266"/>
                    <a:pt x="746" y="257"/>
                  </a:cubicBezTo>
                  <a:cubicBezTo>
                    <a:pt x="741" y="243"/>
                    <a:pt x="736" y="230"/>
                    <a:pt x="730" y="216"/>
                  </a:cubicBezTo>
                  <a:cubicBezTo>
                    <a:pt x="718" y="215"/>
                    <a:pt x="698" y="218"/>
                    <a:pt x="690" y="219"/>
                  </a:cubicBezTo>
                  <a:cubicBezTo>
                    <a:pt x="695" y="213"/>
                    <a:pt x="709" y="199"/>
                    <a:pt x="715" y="189"/>
                  </a:cubicBezTo>
                  <a:cubicBezTo>
                    <a:pt x="708" y="178"/>
                    <a:pt x="701" y="167"/>
                    <a:pt x="694" y="157"/>
                  </a:cubicBezTo>
                  <a:cubicBezTo>
                    <a:pt x="683" y="157"/>
                    <a:pt x="660" y="163"/>
                    <a:pt x="652" y="166"/>
                  </a:cubicBezTo>
                  <a:cubicBezTo>
                    <a:pt x="657" y="158"/>
                    <a:pt x="668" y="139"/>
                    <a:pt x="671" y="129"/>
                  </a:cubicBezTo>
                  <a:cubicBezTo>
                    <a:pt x="661" y="118"/>
                    <a:pt x="651" y="107"/>
                    <a:pt x="640" y="97"/>
                  </a:cubicBezTo>
                  <a:cubicBezTo>
                    <a:pt x="628" y="101"/>
                    <a:pt x="611" y="111"/>
                    <a:pt x="604" y="115"/>
                  </a:cubicBezTo>
                  <a:cubicBezTo>
                    <a:pt x="607" y="108"/>
                    <a:pt x="614" y="89"/>
                    <a:pt x="616" y="78"/>
                  </a:cubicBezTo>
                  <a:cubicBezTo>
                    <a:pt x="604" y="69"/>
                    <a:pt x="592" y="61"/>
                    <a:pt x="579" y="53"/>
                  </a:cubicBezTo>
                  <a:cubicBezTo>
                    <a:pt x="569" y="59"/>
                    <a:pt x="554" y="72"/>
                    <a:pt x="548" y="77"/>
                  </a:cubicBezTo>
                  <a:cubicBezTo>
                    <a:pt x="549" y="70"/>
                    <a:pt x="553" y="50"/>
                    <a:pt x="552" y="38"/>
                  </a:cubicBezTo>
                  <a:cubicBezTo>
                    <a:pt x="539" y="32"/>
                    <a:pt x="525" y="26"/>
                    <a:pt x="511" y="21"/>
                  </a:cubicBezTo>
                  <a:cubicBezTo>
                    <a:pt x="502" y="29"/>
                    <a:pt x="491" y="44"/>
                    <a:pt x="486" y="51"/>
                  </a:cubicBezTo>
                  <a:cubicBezTo>
                    <a:pt x="485" y="43"/>
                    <a:pt x="484" y="23"/>
                    <a:pt x="481" y="12"/>
                  </a:cubicBezTo>
                  <a:cubicBezTo>
                    <a:pt x="467" y="9"/>
                    <a:pt x="453" y="6"/>
                    <a:pt x="438" y="4"/>
                  </a:cubicBezTo>
                  <a:cubicBezTo>
                    <a:pt x="438" y="4"/>
                    <a:pt x="437" y="5"/>
                    <a:pt x="437" y="5"/>
                  </a:cubicBezTo>
                  <a:cubicBezTo>
                    <a:pt x="434" y="9"/>
                    <a:pt x="431" y="14"/>
                    <a:pt x="428" y="19"/>
                  </a:cubicBezTo>
                  <a:cubicBezTo>
                    <a:pt x="424" y="26"/>
                    <a:pt x="419" y="33"/>
                    <a:pt x="417" y="37"/>
                  </a:cubicBezTo>
                  <a:cubicBezTo>
                    <a:pt x="415" y="28"/>
                    <a:pt x="411" y="10"/>
                    <a:pt x="404" y="0"/>
                  </a:cubicBezTo>
                  <a:cubicBezTo>
                    <a:pt x="397" y="0"/>
                    <a:pt x="391" y="0"/>
                    <a:pt x="384" y="0"/>
                  </a:cubicBezTo>
                  <a:cubicBezTo>
                    <a:pt x="378" y="0"/>
                    <a:pt x="372" y="0"/>
                    <a:pt x="366" y="0"/>
                  </a:cubicBezTo>
                  <a:cubicBezTo>
                    <a:pt x="365" y="3"/>
                    <a:pt x="363" y="7"/>
                    <a:pt x="362" y="8"/>
                  </a:cubicBezTo>
                  <a:cubicBezTo>
                    <a:pt x="360" y="12"/>
                    <a:pt x="358" y="15"/>
                    <a:pt x="357" y="21"/>
                  </a:cubicBezTo>
                  <a:cubicBezTo>
                    <a:pt x="354" y="28"/>
                    <a:pt x="352" y="34"/>
                    <a:pt x="351" y="38"/>
                  </a:cubicBezTo>
                  <a:cubicBezTo>
                    <a:pt x="347" y="30"/>
                    <a:pt x="339" y="12"/>
                    <a:pt x="332" y="3"/>
                  </a:cubicBezTo>
                  <a:cubicBezTo>
                    <a:pt x="318" y="5"/>
                    <a:pt x="303" y="8"/>
                    <a:pt x="289" y="12"/>
                  </a:cubicBezTo>
                  <a:cubicBezTo>
                    <a:pt x="286" y="22"/>
                    <a:pt x="285" y="41"/>
                    <a:pt x="284" y="50"/>
                  </a:cubicBezTo>
                  <a:cubicBezTo>
                    <a:pt x="279" y="43"/>
                    <a:pt x="268" y="28"/>
                    <a:pt x="260" y="20"/>
                  </a:cubicBezTo>
                  <a:cubicBezTo>
                    <a:pt x="246" y="25"/>
                    <a:pt x="232" y="31"/>
                    <a:pt x="219" y="37"/>
                  </a:cubicBezTo>
                  <a:cubicBezTo>
                    <a:pt x="218" y="48"/>
                    <a:pt x="220" y="67"/>
                    <a:pt x="221" y="76"/>
                  </a:cubicBezTo>
                  <a:cubicBezTo>
                    <a:pt x="215" y="70"/>
                    <a:pt x="200" y="57"/>
                    <a:pt x="191" y="52"/>
                  </a:cubicBezTo>
                  <a:cubicBezTo>
                    <a:pt x="190" y="52"/>
                    <a:pt x="190" y="53"/>
                    <a:pt x="189" y="53"/>
                  </a:cubicBezTo>
                  <a:cubicBezTo>
                    <a:pt x="189" y="53"/>
                    <a:pt x="189" y="53"/>
                    <a:pt x="189" y="53"/>
                  </a:cubicBezTo>
                  <a:cubicBezTo>
                    <a:pt x="189" y="53"/>
                    <a:pt x="189" y="53"/>
                    <a:pt x="189" y="53"/>
                  </a:cubicBezTo>
                  <a:cubicBezTo>
                    <a:pt x="179" y="59"/>
                    <a:pt x="169" y="66"/>
                    <a:pt x="159" y="73"/>
                  </a:cubicBezTo>
                  <a:cubicBezTo>
                    <a:pt x="159" y="73"/>
                    <a:pt x="159" y="73"/>
                    <a:pt x="159" y="73"/>
                  </a:cubicBezTo>
                  <a:cubicBezTo>
                    <a:pt x="159" y="73"/>
                    <a:pt x="159" y="73"/>
                    <a:pt x="159" y="74"/>
                  </a:cubicBezTo>
                  <a:cubicBezTo>
                    <a:pt x="157" y="74"/>
                    <a:pt x="157" y="74"/>
                    <a:pt x="157" y="74"/>
                  </a:cubicBezTo>
                  <a:cubicBezTo>
                    <a:pt x="157" y="74"/>
                    <a:pt x="157" y="74"/>
                    <a:pt x="156" y="74"/>
                  </a:cubicBezTo>
                  <a:cubicBezTo>
                    <a:pt x="157" y="84"/>
                    <a:pt x="162" y="104"/>
                    <a:pt x="166" y="114"/>
                  </a:cubicBezTo>
                  <a:cubicBezTo>
                    <a:pt x="158" y="109"/>
                    <a:pt x="140" y="99"/>
                    <a:pt x="130" y="96"/>
                  </a:cubicBezTo>
                  <a:cubicBezTo>
                    <a:pt x="130" y="96"/>
                    <a:pt x="129" y="97"/>
                    <a:pt x="129" y="97"/>
                  </a:cubicBezTo>
                  <a:cubicBezTo>
                    <a:pt x="129" y="97"/>
                    <a:pt x="129" y="97"/>
                    <a:pt x="129" y="97"/>
                  </a:cubicBezTo>
                  <a:cubicBezTo>
                    <a:pt x="129" y="97"/>
                    <a:pt x="129" y="97"/>
                    <a:pt x="128" y="97"/>
                  </a:cubicBezTo>
                  <a:cubicBezTo>
                    <a:pt x="118" y="106"/>
                    <a:pt x="108" y="116"/>
                    <a:pt x="99" y="126"/>
                  </a:cubicBezTo>
                  <a:cubicBezTo>
                    <a:pt x="102" y="136"/>
                    <a:pt x="111" y="154"/>
                    <a:pt x="117" y="162"/>
                  </a:cubicBezTo>
                  <a:cubicBezTo>
                    <a:pt x="108" y="159"/>
                    <a:pt x="89" y="152"/>
                    <a:pt x="79" y="151"/>
                  </a:cubicBezTo>
                  <a:cubicBezTo>
                    <a:pt x="70" y="162"/>
                    <a:pt x="62" y="174"/>
                    <a:pt x="55" y="186"/>
                  </a:cubicBezTo>
                  <a:cubicBezTo>
                    <a:pt x="59" y="196"/>
                    <a:pt x="73" y="211"/>
                    <a:pt x="79" y="218"/>
                  </a:cubicBezTo>
                  <a:cubicBezTo>
                    <a:pt x="70" y="217"/>
                    <a:pt x="50" y="214"/>
                    <a:pt x="39" y="215"/>
                  </a:cubicBezTo>
                  <a:cubicBezTo>
                    <a:pt x="33" y="228"/>
                    <a:pt x="27" y="241"/>
                    <a:pt x="23" y="254"/>
                  </a:cubicBezTo>
                  <a:cubicBezTo>
                    <a:pt x="30" y="264"/>
                    <a:pt x="49" y="279"/>
                    <a:pt x="55" y="283"/>
                  </a:cubicBezTo>
                  <a:cubicBezTo>
                    <a:pt x="47" y="283"/>
                    <a:pt x="23" y="284"/>
                    <a:pt x="12" y="288"/>
                  </a:cubicBezTo>
                  <a:cubicBezTo>
                    <a:pt x="9" y="301"/>
                    <a:pt x="6" y="315"/>
                    <a:pt x="4" y="328"/>
                  </a:cubicBezTo>
                  <a:cubicBezTo>
                    <a:pt x="12" y="336"/>
                    <a:pt x="31" y="346"/>
                    <a:pt x="39" y="349"/>
                  </a:cubicBezTo>
                  <a:cubicBezTo>
                    <a:pt x="31" y="351"/>
                    <a:pt x="14" y="356"/>
                    <a:pt x="1" y="361"/>
                  </a:cubicBezTo>
                  <a:cubicBezTo>
                    <a:pt x="0" y="369"/>
                    <a:pt x="0" y="376"/>
                    <a:pt x="0" y="384"/>
                  </a:cubicBezTo>
                  <a:cubicBezTo>
                    <a:pt x="0" y="391"/>
                    <a:pt x="0" y="398"/>
                    <a:pt x="1" y="405"/>
                  </a:cubicBezTo>
                  <a:cubicBezTo>
                    <a:pt x="14" y="410"/>
                    <a:pt x="29" y="415"/>
                    <a:pt x="38" y="417"/>
                  </a:cubicBezTo>
                  <a:cubicBezTo>
                    <a:pt x="29" y="421"/>
                    <a:pt x="12" y="430"/>
                    <a:pt x="4" y="437"/>
                  </a:cubicBezTo>
                  <a:cubicBezTo>
                    <a:pt x="4" y="437"/>
                    <a:pt x="4" y="438"/>
                    <a:pt x="4" y="438"/>
                  </a:cubicBezTo>
                  <a:cubicBezTo>
                    <a:pt x="4" y="438"/>
                    <a:pt x="4" y="438"/>
                    <a:pt x="4" y="438"/>
                  </a:cubicBezTo>
                  <a:cubicBezTo>
                    <a:pt x="4" y="438"/>
                    <a:pt x="4" y="438"/>
                    <a:pt x="4" y="438"/>
                  </a:cubicBezTo>
                  <a:cubicBezTo>
                    <a:pt x="5" y="443"/>
                    <a:pt x="6" y="449"/>
                    <a:pt x="7" y="454"/>
                  </a:cubicBezTo>
                  <a:cubicBezTo>
                    <a:pt x="12" y="477"/>
                    <a:pt x="12" y="477"/>
                    <a:pt x="12" y="477"/>
                  </a:cubicBezTo>
                  <a:cubicBezTo>
                    <a:pt x="12" y="477"/>
                    <a:pt x="12" y="477"/>
                    <a:pt x="12" y="477"/>
                  </a:cubicBezTo>
                  <a:cubicBezTo>
                    <a:pt x="12" y="477"/>
                    <a:pt x="12" y="477"/>
                    <a:pt x="12" y="477"/>
                  </a:cubicBezTo>
                  <a:cubicBezTo>
                    <a:pt x="12" y="478"/>
                    <a:pt x="13" y="478"/>
                    <a:pt x="14" y="478"/>
                  </a:cubicBezTo>
                  <a:cubicBezTo>
                    <a:pt x="23" y="482"/>
                    <a:pt x="45" y="483"/>
                    <a:pt x="54" y="483"/>
                  </a:cubicBezTo>
                  <a:cubicBezTo>
                    <a:pt x="47" y="488"/>
                    <a:pt x="28" y="502"/>
                    <a:pt x="22" y="511"/>
                  </a:cubicBezTo>
                  <a:cubicBezTo>
                    <a:pt x="22" y="511"/>
                    <a:pt x="22" y="511"/>
                    <a:pt x="22" y="511"/>
                  </a:cubicBezTo>
                  <a:cubicBezTo>
                    <a:pt x="23" y="511"/>
                    <a:pt x="23" y="511"/>
                    <a:pt x="23" y="511"/>
                  </a:cubicBezTo>
                  <a:cubicBezTo>
                    <a:pt x="22" y="511"/>
                    <a:pt x="22" y="512"/>
                    <a:pt x="22" y="512"/>
                  </a:cubicBezTo>
                  <a:cubicBezTo>
                    <a:pt x="23" y="514"/>
                    <a:pt x="24" y="516"/>
                    <a:pt x="25" y="518"/>
                  </a:cubicBezTo>
                  <a:cubicBezTo>
                    <a:pt x="38" y="548"/>
                    <a:pt x="38" y="548"/>
                    <a:pt x="38" y="548"/>
                  </a:cubicBezTo>
                  <a:cubicBezTo>
                    <a:pt x="37" y="548"/>
                    <a:pt x="37" y="548"/>
                    <a:pt x="37" y="548"/>
                  </a:cubicBezTo>
                  <a:cubicBezTo>
                    <a:pt x="37" y="548"/>
                    <a:pt x="37" y="548"/>
                    <a:pt x="37" y="548"/>
                  </a:cubicBezTo>
                  <a:cubicBezTo>
                    <a:pt x="38" y="548"/>
                    <a:pt x="39" y="549"/>
                    <a:pt x="40" y="549"/>
                  </a:cubicBezTo>
                  <a:cubicBezTo>
                    <a:pt x="50" y="550"/>
                    <a:pt x="72" y="547"/>
                    <a:pt x="80" y="545"/>
                  </a:cubicBezTo>
                  <a:cubicBezTo>
                    <a:pt x="80" y="546"/>
                    <a:pt x="78" y="547"/>
                    <a:pt x="77" y="549"/>
                  </a:cubicBezTo>
                  <a:cubicBezTo>
                    <a:pt x="70" y="557"/>
                    <a:pt x="58" y="571"/>
                    <a:pt x="54" y="579"/>
                  </a:cubicBezTo>
                  <a:cubicBezTo>
                    <a:pt x="54" y="580"/>
                    <a:pt x="54" y="580"/>
                    <a:pt x="54" y="580"/>
                  </a:cubicBezTo>
                  <a:cubicBezTo>
                    <a:pt x="54" y="580"/>
                    <a:pt x="54" y="580"/>
                    <a:pt x="54" y="580"/>
                  </a:cubicBezTo>
                  <a:cubicBezTo>
                    <a:pt x="54" y="580"/>
                    <a:pt x="54" y="580"/>
                    <a:pt x="54" y="580"/>
                  </a:cubicBezTo>
                  <a:cubicBezTo>
                    <a:pt x="57" y="585"/>
                    <a:pt x="60" y="590"/>
                    <a:pt x="64" y="595"/>
                  </a:cubicBezTo>
                  <a:cubicBezTo>
                    <a:pt x="67" y="600"/>
                    <a:pt x="67" y="600"/>
                    <a:pt x="67" y="600"/>
                  </a:cubicBezTo>
                  <a:cubicBezTo>
                    <a:pt x="70" y="605"/>
                    <a:pt x="73" y="609"/>
                    <a:pt x="76" y="613"/>
                  </a:cubicBezTo>
                  <a:cubicBezTo>
                    <a:pt x="77" y="613"/>
                    <a:pt x="79" y="613"/>
                    <a:pt x="80" y="613"/>
                  </a:cubicBezTo>
                  <a:cubicBezTo>
                    <a:pt x="91" y="612"/>
                    <a:pt x="110" y="605"/>
                    <a:pt x="117" y="602"/>
                  </a:cubicBezTo>
                  <a:cubicBezTo>
                    <a:pt x="117" y="603"/>
                    <a:pt x="116" y="604"/>
                    <a:pt x="115" y="606"/>
                  </a:cubicBezTo>
                  <a:cubicBezTo>
                    <a:pt x="110" y="615"/>
                    <a:pt x="101" y="631"/>
                    <a:pt x="99" y="640"/>
                  </a:cubicBezTo>
                  <a:cubicBezTo>
                    <a:pt x="99" y="640"/>
                    <a:pt x="99" y="641"/>
                    <a:pt x="99" y="641"/>
                  </a:cubicBezTo>
                  <a:cubicBezTo>
                    <a:pt x="99" y="641"/>
                    <a:pt x="99" y="641"/>
                    <a:pt x="99" y="641"/>
                  </a:cubicBezTo>
                  <a:cubicBezTo>
                    <a:pt x="99" y="641"/>
                    <a:pt x="99" y="641"/>
                    <a:pt x="99" y="641"/>
                  </a:cubicBezTo>
                  <a:cubicBezTo>
                    <a:pt x="103" y="645"/>
                    <a:pt x="106" y="649"/>
                    <a:pt x="110" y="653"/>
                  </a:cubicBezTo>
                  <a:cubicBezTo>
                    <a:pt x="115" y="657"/>
                    <a:pt x="115" y="657"/>
                    <a:pt x="115" y="657"/>
                  </a:cubicBezTo>
                  <a:cubicBezTo>
                    <a:pt x="119" y="661"/>
                    <a:pt x="123" y="665"/>
                    <a:pt x="127" y="669"/>
                  </a:cubicBezTo>
                  <a:cubicBezTo>
                    <a:pt x="128" y="669"/>
                    <a:pt x="129" y="669"/>
                    <a:pt x="131" y="668"/>
                  </a:cubicBezTo>
                  <a:cubicBezTo>
                    <a:pt x="142" y="664"/>
                    <a:pt x="160" y="654"/>
                    <a:pt x="166" y="650"/>
                  </a:cubicBezTo>
                  <a:cubicBezTo>
                    <a:pt x="163" y="658"/>
                    <a:pt x="155" y="681"/>
                    <a:pt x="155" y="692"/>
                  </a:cubicBezTo>
                  <a:cubicBezTo>
                    <a:pt x="155" y="692"/>
                    <a:pt x="155" y="692"/>
                    <a:pt x="155" y="692"/>
                  </a:cubicBezTo>
                  <a:cubicBezTo>
                    <a:pt x="156" y="691"/>
                    <a:pt x="156" y="691"/>
                    <a:pt x="156" y="691"/>
                  </a:cubicBezTo>
                  <a:cubicBezTo>
                    <a:pt x="156" y="691"/>
                    <a:pt x="156" y="692"/>
                    <a:pt x="156" y="692"/>
                  </a:cubicBezTo>
                  <a:cubicBezTo>
                    <a:pt x="156" y="692"/>
                    <a:pt x="156" y="693"/>
                    <a:pt x="156" y="693"/>
                  </a:cubicBezTo>
                  <a:cubicBezTo>
                    <a:pt x="188" y="713"/>
                    <a:pt x="188" y="713"/>
                    <a:pt x="188" y="713"/>
                  </a:cubicBezTo>
                  <a:cubicBezTo>
                    <a:pt x="188" y="714"/>
                    <a:pt x="188" y="714"/>
                    <a:pt x="188" y="714"/>
                  </a:cubicBezTo>
                  <a:cubicBezTo>
                    <a:pt x="188" y="714"/>
                    <a:pt x="188" y="714"/>
                    <a:pt x="188" y="714"/>
                  </a:cubicBezTo>
                  <a:cubicBezTo>
                    <a:pt x="189" y="713"/>
                    <a:pt x="190" y="713"/>
                    <a:pt x="190" y="713"/>
                  </a:cubicBezTo>
                  <a:cubicBezTo>
                    <a:pt x="200" y="708"/>
                    <a:pt x="216" y="693"/>
                    <a:pt x="222" y="687"/>
                  </a:cubicBezTo>
                  <a:cubicBezTo>
                    <a:pt x="221" y="696"/>
                    <a:pt x="217" y="720"/>
                    <a:pt x="219" y="730"/>
                  </a:cubicBezTo>
                  <a:cubicBezTo>
                    <a:pt x="219" y="730"/>
                    <a:pt x="220" y="730"/>
                    <a:pt x="220" y="730"/>
                  </a:cubicBezTo>
                  <a:cubicBezTo>
                    <a:pt x="220" y="729"/>
                    <a:pt x="220" y="729"/>
                    <a:pt x="220" y="729"/>
                  </a:cubicBezTo>
                  <a:cubicBezTo>
                    <a:pt x="220" y="730"/>
                    <a:pt x="220" y="730"/>
                    <a:pt x="220" y="731"/>
                  </a:cubicBezTo>
                  <a:cubicBezTo>
                    <a:pt x="221" y="731"/>
                    <a:pt x="221" y="731"/>
                    <a:pt x="221" y="731"/>
                  </a:cubicBezTo>
                  <a:cubicBezTo>
                    <a:pt x="257" y="745"/>
                    <a:pt x="257" y="745"/>
                    <a:pt x="257" y="745"/>
                  </a:cubicBezTo>
                  <a:cubicBezTo>
                    <a:pt x="256" y="746"/>
                    <a:pt x="256" y="746"/>
                    <a:pt x="256" y="746"/>
                  </a:cubicBezTo>
                  <a:cubicBezTo>
                    <a:pt x="256" y="746"/>
                    <a:pt x="256" y="746"/>
                    <a:pt x="256" y="746"/>
                  </a:cubicBezTo>
                  <a:cubicBezTo>
                    <a:pt x="257" y="745"/>
                    <a:pt x="258" y="745"/>
                    <a:pt x="258" y="744"/>
                  </a:cubicBezTo>
                  <a:cubicBezTo>
                    <a:pt x="267" y="738"/>
                    <a:pt x="279" y="721"/>
                    <a:pt x="284" y="714"/>
                  </a:cubicBezTo>
                  <a:cubicBezTo>
                    <a:pt x="284" y="722"/>
                    <a:pt x="286" y="745"/>
                    <a:pt x="289" y="756"/>
                  </a:cubicBezTo>
                  <a:cubicBezTo>
                    <a:pt x="303" y="759"/>
                    <a:pt x="316" y="762"/>
                    <a:pt x="330" y="764"/>
                  </a:cubicBezTo>
                  <a:cubicBezTo>
                    <a:pt x="330" y="763"/>
                    <a:pt x="330" y="763"/>
                    <a:pt x="330" y="763"/>
                  </a:cubicBezTo>
                  <a:cubicBezTo>
                    <a:pt x="330" y="764"/>
                    <a:pt x="330" y="764"/>
                    <a:pt x="330" y="764"/>
                  </a:cubicBezTo>
                  <a:cubicBezTo>
                    <a:pt x="330" y="764"/>
                    <a:pt x="330" y="764"/>
                    <a:pt x="330" y="764"/>
                  </a:cubicBezTo>
                  <a:cubicBezTo>
                    <a:pt x="337" y="757"/>
                    <a:pt x="349" y="736"/>
                    <a:pt x="353" y="727"/>
                  </a:cubicBezTo>
                  <a:cubicBezTo>
                    <a:pt x="355" y="736"/>
                    <a:pt x="358" y="755"/>
                    <a:pt x="362" y="767"/>
                  </a:cubicBezTo>
                  <a:cubicBezTo>
                    <a:pt x="369" y="767"/>
                    <a:pt x="377" y="767"/>
                    <a:pt x="384" y="767"/>
                  </a:cubicBezTo>
                  <a:cubicBezTo>
                    <a:pt x="391" y="767"/>
                    <a:pt x="397" y="767"/>
                    <a:pt x="404" y="767"/>
                  </a:cubicBezTo>
                  <a:cubicBezTo>
                    <a:pt x="406" y="759"/>
                    <a:pt x="414" y="735"/>
                    <a:pt x="416" y="727"/>
                  </a:cubicBezTo>
                  <a:cubicBezTo>
                    <a:pt x="420" y="735"/>
                    <a:pt x="431" y="756"/>
                    <a:pt x="438" y="764"/>
                  </a:cubicBezTo>
                  <a:cubicBezTo>
                    <a:pt x="438" y="764"/>
                    <a:pt x="438" y="764"/>
                    <a:pt x="438" y="764"/>
                  </a:cubicBezTo>
                  <a:cubicBezTo>
                    <a:pt x="438" y="762"/>
                    <a:pt x="438" y="762"/>
                    <a:pt x="438" y="762"/>
                  </a:cubicBezTo>
                  <a:cubicBezTo>
                    <a:pt x="438" y="763"/>
                    <a:pt x="439" y="763"/>
                    <a:pt x="440" y="763"/>
                  </a:cubicBezTo>
                  <a:cubicBezTo>
                    <a:pt x="442" y="763"/>
                    <a:pt x="445" y="763"/>
                    <a:pt x="447" y="762"/>
                  </a:cubicBezTo>
                  <a:cubicBezTo>
                    <a:pt x="480" y="755"/>
                    <a:pt x="480" y="755"/>
                    <a:pt x="480" y="755"/>
                  </a:cubicBezTo>
                  <a:cubicBezTo>
                    <a:pt x="480" y="755"/>
                    <a:pt x="480" y="755"/>
                    <a:pt x="480" y="755"/>
                  </a:cubicBezTo>
                  <a:cubicBezTo>
                    <a:pt x="480" y="755"/>
                    <a:pt x="480" y="755"/>
                    <a:pt x="480" y="755"/>
                  </a:cubicBezTo>
                  <a:cubicBezTo>
                    <a:pt x="481" y="754"/>
                    <a:pt x="481" y="753"/>
                    <a:pt x="482" y="751"/>
                  </a:cubicBezTo>
                  <a:cubicBezTo>
                    <a:pt x="485" y="741"/>
                    <a:pt x="486" y="723"/>
                    <a:pt x="486" y="714"/>
                  </a:cubicBezTo>
                  <a:cubicBezTo>
                    <a:pt x="492" y="723"/>
                    <a:pt x="505" y="739"/>
                    <a:pt x="513" y="745"/>
                  </a:cubicBezTo>
                  <a:cubicBezTo>
                    <a:pt x="513" y="745"/>
                    <a:pt x="514" y="745"/>
                    <a:pt x="514" y="745"/>
                  </a:cubicBezTo>
                  <a:cubicBezTo>
                    <a:pt x="513" y="744"/>
                    <a:pt x="513" y="744"/>
                    <a:pt x="513" y="744"/>
                  </a:cubicBezTo>
                  <a:cubicBezTo>
                    <a:pt x="514" y="744"/>
                    <a:pt x="514" y="745"/>
                    <a:pt x="514" y="745"/>
                  </a:cubicBezTo>
                  <a:cubicBezTo>
                    <a:pt x="519" y="743"/>
                    <a:pt x="523" y="741"/>
                    <a:pt x="527" y="740"/>
                  </a:cubicBezTo>
                  <a:cubicBezTo>
                    <a:pt x="551" y="729"/>
                    <a:pt x="551" y="729"/>
                    <a:pt x="551" y="729"/>
                  </a:cubicBezTo>
                  <a:cubicBezTo>
                    <a:pt x="551" y="729"/>
                    <a:pt x="551" y="729"/>
                    <a:pt x="551" y="729"/>
                  </a:cubicBezTo>
                  <a:cubicBezTo>
                    <a:pt x="551" y="729"/>
                    <a:pt x="551" y="729"/>
                    <a:pt x="551" y="729"/>
                  </a:cubicBezTo>
                  <a:cubicBezTo>
                    <a:pt x="552" y="728"/>
                    <a:pt x="552" y="727"/>
                    <a:pt x="552" y="725"/>
                  </a:cubicBezTo>
                  <a:cubicBezTo>
                    <a:pt x="553" y="715"/>
                    <a:pt x="550" y="697"/>
                    <a:pt x="549" y="689"/>
                  </a:cubicBezTo>
                  <a:cubicBezTo>
                    <a:pt x="555" y="695"/>
                    <a:pt x="571" y="709"/>
                    <a:pt x="580" y="713"/>
                  </a:cubicBezTo>
                  <a:cubicBezTo>
                    <a:pt x="592" y="706"/>
                    <a:pt x="604" y="698"/>
                    <a:pt x="615" y="690"/>
                  </a:cubicBezTo>
                  <a:cubicBezTo>
                    <a:pt x="615" y="690"/>
                    <a:pt x="615" y="690"/>
                    <a:pt x="615" y="689"/>
                  </a:cubicBezTo>
                  <a:cubicBezTo>
                    <a:pt x="615" y="690"/>
                    <a:pt x="615" y="690"/>
                    <a:pt x="615" y="690"/>
                  </a:cubicBezTo>
                  <a:cubicBezTo>
                    <a:pt x="616" y="690"/>
                    <a:pt x="616" y="689"/>
                    <a:pt x="616" y="689"/>
                  </a:cubicBezTo>
                  <a:cubicBezTo>
                    <a:pt x="616" y="679"/>
                    <a:pt x="609" y="660"/>
                    <a:pt x="606" y="651"/>
                  </a:cubicBezTo>
                  <a:cubicBezTo>
                    <a:pt x="613" y="656"/>
                    <a:pt x="631" y="666"/>
                    <a:pt x="641" y="669"/>
                  </a:cubicBezTo>
                  <a:cubicBezTo>
                    <a:pt x="651" y="659"/>
                    <a:pt x="661" y="649"/>
                    <a:pt x="671" y="639"/>
                  </a:cubicBezTo>
                  <a:cubicBezTo>
                    <a:pt x="670" y="639"/>
                    <a:pt x="670" y="639"/>
                    <a:pt x="670" y="639"/>
                  </a:cubicBezTo>
                  <a:cubicBezTo>
                    <a:pt x="671" y="639"/>
                    <a:pt x="671" y="639"/>
                    <a:pt x="671" y="639"/>
                  </a:cubicBezTo>
                  <a:cubicBezTo>
                    <a:pt x="671" y="639"/>
                    <a:pt x="671" y="638"/>
                    <a:pt x="671" y="638"/>
                  </a:cubicBezTo>
                  <a:cubicBezTo>
                    <a:pt x="669" y="628"/>
                    <a:pt x="658" y="610"/>
                    <a:pt x="653" y="602"/>
                  </a:cubicBezTo>
                  <a:cubicBezTo>
                    <a:pt x="662" y="605"/>
                    <a:pt x="681" y="612"/>
                    <a:pt x="692" y="612"/>
                  </a:cubicBezTo>
                  <a:cubicBezTo>
                    <a:pt x="701" y="601"/>
                    <a:pt x="708" y="589"/>
                    <a:pt x="716" y="577"/>
                  </a:cubicBezTo>
                  <a:cubicBezTo>
                    <a:pt x="715" y="576"/>
                    <a:pt x="715" y="575"/>
                    <a:pt x="715" y="575"/>
                  </a:cubicBezTo>
                  <a:cubicBezTo>
                    <a:pt x="710" y="565"/>
                    <a:pt x="697" y="552"/>
                    <a:pt x="691" y="546"/>
                  </a:cubicBezTo>
                  <a:cubicBezTo>
                    <a:pt x="701" y="547"/>
                    <a:pt x="720" y="550"/>
                    <a:pt x="731" y="548"/>
                  </a:cubicBezTo>
                  <a:cubicBezTo>
                    <a:pt x="737" y="535"/>
                    <a:pt x="742" y="522"/>
                    <a:pt x="747" y="508"/>
                  </a:cubicBezTo>
                  <a:cubicBezTo>
                    <a:pt x="747" y="508"/>
                    <a:pt x="746" y="507"/>
                    <a:pt x="746" y="507"/>
                  </a:cubicBezTo>
                  <a:cubicBezTo>
                    <a:pt x="739" y="499"/>
                    <a:pt x="725" y="488"/>
                    <a:pt x="718" y="483"/>
                  </a:cubicBezTo>
                  <a:cubicBezTo>
                    <a:pt x="727" y="483"/>
                    <a:pt x="746" y="482"/>
                    <a:pt x="756" y="478"/>
                  </a:cubicBezTo>
                  <a:cubicBezTo>
                    <a:pt x="759" y="465"/>
                    <a:pt x="762" y="451"/>
                    <a:pt x="764" y="437"/>
                  </a:cubicBezTo>
                  <a:cubicBezTo>
                    <a:pt x="755" y="429"/>
                    <a:pt x="737" y="420"/>
                    <a:pt x="730" y="417"/>
                  </a:cubicBezTo>
                  <a:cubicBezTo>
                    <a:pt x="738" y="415"/>
                    <a:pt x="754" y="410"/>
                    <a:pt x="767" y="405"/>
                  </a:cubicBezTo>
                  <a:cubicBezTo>
                    <a:pt x="768" y="398"/>
                    <a:pt x="768" y="391"/>
                    <a:pt x="768" y="384"/>
                  </a:cubicBezTo>
                  <a:close/>
                  <a:moveTo>
                    <a:pt x="130" y="408"/>
                  </a:moveTo>
                  <a:cubicBezTo>
                    <a:pt x="116" y="408"/>
                    <a:pt x="106" y="397"/>
                    <a:pt x="106" y="384"/>
                  </a:cubicBezTo>
                  <a:cubicBezTo>
                    <a:pt x="106" y="370"/>
                    <a:pt x="116" y="359"/>
                    <a:pt x="130" y="359"/>
                  </a:cubicBezTo>
                  <a:cubicBezTo>
                    <a:pt x="143" y="359"/>
                    <a:pt x="154" y="370"/>
                    <a:pt x="154" y="384"/>
                  </a:cubicBezTo>
                  <a:cubicBezTo>
                    <a:pt x="154" y="397"/>
                    <a:pt x="143" y="408"/>
                    <a:pt x="130" y="408"/>
                  </a:cubicBezTo>
                  <a:close/>
                  <a:moveTo>
                    <a:pt x="384" y="105"/>
                  </a:moveTo>
                  <a:cubicBezTo>
                    <a:pt x="397" y="105"/>
                    <a:pt x="408" y="116"/>
                    <a:pt x="408" y="129"/>
                  </a:cubicBezTo>
                  <a:cubicBezTo>
                    <a:pt x="408" y="143"/>
                    <a:pt x="397" y="153"/>
                    <a:pt x="384" y="153"/>
                  </a:cubicBezTo>
                  <a:cubicBezTo>
                    <a:pt x="371" y="153"/>
                    <a:pt x="360" y="143"/>
                    <a:pt x="360" y="129"/>
                  </a:cubicBezTo>
                  <a:cubicBezTo>
                    <a:pt x="360" y="116"/>
                    <a:pt x="371" y="105"/>
                    <a:pt x="384" y="105"/>
                  </a:cubicBezTo>
                  <a:close/>
                  <a:moveTo>
                    <a:pt x="187" y="187"/>
                  </a:moveTo>
                  <a:cubicBezTo>
                    <a:pt x="197" y="177"/>
                    <a:pt x="212" y="177"/>
                    <a:pt x="221" y="187"/>
                  </a:cubicBezTo>
                  <a:cubicBezTo>
                    <a:pt x="231" y="196"/>
                    <a:pt x="231" y="211"/>
                    <a:pt x="221" y="221"/>
                  </a:cubicBezTo>
                  <a:cubicBezTo>
                    <a:pt x="212" y="230"/>
                    <a:pt x="197" y="230"/>
                    <a:pt x="187" y="221"/>
                  </a:cubicBezTo>
                  <a:cubicBezTo>
                    <a:pt x="178" y="211"/>
                    <a:pt x="178" y="196"/>
                    <a:pt x="187" y="187"/>
                  </a:cubicBezTo>
                  <a:close/>
                  <a:moveTo>
                    <a:pt x="221" y="580"/>
                  </a:moveTo>
                  <a:cubicBezTo>
                    <a:pt x="212" y="590"/>
                    <a:pt x="197" y="590"/>
                    <a:pt x="187" y="580"/>
                  </a:cubicBezTo>
                  <a:cubicBezTo>
                    <a:pt x="178" y="571"/>
                    <a:pt x="178" y="556"/>
                    <a:pt x="187" y="546"/>
                  </a:cubicBezTo>
                  <a:cubicBezTo>
                    <a:pt x="197" y="537"/>
                    <a:pt x="212" y="537"/>
                    <a:pt x="221" y="546"/>
                  </a:cubicBezTo>
                  <a:cubicBezTo>
                    <a:pt x="231" y="556"/>
                    <a:pt x="231" y="571"/>
                    <a:pt x="221" y="580"/>
                  </a:cubicBezTo>
                  <a:close/>
                  <a:moveTo>
                    <a:pt x="384" y="662"/>
                  </a:moveTo>
                  <a:cubicBezTo>
                    <a:pt x="371" y="662"/>
                    <a:pt x="360" y="651"/>
                    <a:pt x="360" y="638"/>
                  </a:cubicBezTo>
                  <a:cubicBezTo>
                    <a:pt x="360" y="624"/>
                    <a:pt x="371" y="614"/>
                    <a:pt x="384" y="614"/>
                  </a:cubicBezTo>
                  <a:cubicBezTo>
                    <a:pt x="397" y="614"/>
                    <a:pt x="408" y="624"/>
                    <a:pt x="408" y="638"/>
                  </a:cubicBezTo>
                  <a:cubicBezTo>
                    <a:pt x="408" y="651"/>
                    <a:pt x="397" y="662"/>
                    <a:pt x="384" y="662"/>
                  </a:cubicBezTo>
                  <a:close/>
                  <a:moveTo>
                    <a:pt x="384" y="580"/>
                  </a:moveTo>
                  <a:cubicBezTo>
                    <a:pt x="276" y="580"/>
                    <a:pt x="188" y="492"/>
                    <a:pt x="188" y="384"/>
                  </a:cubicBezTo>
                  <a:cubicBezTo>
                    <a:pt x="188" y="275"/>
                    <a:pt x="276" y="188"/>
                    <a:pt x="384" y="188"/>
                  </a:cubicBezTo>
                  <a:cubicBezTo>
                    <a:pt x="492" y="188"/>
                    <a:pt x="580" y="275"/>
                    <a:pt x="580" y="384"/>
                  </a:cubicBezTo>
                  <a:cubicBezTo>
                    <a:pt x="580" y="492"/>
                    <a:pt x="492" y="580"/>
                    <a:pt x="384" y="580"/>
                  </a:cubicBezTo>
                  <a:close/>
                  <a:moveTo>
                    <a:pt x="581" y="580"/>
                  </a:moveTo>
                  <a:cubicBezTo>
                    <a:pt x="571" y="590"/>
                    <a:pt x="556" y="590"/>
                    <a:pt x="547" y="580"/>
                  </a:cubicBezTo>
                  <a:cubicBezTo>
                    <a:pt x="537" y="571"/>
                    <a:pt x="537" y="556"/>
                    <a:pt x="547" y="546"/>
                  </a:cubicBezTo>
                  <a:cubicBezTo>
                    <a:pt x="556" y="537"/>
                    <a:pt x="571" y="537"/>
                    <a:pt x="581" y="546"/>
                  </a:cubicBezTo>
                  <a:cubicBezTo>
                    <a:pt x="590" y="556"/>
                    <a:pt x="590" y="571"/>
                    <a:pt x="581" y="580"/>
                  </a:cubicBezTo>
                  <a:close/>
                  <a:moveTo>
                    <a:pt x="581" y="221"/>
                  </a:moveTo>
                  <a:cubicBezTo>
                    <a:pt x="571" y="230"/>
                    <a:pt x="556" y="230"/>
                    <a:pt x="547" y="221"/>
                  </a:cubicBezTo>
                  <a:cubicBezTo>
                    <a:pt x="537" y="211"/>
                    <a:pt x="537" y="196"/>
                    <a:pt x="547" y="187"/>
                  </a:cubicBezTo>
                  <a:cubicBezTo>
                    <a:pt x="556" y="177"/>
                    <a:pt x="571" y="177"/>
                    <a:pt x="581" y="187"/>
                  </a:cubicBezTo>
                  <a:cubicBezTo>
                    <a:pt x="590" y="196"/>
                    <a:pt x="590" y="211"/>
                    <a:pt x="581" y="221"/>
                  </a:cubicBezTo>
                  <a:close/>
                  <a:moveTo>
                    <a:pt x="638" y="408"/>
                  </a:moveTo>
                  <a:cubicBezTo>
                    <a:pt x="625" y="408"/>
                    <a:pt x="614" y="397"/>
                    <a:pt x="614" y="384"/>
                  </a:cubicBezTo>
                  <a:cubicBezTo>
                    <a:pt x="614" y="370"/>
                    <a:pt x="625" y="359"/>
                    <a:pt x="638" y="359"/>
                  </a:cubicBezTo>
                  <a:cubicBezTo>
                    <a:pt x="651" y="359"/>
                    <a:pt x="662" y="370"/>
                    <a:pt x="662" y="384"/>
                  </a:cubicBezTo>
                  <a:cubicBezTo>
                    <a:pt x="662" y="397"/>
                    <a:pt x="651" y="408"/>
                    <a:pt x="638" y="408"/>
                  </a:cubicBezTo>
                  <a:close/>
                </a:path>
              </a:pathLst>
            </a:custGeom>
            <a:grpFill/>
            <a:ln>
              <a:noFill/>
            </a:ln>
            <a:effectLst/>
          </p:spPr>
          <p:txBody>
            <a:bodyPr/>
            <a:lstStyle/>
            <a:p>
              <a:pPr>
                <a:defRPr/>
              </a:pPr>
              <a:endParaRPr lang="en-US" sz="1600" kern="0" dirty="0">
                <a:solidFill>
                  <a:sysClr val="windowText" lastClr="000000"/>
                </a:solidFill>
                <a:cs typeface="Arial" pitchFamily="34" charset="0"/>
              </a:endParaRPr>
            </a:p>
          </p:txBody>
        </p:sp>
        <p:sp>
          <p:nvSpPr>
            <p:cNvPr id="48" name="Freeform 9"/>
            <p:cNvSpPr>
              <a:spLocks noEditPoints="1"/>
            </p:cNvSpPr>
            <p:nvPr/>
          </p:nvSpPr>
          <p:spPr bwMode="auto">
            <a:xfrm rot="1515780">
              <a:off x="3151486" y="3597027"/>
              <a:ext cx="43852" cy="45946"/>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grpFill/>
            <a:ln w="9525">
              <a:noFill/>
              <a:round/>
              <a:headEnd/>
              <a:tailEnd/>
            </a:ln>
          </p:spPr>
          <p:txBody>
            <a:bodyPr/>
            <a:lstStyle/>
            <a:p>
              <a:pPr fontAlgn="base">
                <a:spcBef>
                  <a:spcPct val="0"/>
                </a:spcBef>
                <a:spcAft>
                  <a:spcPct val="0"/>
                </a:spcAft>
              </a:pPr>
              <a:endParaRPr lang="en-US" dirty="0">
                <a:solidFill>
                  <a:srgbClr val="5F5F5F"/>
                </a:solidFill>
                <a:latin typeface="Arial" charset="0"/>
                <a:cs typeface="Arial" charset="0"/>
              </a:endParaRPr>
            </a:p>
          </p:txBody>
        </p:sp>
      </p:grpSp>
      <p:pic>
        <p:nvPicPr>
          <p:cNvPr id="38" name="Picture 3" descr="D:\dinesh\ProductManagement\All_Icons\ic-Database-gray.gif"/>
          <p:cNvPicPr>
            <a:picLocks noChangeAspect="1" noChangeArrowheads="1"/>
          </p:cNvPicPr>
          <p:nvPr/>
        </p:nvPicPr>
        <p:blipFill>
          <a:blip r:embed="rId3" cstate="print"/>
          <a:srcRect l="19444" t="16667" r="19444" b="16667"/>
          <a:stretch>
            <a:fillRect/>
          </a:stretch>
        </p:blipFill>
        <p:spPr bwMode="auto">
          <a:xfrm>
            <a:off x="6925155" y="5513898"/>
            <a:ext cx="744356" cy="811588"/>
          </a:xfrm>
          <a:prstGeom prst="rect">
            <a:avLst/>
          </a:prstGeom>
          <a:noFill/>
          <a:ln w="9525">
            <a:noFill/>
            <a:miter lim="800000"/>
            <a:headEnd/>
            <a:tailEnd/>
          </a:ln>
        </p:spPr>
      </p:pic>
      <p:sp>
        <p:nvSpPr>
          <p:cNvPr id="39" name="Right Arrow 38"/>
          <p:cNvSpPr/>
          <p:nvPr/>
        </p:nvSpPr>
        <p:spPr>
          <a:xfrm rot="5400000">
            <a:off x="6846298" y="4351378"/>
            <a:ext cx="898451" cy="308344"/>
          </a:xfrm>
          <a:prstGeom prst="rightArrow">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8" name="Group 44"/>
          <p:cNvGrpSpPr>
            <a:grpSpLocks/>
          </p:cNvGrpSpPr>
          <p:nvPr/>
        </p:nvGrpSpPr>
        <p:grpSpPr bwMode="auto">
          <a:xfrm>
            <a:off x="6996223" y="4244162"/>
            <a:ext cx="533400" cy="457200"/>
            <a:chOff x="5103812" y="3352800"/>
            <a:chExt cx="2133600" cy="1905000"/>
          </a:xfrm>
        </p:grpSpPr>
        <p:pic>
          <p:nvPicPr>
            <p:cNvPr id="42" name="Picture 6" descr="D:\dinesh\ProductManagement\All_Icons\ic-Document-gray.gif"/>
            <p:cNvPicPr>
              <a:picLocks noChangeAspect="1" noChangeArrowheads="1"/>
            </p:cNvPicPr>
            <p:nvPr/>
          </p:nvPicPr>
          <p:blipFill>
            <a:blip r:embed="rId4" cstate="print"/>
            <a:srcRect l="25000" t="16667" r="22221" b="16667"/>
            <a:stretch>
              <a:fillRect/>
            </a:stretch>
          </p:blipFill>
          <p:spPr bwMode="auto">
            <a:xfrm>
              <a:off x="5103812" y="3429000"/>
              <a:ext cx="1447800" cy="1828800"/>
            </a:xfrm>
            <a:prstGeom prst="rect">
              <a:avLst/>
            </a:prstGeom>
            <a:noFill/>
            <a:ln w="9525">
              <a:noFill/>
              <a:miter lim="800000"/>
              <a:headEnd/>
              <a:tailEnd/>
            </a:ln>
          </p:spPr>
        </p:pic>
        <p:pic>
          <p:nvPicPr>
            <p:cNvPr id="43" name="Picture 7" descr="D:\dinesh\ProductManagement\All_Icons\ic-Document-red.gif"/>
            <p:cNvPicPr>
              <a:picLocks noChangeAspect="1" noChangeArrowheads="1"/>
            </p:cNvPicPr>
            <p:nvPr/>
          </p:nvPicPr>
          <p:blipFill>
            <a:blip r:embed="rId5" cstate="print"/>
            <a:srcRect l="25000" t="16667" r="22221" b="16667"/>
            <a:stretch>
              <a:fillRect/>
            </a:stretch>
          </p:blipFill>
          <p:spPr bwMode="auto">
            <a:xfrm>
              <a:off x="5789612" y="3352800"/>
              <a:ext cx="1447800" cy="1828800"/>
            </a:xfrm>
            <a:prstGeom prst="rect">
              <a:avLst/>
            </a:prstGeom>
            <a:noFill/>
            <a:ln w="9525">
              <a:noFill/>
              <a:miter lim="800000"/>
              <a:headEnd/>
              <a:tailEnd/>
            </a:ln>
          </p:spPr>
        </p:pic>
      </p:grpSp>
      <p:sp>
        <p:nvSpPr>
          <p:cNvPr id="51" name="Rounded Rectangle 50"/>
          <p:cNvSpPr/>
          <p:nvPr/>
        </p:nvSpPr>
        <p:spPr>
          <a:xfrm>
            <a:off x="8201235" y="4536628"/>
            <a:ext cx="2960985" cy="639726"/>
          </a:xfrm>
          <a:prstGeom prst="round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dirty="0">
              <a:solidFill>
                <a:srgbClr val="FFFFFF"/>
              </a:solidFill>
            </a:endParaRPr>
          </a:p>
        </p:txBody>
      </p:sp>
      <p:sp>
        <p:nvSpPr>
          <p:cNvPr id="52" name="Oval 51"/>
          <p:cNvSpPr/>
          <p:nvPr/>
        </p:nvSpPr>
        <p:spPr>
          <a:xfrm>
            <a:off x="8263259" y="4575614"/>
            <a:ext cx="5334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t>4</a:t>
            </a:r>
          </a:p>
        </p:txBody>
      </p:sp>
      <p:sp>
        <p:nvSpPr>
          <p:cNvPr id="53" name="Rectangle 52"/>
          <p:cNvSpPr/>
          <p:nvPr/>
        </p:nvSpPr>
        <p:spPr>
          <a:xfrm>
            <a:off x="8834941" y="4597203"/>
            <a:ext cx="2238680" cy="584775"/>
          </a:xfrm>
          <a:prstGeom prst="rect">
            <a:avLst/>
          </a:prstGeom>
        </p:spPr>
        <p:txBody>
          <a:bodyPr wrap="square">
            <a:spAutoFit/>
          </a:bodyPr>
          <a:lstStyle/>
          <a:p>
            <a:pPr algn="ctr">
              <a:defRPr/>
            </a:pPr>
            <a:r>
              <a:rPr lang="en-US" sz="1600" b="1" kern="0" dirty="0">
                <a:solidFill>
                  <a:srgbClr val="46575E"/>
                </a:solidFill>
                <a:cs typeface="Arial" charset="0"/>
              </a:rPr>
              <a:t>Import mask/subset data dump</a:t>
            </a:r>
          </a:p>
        </p:txBody>
      </p:sp>
      <p:sp>
        <p:nvSpPr>
          <p:cNvPr id="41" name="Text Box 440">
            <a:extLst>
              <a:ext uri="{FF2B5EF4-FFF2-40B4-BE49-F238E27FC236}">
                <a16:creationId xmlns:a16="http://schemas.microsoft.com/office/drawing/2014/main" id="{40C14F77-FA44-4183-AE2C-55A8CB60E231}"/>
              </a:ext>
            </a:extLst>
          </p:cNvPr>
          <p:cNvSpPr txBox="1">
            <a:spLocks noChangeArrowheads="1"/>
          </p:cNvSpPr>
          <p:nvPr/>
        </p:nvSpPr>
        <p:spPr bwMode="auto">
          <a:xfrm>
            <a:off x="6628932" y="5041619"/>
            <a:ext cx="1332797" cy="400087"/>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b="1" kern="0" dirty="0">
                <a:solidFill>
                  <a:srgbClr val="46575E"/>
                </a:solidFill>
                <a:cs typeface="Arial" charset="0"/>
              </a:rPr>
              <a:t>Test/Dev</a:t>
            </a:r>
          </a:p>
        </p:txBody>
      </p:sp>
      <p:grpSp>
        <p:nvGrpSpPr>
          <p:cNvPr id="62" name="Group 20">
            <a:extLst>
              <a:ext uri="{FF2B5EF4-FFF2-40B4-BE49-F238E27FC236}">
                <a16:creationId xmlns:a16="http://schemas.microsoft.com/office/drawing/2014/main" id="{89D17855-2764-4E90-9ED8-381B1E9647CD}"/>
              </a:ext>
            </a:extLst>
          </p:cNvPr>
          <p:cNvGrpSpPr>
            <a:grpSpLocks/>
          </p:cNvGrpSpPr>
          <p:nvPr/>
        </p:nvGrpSpPr>
        <p:grpSpPr bwMode="auto">
          <a:xfrm rot="-1068564">
            <a:off x="6682001" y="5477841"/>
            <a:ext cx="688975" cy="349250"/>
            <a:chOff x="2894012" y="4868611"/>
            <a:chExt cx="1499414" cy="693989"/>
          </a:xfrm>
          <a:solidFill>
            <a:schemeClr val="tx1"/>
          </a:solidFill>
        </p:grpSpPr>
        <p:sp>
          <p:nvSpPr>
            <p:cNvPr id="63" name="Oval 62">
              <a:extLst>
                <a:ext uri="{FF2B5EF4-FFF2-40B4-BE49-F238E27FC236}">
                  <a16:creationId xmlns:a16="http://schemas.microsoft.com/office/drawing/2014/main" id="{ADE718F1-3C44-450F-9C47-DA8EA5F2BC80}"/>
                </a:ext>
              </a:extLst>
            </p:cNvPr>
            <p:cNvSpPr/>
            <p:nvPr/>
          </p:nvSpPr>
          <p:spPr>
            <a:xfrm>
              <a:off x="3113715" y="4865955"/>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64" name="Oval 63">
              <a:extLst>
                <a:ext uri="{FF2B5EF4-FFF2-40B4-BE49-F238E27FC236}">
                  <a16:creationId xmlns:a16="http://schemas.microsoft.com/office/drawing/2014/main" id="{CF87A59F-EF86-462E-886A-8A40D2E33127}"/>
                </a:ext>
              </a:extLst>
            </p:cNvPr>
            <p:cNvSpPr/>
            <p:nvPr/>
          </p:nvSpPr>
          <p:spPr>
            <a:xfrm>
              <a:off x="3570436" y="4867387"/>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65" name="Oval 64">
              <a:extLst>
                <a:ext uri="{FF2B5EF4-FFF2-40B4-BE49-F238E27FC236}">
                  <a16:creationId xmlns:a16="http://schemas.microsoft.com/office/drawing/2014/main" id="{E63FBC7E-5AE6-4E1A-9B5F-50011EB820F4}"/>
                </a:ext>
              </a:extLst>
            </p:cNvPr>
            <p:cNvSpPr/>
            <p:nvPr/>
          </p:nvSpPr>
          <p:spPr>
            <a:xfrm>
              <a:off x="3723098" y="5025699"/>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66" name="Freeform 38">
              <a:extLst>
                <a:ext uri="{FF2B5EF4-FFF2-40B4-BE49-F238E27FC236}">
                  <a16:creationId xmlns:a16="http://schemas.microsoft.com/office/drawing/2014/main" id="{EB1AC9F2-A5C9-4FEC-BE8F-034F878B8579}"/>
                </a:ext>
              </a:extLst>
            </p:cNvPr>
            <p:cNvSpPr/>
            <p:nvPr/>
          </p:nvSpPr>
          <p:spPr>
            <a:xfrm>
              <a:off x="2894894" y="4991969"/>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67" name="Freeform 39">
              <a:extLst>
                <a:ext uri="{FF2B5EF4-FFF2-40B4-BE49-F238E27FC236}">
                  <a16:creationId xmlns:a16="http://schemas.microsoft.com/office/drawing/2014/main" id="{E3E526F0-2F32-4DF6-9277-EA5872C6BBFF}"/>
                </a:ext>
              </a:extLst>
            </p:cNvPr>
            <p:cNvSpPr/>
            <p:nvPr/>
          </p:nvSpPr>
          <p:spPr>
            <a:xfrm flipH="1">
              <a:off x="4178715" y="4994134"/>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68" name="Oval 67">
              <a:extLst>
                <a:ext uri="{FF2B5EF4-FFF2-40B4-BE49-F238E27FC236}">
                  <a16:creationId xmlns:a16="http://schemas.microsoft.com/office/drawing/2014/main" id="{DC0C690C-A4CD-49D0-AC46-70456152D1AA}"/>
                </a:ext>
              </a:extLst>
            </p:cNvPr>
            <p:cNvSpPr/>
            <p:nvPr/>
          </p:nvSpPr>
          <p:spPr>
            <a:xfrm>
              <a:off x="3267553" y="5031238"/>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spTree>
    <p:extLst>
      <p:ext uri="{BB962C8B-B14F-4D97-AF65-F5344CB8AC3E}">
        <p14:creationId xmlns:p14="http://schemas.microsoft.com/office/powerpoint/2010/main" val="42384675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25" grpId="0" animBg="1"/>
      <p:bldP spid="26" grpId="0" animBg="1"/>
      <p:bldP spid="27" grpId="0"/>
      <p:bldP spid="28" grpId="0" animBg="1"/>
      <p:bldP spid="29" grpId="0" animBg="1"/>
      <p:bldP spid="31" grpId="0" animBg="1"/>
      <p:bldP spid="32" grpId="0" animBg="1"/>
      <p:bldP spid="33" grpId="0"/>
      <p:bldP spid="51" grpId="0" animBg="1"/>
      <p:bldP spid="52" grpId="0" animBg="1"/>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A517F7-286D-4E22-A8FB-F9603978C2EB}"/>
              </a:ext>
            </a:extLst>
          </p:cNvPr>
          <p:cNvSpPr>
            <a:spLocks noGrp="1"/>
          </p:cNvSpPr>
          <p:nvPr>
            <p:ph type="title"/>
          </p:nvPr>
        </p:nvSpPr>
        <p:spPr/>
        <p:txBody>
          <a:bodyPr/>
          <a:lstStyle/>
          <a:p>
            <a:r>
              <a:rPr lang="en-US" dirty="0"/>
              <a:t>Oracle Data Masking and Subsetting</a:t>
            </a:r>
          </a:p>
        </p:txBody>
      </p:sp>
      <p:sp>
        <p:nvSpPr>
          <p:cNvPr id="5" name="Text Placeholder 4"/>
          <p:cNvSpPr>
            <a:spLocks noGrp="1"/>
          </p:cNvSpPr>
          <p:nvPr>
            <p:ph type="body" sz="quarter" idx="11"/>
          </p:nvPr>
        </p:nvSpPr>
        <p:spPr/>
        <p:txBody>
          <a:bodyPr/>
          <a:lstStyle/>
          <a:p>
            <a:r>
              <a:rPr lang="en-US" sz="1800" b="0" dirty="0"/>
              <a:t>With Oracle Data Integrator (ODI)</a:t>
            </a:r>
          </a:p>
        </p:txBody>
      </p:sp>
      <p:sp>
        <p:nvSpPr>
          <p:cNvPr id="35" name="1_Capture_data">
            <a:extLst>
              <a:ext uri="{FF2B5EF4-FFF2-40B4-BE49-F238E27FC236}">
                <a16:creationId xmlns:a16="http://schemas.microsoft.com/office/drawing/2014/main" id="{B1BA495F-507C-4060-8165-C44C0B8ECA48}"/>
              </a:ext>
            </a:extLst>
          </p:cNvPr>
          <p:cNvSpPr txBox="1">
            <a:spLocks noChangeArrowheads="1"/>
          </p:cNvSpPr>
          <p:nvPr/>
        </p:nvSpPr>
        <p:spPr bwMode="auto">
          <a:xfrm>
            <a:off x="6070600" y="3159560"/>
            <a:ext cx="2717800" cy="646331"/>
          </a:xfrm>
          <a:prstGeom prst="rect">
            <a:avLst/>
          </a:prstGeom>
          <a:noFill/>
          <a:ln w="9525">
            <a:noFill/>
            <a:miter lim="800000"/>
            <a:headEnd/>
            <a:tailEnd/>
          </a:ln>
        </p:spPr>
        <p:txBody>
          <a:bodyPr wrap="square">
            <a:spAutoFit/>
          </a:bodyPr>
          <a:lstStyle/>
          <a:p>
            <a:r>
              <a:rPr lang="en-US" sz="1200" b="1" dirty="0">
                <a:solidFill>
                  <a:srgbClr val="BFBFBF"/>
                </a:solidFill>
                <a:cs typeface="Times New Roman" pitchFamily="18" charset="0"/>
              </a:rPr>
              <a:t>010010110010101001001001001001001001001001001000100101010010</a:t>
            </a:r>
            <a:endParaRPr lang="en-CA" sz="1200" b="1" dirty="0">
              <a:solidFill>
                <a:srgbClr val="BFBFBF"/>
              </a:solidFill>
              <a:cs typeface="Times New Roman" pitchFamily="18" charset="0"/>
            </a:endParaRPr>
          </a:p>
        </p:txBody>
      </p:sp>
      <p:sp>
        <p:nvSpPr>
          <p:cNvPr id="40" name="1_Capture_data">
            <a:extLst>
              <a:ext uri="{FF2B5EF4-FFF2-40B4-BE49-F238E27FC236}">
                <a16:creationId xmlns:a16="http://schemas.microsoft.com/office/drawing/2014/main" id="{B35C2922-35DC-45F7-A041-094B44F0355F}"/>
              </a:ext>
            </a:extLst>
          </p:cNvPr>
          <p:cNvSpPr txBox="1">
            <a:spLocks noChangeArrowheads="1"/>
          </p:cNvSpPr>
          <p:nvPr/>
        </p:nvSpPr>
        <p:spPr bwMode="auto">
          <a:xfrm>
            <a:off x="3787644" y="3159560"/>
            <a:ext cx="2054358" cy="646331"/>
          </a:xfrm>
          <a:prstGeom prst="rect">
            <a:avLst/>
          </a:prstGeom>
          <a:noFill/>
          <a:ln w="9525">
            <a:noFill/>
            <a:miter lim="800000"/>
            <a:headEnd/>
            <a:tailEnd/>
          </a:ln>
        </p:spPr>
        <p:txBody>
          <a:bodyPr wrap="square">
            <a:spAutoFit/>
          </a:bodyPr>
          <a:lstStyle/>
          <a:p>
            <a:r>
              <a:rPr lang="en-US" sz="1200" b="1" dirty="0">
                <a:solidFill>
                  <a:srgbClr val="BFBFBF"/>
                </a:solidFill>
                <a:cs typeface="Times New Roman" pitchFamily="18" charset="0"/>
              </a:rPr>
              <a:t>010010110010101001001001001001001001001001001000100101010010</a:t>
            </a:r>
            <a:endParaRPr lang="en-CA" sz="1200" b="1" dirty="0">
              <a:solidFill>
                <a:srgbClr val="BFBFBF"/>
              </a:solidFill>
              <a:cs typeface="Times New Roman" pitchFamily="18" charset="0"/>
            </a:endParaRPr>
          </a:p>
        </p:txBody>
      </p:sp>
      <p:pic>
        <p:nvPicPr>
          <p:cNvPr id="45" name="Picture 3" descr="D:\dinesh\ProductManagement\All_Icons\ic-Database-gray.gif">
            <a:extLst>
              <a:ext uri="{FF2B5EF4-FFF2-40B4-BE49-F238E27FC236}">
                <a16:creationId xmlns:a16="http://schemas.microsoft.com/office/drawing/2014/main" id="{9C6A5C4C-DE2A-41BC-B8BA-22E723BF8141}"/>
              </a:ext>
            </a:extLst>
          </p:cNvPr>
          <p:cNvPicPr>
            <a:picLocks noChangeAspect="1" noChangeArrowheads="1"/>
          </p:cNvPicPr>
          <p:nvPr/>
        </p:nvPicPr>
        <p:blipFill>
          <a:blip r:embed="rId2" cstate="print"/>
          <a:srcRect l="19444" t="16667" r="19444" b="16667"/>
          <a:stretch>
            <a:fillRect/>
          </a:stretch>
        </p:blipFill>
        <p:spPr bwMode="auto">
          <a:xfrm>
            <a:off x="5461000" y="3083359"/>
            <a:ext cx="838200" cy="913908"/>
          </a:xfrm>
          <a:prstGeom prst="rect">
            <a:avLst/>
          </a:prstGeom>
          <a:noFill/>
          <a:ln w="9525">
            <a:noFill/>
            <a:miter lim="800000"/>
            <a:headEnd/>
            <a:tailEnd/>
          </a:ln>
        </p:spPr>
      </p:pic>
      <p:pic>
        <p:nvPicPr>
          <p:cNvPr id="49" name="Picture 5" descr="D:\dinesh\ProductManagement\All_Icons\ic-Database-red.gif">
            <a:extLst>
              <a:ext uri="{FF2B5EF4-FFF2-40B4-BE49-F238E27FC236}">
                <a16:creationId xmlns:a16="http://schemas.microsoft.com/office/drawing/2014/main" id="{02BC9A58-54E5-48C1-BE99-C5695178E02C}"/>
              </a:ext>
            </a:extLst>
          </p:cNvPr>
          <p:cNvPicPr>
            <a:picLocks noChangeAspect="1" noChangeArrowheads="1"/>
          </p:cNvPicPr>
          <p:nvPr/>
        </p:nvPicPr>
        <p:blipFill>
          <a:blip r:embed="rId3" cstate="print"/>
          <a:srcRect l="19444" t="16667" r="19444" b="16667"/>
          <a:stretch>
            <a:fillRect/>
          </a:stretch>
        </p:blipFill>
        <p:spPr bwMode="auto">
          <a:xfrm>
            <a:off x="2832101" y="2930959"/>
            <a:ext cx="1047750" cy="1143000"/>
          </a:xfrm>
          <a:prstGeom prst="rect">
            <a:avLst/>
          </a:prstGeom>
          <a:noFill/>
          <a:ln w="9525">
            <a:noFill/>
            <a:miter lim="800000"/>
            <a:headEnd/>
            <a:tailEnd/>
          </a:ln>
        </p:spPr>
      </p:pic>
      <p:pic>
        <p:nvPicPr>
          <p:cNvPr id="50" name="Picture 3" descr="D:\dinesh\ProductManagement\All_Icons\ic-Database-gray.gif">
            <a:extLst>
              <a:ext uri="{FF2B5EF4-FFF2-40B4-BE49-F238E27FC236}">
                <a16:creationId xmlns:a16="http://schemas.microsoft.com/office/drawing/2014/main" id="{18544732-7747-4B22-B752-4D1241221FD7}"/>
              </a:ext>
            </a:extLst>
          </p:cNvPr>
          <p:cNvPicPr>
            <a:picLocks noChangeAspect="1" noChangeArrowheads="1"/>
          </p:cNvPicPr>
          <p:nvPr/>
        </p:nvPicPr>
        <p:blipFill>
          <a:blip r:embed="rId2" cstate="print"/>
          <a:srcRect l="19444" t="16667" r="19444" b="16667"/>
          <a:stretch>
            <a:fillRect/>
          </a:stretch>
        </p:blipFill>
        <p:spPr bwMode="auto">
          <a:xfrm>
            <a:off x="8051800" y="3083851"/>
            <a:ext cx="838200" cy="913909"/>
          </a:xfrm>
          <a:prstGeom prst="rect">
            <a:avLst/>
          </a:prstGeom>
          <a:noFill/>
          <a:ln w="9525">
            <a:noFill/>
            <a:miter lim="800000"/>
            <a:headEnd/>
            <a:tailEnd/>
          </a:ln>
        </p:spPr>
      </p:pic>
      <p:sp>
        <p:nvSpPr>
          <p:cNvPr id="54" name="Freeform 9">
            <a:extLst>
              <a:ext uri="{FF2B5EF4-FFF2-40B4-BE49-F238E27FC236}">
                <a16:creationId xmlns:a16="http://schemas.microsoft.com/office/drawing/2014/main" id="{E92EA0F6-49BE-47B2-BD92-CD70419795B8}"/>
              </a:ext>
            </a:extLst>
          </p:cNvPr>
          <p:cNvSpPr>
            <a:spLocks noEditPoints="1"/>
          </p:cNvSpPr>
          <p:nvPr/>
        </p:nvSpPr>
        <p:spPr bwMode="auto">
          <a:xfrm rot="1515780">
            <a:off x="5864440" y="3567369"/>
            <a:ext cx="31323" cy="32818"/>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solidFill>
            <a:schemeClr val="tx2"/>
          </a:solidFill>
          <a:ln w="9525">
            <a:noFill/>
            <a:round/>
            <a:headEnd/>
            <a:tailEnd/>
          </a:ln>
        </p:spPr>
        <p:txBody>
          <a:bodyPr/>
          <a:lstStyle/>
          <a:p>
            <a:endParaRPr lang="en-US" sz="1600" dirty="0">
              <a:solidFill>
                <a:srgbClr val="5F5F5F"/>
              </a:solidFill>
            </a:endParaRPr>
          </a:p>
        </p:txBody>
      </p:sp>
      <p:sp>
        <p:nvSpPr>
          <p:cNvPr id="55" name="Text Box 440">
            <a:extLst>
              <a:ext uri="{FF2B5EF4-FFF2-40B4-BE49-F238E27FC236}">
                <a16:creationId xmlns:a16="http://schemas.microsoft.com/office/drawing/2014/main" id="{E5D59502-5582-4CBB-9DF2-EE97B9796C39}"/>
              </a:ext>
            </a:extLst>
          </p:cNvPr>
          <p:cNvSpPr txBox="1">
            <a:spLocks noChangeArrowheads="1"/>
          </p:cNvSpPr>
          <p:nvPr/>
        </p:nvSpPr>
        <p:spPr bwMode="auto">
          <a:xfrm>
            <a:off x="2368887" y="4068211"/>
            <a:ext cx="1996440" cy="677086"/>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kern="0" dirty="0">
                <a:solidFill>
                  <a:srgbClr val="46575E"/>
                </a:solidFill>
              </a:rPr>
              <a:t>SOURCE</a:t>
            </a:r>
          </a:p>
          <a:p>
            <a:pPr algn="ctr">
              <a:defRPr/>
            </a:pPr>
            <a:r>
              <a:rPr lang="en-US" kern="0" dirty="0">
                <a:solidFill>
                  <a:srgbClr val="46575E"/>
                </a:solidFill>
              </a:rPr>
              <a:t>Heterogenous</a:t>
            </a:r>
          </a:p>
        </p:txBody>
      </p:sp>
      <p:sp>
        <p:nvSpPr>
          <p:cNvPr id="56" name="Text Box 440">
            <a:extLst>
              <a:ext uri="{FF2B5EF4-FFF2-40B4-BE49-F238E27FC236}">
                <a16:creationId xmlns:a16="http://schemas.microsoft.com/office/drawing/2014/main" id="{92DDAD88-4E15-4C4E-9925-72DB6A40BEF7}"/>
              </a:ext>
            </a:extLst>
          </p:cNvPr>
          <p:cNvSpPr txBox="1">
            <a:spLocks noChangeArrowheads="1"/>
          </p:cNvSpPr>
          <p:nvPr/>
        </p:nvSpPr>
        <p:spPr bwMode="auto">
          <a:xfrm>
            <a:off x="7458074" y="4068210"/>
            <a:ext cx="2042157" cy="677086"/>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kern="0" dirty="0">
                <a:solidFill>
                  <a:srgbClr val="46575E"/>
                </a:solidFill>
              </a:rPr>
              <a:t>TARGET</a:t>
            </a:r>
          </a:p>
          <a:p>
            <a:pPr algn="ctr">
              <a:defRPr/>
            </a:pPr>
            <a:r>
              <a:rPr lang="en-US" kern="0" dirty="0">
                <a:solidFill>
                  <a:srgbClr val="46575E"/>
                </a:solidFill>
              </a:rPr>
              <a:t>Heterogeneous</a:t>
            </a:r>
          </a:p>
        </p:txBody>
      </p:sp>
      <p:sp>
        <p:nvSpPr>
          <p:cNvPr id="57" name="Text Box 440">
            <a:extLst>
              <a:ext uri="{FF2B5EF4-FFF2-40B4-BE49-F238E27FC236}">
                <a16:creationId xmlns:a16="http://schemas.microsoft.com/office/drawing/2014/main" id="{BA93D462-C731-4C47-B1CD-FD7D897C16C4}"/>
              </a:ext>
            </a:extLst>
          </p:cNvPr>
          <p:cNvSpPr txBox="1">
            <a:spLocks noChangeArrowheads="1"/>
          </p:cNvSpPr>
          <p:nvPr/>
        </p:nvSpPr>
        <p:spPr bwMode="auto">
          <a:xfrm>
            <a:off x="5095241" y="4002522"/>
            <a:ext cx="1600200" cy="738642"/>
          </a:xfrm>
          <a:prstGeom prst="rect">
            <a:avLst/>
          </a:prstGeom>
          <a:noFill/>
          <a:ln w="19050" algn="ctr">
            <a:noFill/>
            <a:prstDash val="sysDot"/>
            <a:miter lim="800000"/>
            <a:headEnd/>
            <a:tailEnd/>
          </a:ln>
          <a:effectLst/>
        </p:spPr>
        <p:txBody>
          <a:bodyPr lIns="121899" tIns="60949" rIns="121899" bIns="60949">
            <a:spAutoFit/>
          </a:bodyPr>
          <a:lstStyle/>
          <a:p>
            <a:pPr algn="ctr">
              <a:defRPr/>
            </a:pPr>
            <a:r>
              <a:rPr lang="en-US" sz="2000" kern="0" dirty="0">
                <a:solidFill>
                  <a:srgbClr val="46575E"/>
                </a:solidFill>
              </a:rPr>
              <a:t>Staging</a:t>
            </a:r>
          </a:p>
          <a:p>
            <a:pPr algn="ctr">
              <a:defRPr/>
            </a:pPr>
            <a:r>
              <a:rPr lang="en-US" sz="2000" kern="0" dirty="0">
                <a:solidFill>
                  <a:srgbClr val="46575E"/>
                </a:solidFill>
              </a:rPr>
              <a:t>(Oracle DB)</a:t>
            </a:r>
          </a:p>
        </p:txBody>
      </p:sp>
      <p:grpSp>
        <p:nvGrpSpPr>
          <p:cNvPr id="58" name="Group 49">
            <a:extLst>
              <a:ext uri="{FF2B5EF4-FFF2-40B4-BE49-F238E27FC236}">
                <a16:creationId xmlns:a16="http://schemas.microsoft.com/office/drawing/2014/main" id="{C64D698A-F952-4CA8-B9FD-1AF3A5703EBB}"/>
              </a:ext>
            </a:extLst>
          </p:cNvPr>
          <p:cNvGrpSpPr/>
          <p:nvPr/>
        </p:nvGrpSpPr>
        <p:grpSpPr>
          <a:xfrm>
            <a:off x="5581217" y="2840121"/>
            <a:ext cx="580311" cy="580462"/>
            <a:chOff x="2995612" y="3441700"/>
            <a:chExt cx="355600" cy="355600"/>
          </a:xfrm>
          <a:solidFill>
            <a:srgbClr val="C74634"/>
          </a:solidFill>
        </p:grpSpPr>
        <p:sp>
          <p:nvSpPr>
            <p:cNvPr id="59" name="Freeform 27">
              <a:extLst>
                <a:ext uri="{FF2B5EF4-FFF2-40B4-BE49-F238E27FC236}">
                  <a16:creationId xmlns:a16="http://schemas.microsoft.com/office/drawing/2014/main" id="{A05DB86D-4E9A-4F3B-A40D-C7F101EC130C}"/>
                </a:ext>
              </a:extLst>
            </p:cNvPr>
            <p:cNvSpPr>
              <a:spLocks noEditPoints="1"/>
            </p:cNvSpPr>
            <p:nvPr/>
          </p:nvSpPr>
          <p:spPr bwMode="auto">
            <a:xfrm>
              <a:off x="3114674" y="3560763"/>
              <a:ext cx="117475" cy="117475"/>
            </a:xfrm>
            <a:custGeom>
              <a:avLst/>
              <a:gdLst>
                <a:gd name="T0" fmla="*/ 451 w 451"/>
                <a:gd name="T1" fmla="*/ 212 h 451"/>
                <a:gd name="T2" fmla="*/ 444 w 451"/>
                <a:gd name="T3" fmla="*/ 169 h 451"/>
                <a:gd name="T4" fmla="*/ 429 w 451"/>
                <a:gd name="T5" fmla="*/ 127 h 451"/>
                <a:gd name="T6" fmla="*/ 408 w 451"/>
                <a:gd name="T7" fmla="*/ 92 h 451"/>
                <a:gd name="T8" fmla="*/ 376 w 451"/>
                <a:gd name="T9" fmla="*/ 57 h 451"/>
                <a:gd name="T10" fmla="*/ 340 w 451"/>
                <a:gd name="T11" fmla="*/ 31 h 451"/>
                <a:gd name="T12" fmla="*/ 300 w 451"/>
                <a:gd name="T13" fmla="*/ 13 h 451"/>
                <a:gd name="T14" fmla="*/ 258 w 451"/>
                <a:gd name="T15" fmla="*/ 2 h 451"/>
                <a:gd name="T16" fmla="*/ 245 w 451"/>
                <a:gd name="T17" fmla="*/ 22 h 451"/>
                <a:gd name="T18" fmla="*/ 215 w 451"/>
                <a:gd name="T19" fmla="*/ 0 h 451"/>
                <a:gd name="T20" fmla="*/ 206 w 451"/>
                <a:gd name="T21" fmla="*/ 23 h 451"/>
                <a:gd name="T22" fmla="*/ 167 w 451"/>
                <a:gd name="T23" fmla="*/ 30 h 451"/>
                <a:gd name="T24" fmla="*/ 130 w 451"/>
                <a:gd name="T25" fmla="*/ 45 h 451"/>
                <a:gd name="T26" fmla="*/ 111 w 451"/>
                <a:gd name="T27" fmla="*/ 31 h 451"/>
                <a:gd name="T28" fmla="*/ 94 w 451"/>
                <a:gd name="T29" fmla="*/ 43 h 451"/>
                <a:gd name="T30" fmla="*/ 92 w 451"/>
                <a:gd name="T31" fmla="*/ 44 h 451"/>
                <a:gd name="T32" fmla="*/ 76 w 451"/>
                <a:gd name="T33" fmla="*/ 57 h 451"/>
                <a:gd name="T34" fmla="*/ 58 w 451"/>
                <a:gd name="T35" fmla="*/ 74 h 451"/>
                <a:gd name="T36" fmla="*/ 32 w 451"/>
                <a:gd name="T37" fmla="*/ 109 h 451"/>
                <a:gd name="T38" fmla="*/ 14 w 451"/>
                <a:gd name="T39" fmla="*/ 149 h 451"/>
                <a:gd name="T40" fmla="*/ 3 w 451"/>
                <a:gd name="T41" fmla="*/ 193 h 451"/>
                <a:gd name="T42" fmla="*/ 0 w 451"/>
                <a:gd name="T43" fmla="*/ 225 h 451"/>
                <a:gd name="T44" fmla="*/ 3 w 451"/>
                <a:gd name="T45" fmla="*/ 257 h 451"/>
                <a:gd name="T46" fmla="*/ 3 w 451"/>
                <a:gd name="T47" fmla="*/ 257 h 451"/>
                <a:gd name="T48" fmla="*/ 7 w 451"/>
                <a:gd name="T49" fmla="*/ 280 h 451"/>
                <a:gd name="T50" fmla="*/ 32 w 451"/>
                <a:gd name="T51" fmla="*/ 283 h 451"/>
                <a:gd name="T52" fmla="*/ 14 w 451"/>
                <a:gd name="T53" fmla="*/ 300 h 451"/>
                <a:gd name="T54" fmla="*/ 22 w 451"/>
                <a:gd name="T55" fmla="*/ 322 h 451"/>
                <a:gd name="T56" fmla="*/ 23 w 451"/>
                <a:gd name="T57" fmla="*/ 322 h 451"/>
                <a:gd name="T58" fmla="*/ 32 w 451"/>
                <a:gd name="T59" fmla="*/ 340 h 451"/>
                <a:gd name="T60" fmla="*/ 32 w 451"/>
                <a:gd name="T61" fmla="*/ 341 h 451"/>
                <a:gd name="T62" fmla="*/ 45 w 451"/>
                <a:gd name="T63" fmla="*/ 360 h 451"/>
                <a:gd name="T64" fmla="*/ 68 w 451"/>
                <a:gd name="T65" fmla="*/ 356 h 451"/>
                <a:gd name="T66" fmla="*/ 58 w 451"/>
                <a:gd name="T67" fmla="*/ 376 h 451"/>
                <a:gd name="T68" fmla="*/ 68 w 451"/>
                <a:gd name="T69" fmla="*/ 386 h 451"/>
                <a:gd name="T70" fmla="*/ 98 w 451"/>
                <a:gd name="T71" fmla="*/ 381 h 451"/>
                <a:gd name="T72" fmla="*/ 92 w 451"/>
                <a:gd name="T73" fmla="*/ 406 h 451"/>
                <a:gd name="T74" fmla="*/ 111 w 451"/>
                <a:gd name="T75" fmla="*/ 419 h 451"/>
                <a:gd name="T76" fmla="*/ 112 w 451"/>
                <a:gd name="T77" fmla="*/ 418 h 451"/>
                <a:gd name="T78" fmla="*/ 129 w 451"/>
                <a:gd name="T79" fmla="*/ 429 h 451"/>
                <a:gd name="T80" fmla="*/ 130 w 451"/>
                <a:gd name="T81" fmla="*/ 429 h 451"/>
                <a:gd name="T82" fmla="*/ 151 w 451"/>
                <a:gd name="T83" fmla="*/ 438 h 451"/>
                <a:gd name="T84" fmla="*/ 170 w 451"/>
                <a:gd name="T85" fmla="*/ 444 h 451"/>
                <a:gd name="T86" fmla="*/ 194 w 451"/>
                <a:gd name="T87" fmla="*/ 448 h 451"/>
                <a:gd name="T88" fmla="*/ 213 w 451"/>
                <a:gd name="T89" fmla="*/ 450 h 451"/>
                <a:gd name="T90" fmla="*/ 244 w 451"/>
                <a:gd name="T91" fmla="*/ 427 h 451"/>
                <a:gd name="T92" fmla="*/ 258 w 451"/>
                <a:gd name="T93" fmla="*/ 448 h 451"/>
                <a:gd name="T94" fmla="*/ 282 w 451"/>
                <a:gd name="T95" fmla="*/ 443 h 451"/>
                <a:gd name="T96" fmla="*/ 283 w 451"/>
                <a:gd name="T97" fmla="*/ 441 h 451"/>
                <a:gd name="T98" fmla="*/ 302 w 451"/>
                <a:gd name="T99" fmla="*/ 437 h 451"/>
                <a:gd name="T100" fmla="*/ 310 w 451"/>
                <a:gd name="T101" fmla="*/ 434 h 451"/>
                <a:gd name="T102" fmla="*/ 324 w 451"/>
                <a:gd name="T103" fmla="*/ 428 h 451"/>
                <a:gd name="T104" fmla="*/ 341 w 451"/>
                <a:gd name="T105" fmla="*/ 419 h 451"/>
                <a:gd name="T106" fmla="*/ 362 w 451"/>
                <a:gd name="T107" fmla="*/ 405 h 451"/>
                <a:gd name="T108" fmla="*/ 376 w 451"/>
                <a:gd name="T109" fmla="*/ 393 h 451"/>
                <a:gd name="T110" fmla="*/ 394 w 451"/>
                <a:gd name="T111" fmla="*/ 375 h 451"/>
                <a:gd name="T112" fmla="*/ 407 w 451"/>
                <a:gd name="T113" fmla="*/ 360 h 451"/>
                <a:gd name="T114" fmla="*/ 406 w 451"/>
                <a:gd name="T115" fmla="*/ 320 h 451"/>
                <a:gd name="T116" fmla="*/ 438 w 451"/>
                <a:gd name="T117" fmla="*/ 298 h 451"/>
                <a:gd name="T118" fmla="*/ 449 w 451"/>
                <a:gd name="T119" fmla="*/ 257 h 451"/>
                <a:gd name="T120" fmla="*/ 226 w 451"/>
                <a:gd name="T121" fmla="*/ 351 h 451"/>
                <a:gd name="T122" fmla="*/ 352 w 451"/>
                <a:gd name="T123"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1" h="451">
                  <a:moveTo>
                    <a:pt x="451" y="238"/>
                  </a:moveTo>
                  <a:cubicBezTo>
                    <a:pt x="451" y="234"/>
                    <a:pt x="451" y="230"/>
                    <a:pt x="451" y="225"/>
                  </a:cubicBezTo>
                  <a:cubicBezTo>
                    <a:pt x="451" y="221"/>
                    <a:pt x="451" y="217"/>
                    <a:pt x="451" y="212"/>
                  </a:cubicBezTo>
                  <a:cubicBezTo>
                    <a:pt x="443" y="209"/>
                    <a:pt x="431" y="206"/>
                    <a:pt x="428" y="205"/>
                  </a:cubicBezTo>
                  <a:cubicBezTo>
                    <a:pt x="431" y="204"/>
                    <a:pt x="443" y="198"/>
                    <a:pt x="449" y="194"/>
                  </a:cubicBezTo>
                  <a:cubicBezTo>
                    <a:pt x="448" y="185"/>
                    <a:pt x="446" y="177"/>
                    <a:pt x="444" y="169"/>
                  </a:cubicBezTo>
                  <a:cubicBezTo>
                    <a:pt x="437" y="167"/>
                    <a:pt x="425" y="166"/>
                    <a:pt x="420" y="166"/>
                  </a:cubicBezTo>
                  <a:cubicBezTo>
                    <a:pt x="424" y="163"/>
                    <a:pt x="434" y="156"/>
                    <a:pt x="438" y="151"/>
                  </a:cubicBezTo>
                  <a:cubicBezTo>
                    <a:pt x="436" y="143"/>
                    <a:pt x="432" y="135"/>
                    <a:pt x="429" y="127"/>
                  </a:cubicBezTo>
                  <a:cubicBezTo>
                    <a:pt x="422" y="127"/>
                    <a:pt x="410" y="128"/>
                    <a:pt x="405" y="129"/>
                  </a:cubicBezTo>
                  <a:cubicBezTo>
                    <a:pt x="409" y="125"/>
                    <a:pt x="416" y="117"/>
                    <a:pt x="420" y="111"/>
                  </a:cubicBezTo>
                  <a:cubicBezTo>
                    <a:pt x="416" y="105"/>
                    <a:pt x="412" y="98"/>
                    <a:pt x="408" y="92"/>
                  </a:cubicBezTo>
                  <a:cubicBezTo>
                    <a:pt x="401" y="92"/>
                    <a:pt x="388" y="96"/>
                    <a:pt x="383" y="97"/>
                  </a:cubicBezTo>
                  <a:cubicBezTo>
                    <a:pt x="386" y="93"/>
                    <a:pt x="392" y="82"/>
                    <a:pt x="394" y="76"/>
                  </a:cubicBezTo>
                  <a:cubicBezTo>
                    <a:pt x="388" y="69"/>
                    <a:pt x="382" y="63"/>
                    <a:pt x="376" y="57"/>
                  </a:cubicBezTo>
                  <a:cubicBezTo>
                    <a:pt x="369" y="59"/>
                    <a:pt x="359" y="65"/>
                    <a:pt x="355" y="68"/>
                  </a:cubicBezTo>
                  <a:cubicBezTo>
                    <a:pt x="357" y="63"/>
                    <a:pt x="361" y="53"/>
                    <a:pt x="362" y="46"/>
                  </a:cubicBezTo>
                  <a:cubicBezTo>
                    <a:pt x="355" y="41"/>
                    <a:pt x="348" y="36"/>
                    <a:pt x="340" y="31"/>
                  </a:cubicBezTo>
                  <a:cubicBezTo>
                    <a:pt x="334" y="35"/>
                    <a:pt x="325" y="42"/>
                    <a:pt x="322" y="46"/>
                  </a:cubicBezTo>
                  <a:cubicBezTo>
                    <a:pt x="323" y="41"/>
                    <a:pt x="325" y="30"/>
                    <a:pt x="324" y="23"/>
                  </a:cubicBezTo>
                  <a:cubicBezTo>
                    <a:pt x="317" y="19"/>
                    <a:pt x="309" y="16"/>
                    <a:pt x="300" y="13"/>
                  </a:cubicBezTo>
                  <a:cubicBezTo>
                    <a:pt x="295" y="17"/>
                    <a:pt x="288" y="26"/>
                    <a:pt x="285" y="30"/>
                  </a:cubicBezTo>
                  <a:cubicBezTo>
                    <a:pt x="285" y="25"/>
                    <a:pt x="285" y="14"/>
                    <a:pt x="283" y="7"/>
                  </a:cubicBezTo>
                  <a:cubicBezTo>
                    <a:pt x="275" y="5"/>
                    <a:pt x="266" y="4"/>
                    <a:pt x="258" y="2"/>
                  </a:cubicBezTo>
                  <a:cubicBezTo>
                    <a:pt x="257" y="3"/>
                    <a:pt x="257" y="3"/>
                    <a:pt x="257" y="3"/>
                  </a:cubicBezTo>
                  <a:cubicBezTo>
                    <a:pt x="255" y="5"/>
                    <a:pt x="253" y="8"/>
                    <a:pt x="252" y="11"/>
                  </a:cubicBezTo>
                  <a:cubicBezTo>
                    <a:pt x="249" y="15"/>
                    <a:pt x="246" y="19"/>
                    <a:pt x="245" y="22"/>
                  </a:cubicBezTo>
                  <a:cubicBezTo>
                    <a:pt x="244" y="17"/>
                    <a:pt x="241" y="6"/>
                    <a:pt x="237" y="0"/>
                  </a:cubicBezTo>
                  <a:cubicBezTo>
                    <a:pt x="233" y="0"/>
                    <a:pt x="230" y="0"/>
                    <a:pt x="226" y="0"/>
                  </a:cubicBezTo>
                  <a:cubicBezTo>
                    <a:pt x="222" y="0"/>
                    <a:pt x="219" y="0"/>
                    <a:pt x="215" y="0"/>
                  </a:cubicBezTo>
                  <a:cubicBezTo>
                    <a:pt x="215" y="2"/>
                    <a:pt x="213" y="4"/>
                    <a:pt x="213" y="5"/>
                  </a:cubicBezTo>
                  <a:cubicBezTo>
                    <a:pt x="212" y="7"/>
                    <a:pt x="211" y="9"/>
                    <a:pt x="210" y="12"/>
                  </a:cubicBezTo>
                  <a:cubicBezTo>
                    <a:pt x="208" y="17"/>
                    <a:pt x="207" y="20"/>
                    <a:pt x="206" y="23"/>
                  </a:cubicBezTo>
                  <a:cubicBezTo>
                    <a:pt x="204" y="18"/>
                    <a:pt x="199" y="7"/>
                    <a:pt x="195" y="2"/>
                  </a:cubicBezTo>
                  <a:cubicBezTo>
                    <a:pt x="187" y="3"/>
                    <a:pt x="178" y="5"/>
                    <a:pt x="170" y="7"/>
                  </a:cubicBezTo>
                  <a:cubicBezTo>
                    <a:pt x="168" y="13"/>
                    <a:pt x="167" y="24"/>
                    <a:pt x="167" y="30"/>
                  </a:cubicBezTo>
                  <a:cubicBezTo>
                    <a:pt x="164" y="25"/>
                    <a:pt x="158" y="16"/>
                    <a:pt x="153" y="12"/>
                  </a:cubicBezTo>
                  <a:cubicBezTo>
                    <a:pt x="145" y="15"/>
                    <a:pt x="137" y="18"/>
                    <a:pt x="129" y="22"/>
                  </a:cubicBezTo>
                  <a:cubicBezTo>
                    <a:pt x="128" y="28"/>
                    <a:pt x="130" y="40"/>
                    <a:pt x="130" y="45"/>
                  </a:cubicBezTo>
                  <a:cubicBezTo>
                    <a:pt x="126" y="41"/>
                    <a:pt x="118" y="34"/>
                    <a:pt x="112" y="31"/>
                  </a:cubicBezTo>
                  <a:cubicBezTo>
                    <a:pt x="112" y="31"/>
                    <a:pt x="112" y="31"/>
                    <a:pt x="111" y="31"/>
                  </a:cubicBezTo>
                  <a:cubicBezTo>
                    <a:pt x="111" y="31"/>
                    <a:pt x="111" y="31"/>
                    <a:pt x="111" y="31"/>
                  </a:cubicBezTo>
                  <a:cubicBezTo>
                    <a:pt x="111" y="31"/>
                    <a:pt x="111" y="31"/>
                    <a:pt x="111" y="31"/>
                  </a:cubicBezTo>
                  <a:cubicBezTo>
                    <a:pt x="105" y="35"/>
                    <a:pt x="99" y="39"/>
                    <a:pt x="94" y="43"/>
                  </a:cubicBezTo>
                  <a:cubicBezTo>
                    <a:pt x="94" y="43"/>
                    <a:pt x="94" y="43"/>
                    <a:pt x="94" y="43"/>
                  </a:cubicBezTo>
                  <a:cubicBezTo>
                    <a:pt x="94" y="43"/>
                    <a:pt x="94" y="43"/>
                    <a:pt x="94" y="43"/>
                  </a:cubicBezTo>
                  <a:cubicBezTo>
                    <a:pt x="93" y="43"/>
                    <a:pt x="93" y="43"/>
                    <a:pt x="93" y="43"/>
                  </a:cubicBezTo>
                  <a:cubicBezTo>
                    <a:pt x="93" y="44"/>
                    <a:pt x="92" y="44"/>
                    <a:pt x="92" y="44"/>
                  </a:cubicBezTo>
                  <a:cubicBezTo>
                    <a:pt x="92" y="50"/>
                    <a:pt x="95" y="61"/>
                    <a:pt x="98" y="67"/>
                  </a:cubicBezTo>
                  <a:cubicBezTo>
                    <a:pt x="93" y="64"/>
                    <a:pt x="83" y="58"/>
                    <a:pt x="77" y="56"/>
                  </a:cubicBezTo>
                  <a:cubicBezTo>
                    <a:pt x="76" y="57"/>
                    <a:pt x="76" y="57"/>
                    <a:pt x="76" y="57"/>
                  </a:cubicBezTo>
                  <a:cubicBezTo>
                    <a:pt x="76" y="57"/>
                    <a:pt x="76" y="57"/>
                    <a:pt x="76" y="57"/>
                  </a:cubicBezTo>
                  <a:cubicBezTo>
                    <a:pt x="76" y="57"/>
                    <a:pt x="76" y="57"/>
                    <a:pt x="76" y="57"/>
                  </a:cubicBezTo>
                  <a:cubicBezTo>
                    <a:pt x="70" y="63"/>
                    <a:pt x="64" y="68"/>
                    <a:pt x="58" y="74"/>
                  </a:cubicBezTo>
                  <a:cubicBezTo>
                    <a:pt x="60" y="80"/>
                    <a:pt x="66" y="90"/>
                    <a:pt x="69" y="95"/>
                  </a:cubicBezTo>
                  <a:cubicBezTo>
                    <a:pt x="64" y="93"/>
                    <a:pt x="53" y="89"/>
                    <a:pt x="46" y="89"/>
                  </a:cubicBezTo>
                  <a:cubicBezTo>
                    <a:pt x="41" y="95"/>
                    <a:pt x="37" y="102"/>
                    <a:pt x="32" y="109"/>
                  </a:cubicBezTo>
                  <a:cubicBezTo>
                    <a:pt x="35" y="115"/>
                    <a:pt x="43" y="124"/>
                    <a:pt x="47" y="128"/>
                  </a:cubicBezTo>
                  <a:cubicBezTo>
                    <a:pt x="41" y="127"/>
                    <a:pt x="29" y="126"/>
                    <a:pt x="23" y="126"/>
                  </a:cubicBezTo>
                  <a:cubicBezTo>
                    <a:pt x="20" y="134"/>
                    <a:pt x="16" y="141"/>
                    <a:pt x="14" y="149"/>
                  </a:cubicBezTo>
                  <a:cubicBezTo>
                    <a:pt x="18" y="155"/>
                    <a:pt x="29" y="164"/>
                    <a:pt x="33" y="166"/>
                  </a:cubicBezTo>
                  <a:cubicBezTo>
                    <a:pt x="28" y="166"/>
                    <a:pt x="14" y="167"/>
                    <a:pt x="7" y="169"/>
                  </a:cubicBezTo>
                  <a:cubicBezTo>
                    <a:pt x="5" y="177"/>
                    <a:pt x="4" y="185"/>
                    <a:pt x="3" y="193"/>
                  </a:cubicBezTo>
                  <a:cubicBezTo>
                    <a:pt x="7" y="197"/>
                    <a:pt x="18" y="203"/>
                    <a:pt x="23" y="205"/>
                  </a:cubicBezTo>
                  <a:cubicBezTo>
                    <a:pt x="18" y="206"/>
                    <a:pt x="9" y="209"/>
                    <a:pt x="1" y="212"/>
                  </a:cubicBezTo>
                  <a:cubicBezTo>
                    <a:pt x="0" y="217"/>
                    <a:pt x="0" y="221"/>
                    <a:pt x="0" y="225"/>
                  </a:cubicBezTo>
                  <a:cubicBezTo>
                    <a:pt x="0" y="230"/>
                    <a:pt x="0" y="234"/>
                    <a:pt x="1" y="238"/>
                  </a:cubicBezTo>
                  <a:cubicBezTo>
                    <a:pt x="8" y="241"/>
                    <a:pt x="18" y="244"/>
                    <a:pt x="23" y="245"/>
                  </a:cubicBezTo>
                  <a:cubicBezTo>
                    <a:pt x="18" y="247"/>
                    <a:pt x="7" y="252"/>
                    <a:pt x="3" y="257"/>
                  </a:cubicBezTo>
                  <a:cubicBezTo>
                    <a:pt x="3" y="257"/>
                    <a:pt x="3" y="257"/>
                    <a:pt x="3" y="257"/>
                  </a:cubicBezTo>
                  <a:cubicBezTo>
                    <a:pt x="3" y="257"/>
                    <a:pt x="3" y="257"/>
                    <a:pt x="3" y="257"/>
                  </a:cubicBezTo>
                  <a:cubicBezTo>
                    <a:pt x="3" y="257"/>
                    <a:pt x="3" y="257"/>
                    <a:pt x="3" y="257"/>
                  </a:cubicBezTo>
                  <a:cubicBezTo>
                    <a:pt x="3" y="260"/>
                    <a:pt x="4" y="263"/>
                    <a:pt x="4" y="266"/>
                  </a:cubicBezTo>
                  <a:cubicBezTo>
                    <a:pt x="7" y="280"/>
                    <a:pt x="7" y="280"/>
                    <a:pt x="7" y="280"/>
                  </a:cubicBezTo>
                  <a:cubicBezTo>
                    <a:pt x="7" y="280"/>
                    <a:pt x="7" y="280"/>
                    <a:pt x="7" y="280"/>
                  </a:cubicBezTo>
                  <a:cubicBezTo>
                    <a:pt x="7" y="280"/>
                    <a:pt x="7" y="280"/>
                    <a:pt x="7" y="280"/>
                  </a:cubicBezTo>
                  <a:cubicBezTo>
                    <a:pt x="8" y="281"/>
                    <a:pt x="8" y="281"/>
                    <a:pt x="8" y="281"/>
                  </a:cubicBezTo>
                  <a:cubicBezTo>
                    <a:pt x="14" y="283"/>
                    <a:pt x="27" y="283"/>
                    <a:pt x="32" y="283"/>
                  </a:cubicBezTo>
                  <a:cubicBezTo>
                    <a:pt x="28" y="287"/>
                    <a:pt x="17" y="295"/>
                    <a:pt x="13" y="300"/>
                  </a:cubicBezTo>
                  <a:cubicBezTo>
                    <a:pt x="13" y="300"/>
                    <a:pt x="13" y="300"/>
                    <a:pt x="13" y="300"/>
                  </a:cubicBezTo>
                  <a:cubicBezTo>
                    <a:pt x="14" y="300"/>
                    <a:pt x="14" y="300"/>
                    <a:pt x="14" y="300"/>
                  </a:cubicBezTo>
                  <a:cubicBezTo>
                    <a:pt x="13" y="300"/>
                    <a:pt x="13" y="300"/>
                    <a:pt x="13" y="301"/>
                  </a:cubicBezTo>
                  <a:cubicBezTo>
                    <a:pt x="14" y="302"/>
                    <a:pt x="14" y="303"/>
                    <a:pt x="15" y="304"/>
                  </a:cubicBezTo>
                  <a:cubicBezTo>
                    <a:pt x="22" y="322"/>
                    <a:pt x="22" y="322"/>
                    <a:pt x="22" y="322"/>
                  </a:cubicBezTo>
                  <a:cubicBezTo>
                    <a:pt x="22" y="322"/>
                    <a:pt x="22" y="322"/>
                    <a:pt x="22" y="322"/>
                  </a:cubicBezTo>
                  <a:cubicBezTo>
                    <a:pt x="22" y="322"/>
                    <a:pt x="22" y="322"/>
                    <a:pt x="22" y="322"/>
                  </a:cubicBezTo>
                  <a:cubicBezTo>
                    <a:pt x="23" y="322"/>
                    <a:pt x="23" y="322"/>
                    <a:pt x="23" y="322"/>
                  </a:cubicBezTo>
                  <a:cubicBezTo>
                    <a:pt x="30" y="323"/>
                    <a:pt x="43" y="321"/>
                    <a:pt x="48" y="320"/>
                  </a:cubicBezTo>
                  <a:cubicBezTo>
                    <a:pt x="47" y="321"/>
                    <a:pt x="46" y="321"/>
                    <a:pt x="45" y="322"/>
                  </a:cubicBezTo>
                  <a:cubicBezTo>
                    <a:pt x="41" y="327"/>
                    <a:pt x="34" y="335"/>
                    <a:pt x="32" y="340"/>
                  </a:cubicBezTo>
                  <a:cubicBezTo>
                    <a:pt x="32" y="340"/>
                    <a:pt x="32" y="341"/>
                    <a:pt x="32" y="341"/>
                  </a:cubicBezTo>
                  <a:cubicBezTo>
                    <a:pt x="32" y="341"/>
                    <a:pt x="32" y="341"/>
                    <a:pt x="32" y="341"/>
                  </a:cubicBezTo>
                  <a:cubicBezTo>
                    <a:pt x="32" y="341"/>
                    <a:pt x="32" y="341"/>
                    <a:pt x="32" y="341"/>
                  </a:cubicBezTo>
                  <a:cubicBezTo>
                    <a:pt x="34" y="344"/>
                    <a:pt x="36" y="347"/>
                    <a:pt x="38" y="349"/>
                  </a:cubicBezTo>
                  <a:cubicBezTo>
                    <a:pt x="40" y="353"/>
                    <a:pt x="40" y="353"/>
                    <a:pt x="40" y="353"/>
                  </a:cubicBezTo>
                  <a:cubicBezTo>
                    <a:pt x="41" y="355"/>
                    <a:pt x="43" y="358"/>
                    <a:pt x="45" y="360"/>
                  </a:cubicBezTo>
                  <a:cubicBezTo>
                    <a:pt x="46" y="360"/>
                    <a:pt x="46" y="360"/>
                    <a:pt x="47" y="360"/>
                  </a:cubicBezTo>
                  <a:cubicBezTo>
                    <a:pt x="54" y="359"/>
                    <a:pt x="65" y="355"/>
                    <a:pt x="69" y="354"/>
                  </a:cubicBezTo>
                  <a:cubicBezTo>
                    <a:pt x="69" y="354"/>
                    <a:pt x="68" y="355"/>
                    <a:pt x="68" y="356"/>
                  </a:cubicBezTo>
                  <a:cubicBezTo>
                    <a:pt x="65" y="361"/>
                    <a:pt x="59" y="371"/>
                    <a:pt x="58" y="376"/>
                  </a:cubicBezTo>
                  <a:cubicBezTo>
                    <a:pt x="58" y="376"/>
                    <a:pt x="58" y="376"/>
                    <a:pt x="58" y="376"/>
                  </a:cubicBezTo>
                  <a:cubicBezTo>
                    <a:pt x="58" y="376"/>
                    <a:pt x="58" y="376"/>
                    <a:pt x="58" y="376"/>
                  </a:cubicBezTo>
                  <a:cubicBezTo>
                    <a:pt x="58" y="376"/>
                    <a:pt x="58" y="376"/>
                    <a:pt x="58" y="376"/>
                  </a:cubicBezTo>
                  <a:cubicBezTo>
                    <a:pt x="61" y="379"/>
                    <a:pt x="63" y="381"/>
                    <a:pt x="65" y="383"/>
                  </a:cubicBezTo>
                  <a:cubicBezTo>
                    <a:pt x="68" y="386"/>
                    <a:pt x="68" y="386"/>
                    <a:pt x="68" y="386"/>
                  </a:cubicBezTo>
                  <a:cubicBezTo>
                    <a:pt x="70" y="388"/>
                    <a:pt x="73" y="391"/>
                    <a:pt x="75" y="393"/>
                  </a:cubicBezTo>
                  <a:cubicBezTo>
                    <a:pt x="76" y="393"/>
                    <a:pt x="76" y="393"/>
                    <a:pt x="77" y="392"/>
                  </a:cubicBezTo>
                  <a:cubicBezTo>
                    <a:pt x="84" y="390"/>
                    <a:pt x="94" y="384"/>
                    <a:pt x="98" y="381"/>
                  </a:cubicBezTo>
                  <a:cubicBezTo>
                    <a:pt x="96" y="387"/>
                    <a:pt x="91" y="400"/>
                    <a:pt x="91" y="406"/>
                  </a:cubicBezTo>
                  <a:cubicBezTo>
                    <a:pt x="91" y="406"/>
                    <a:pt x="91" y="406"/>
                    <a:pt x="91" y="406"/>
                  </a:cubicBezTo>
                  <a:cubicBezTo>
                    <a:pt x="92" y="406"/>
                    <a:pt x="92" y="406"/>
                    <a:pt x="92" y="406"/>
                  </a:cubicBezTo>
                  <a:cubicBezTo>
                    <a:pt x="92" y="406"/>
                    <a:pt x="92" y="406"/>
                    <a:pt x="92" y="406"/>
                  </a:cubicBezTo>
                  <a:cubicBezTo>
                    <a:pt x="92" y="407"/>
                    <a:pt x="92" y="407"/>
                    <a:pt x="92" y="407"/>
                  </a:cubicBezTo>
                  <a:cubicBezTo>
                    <a:pt x="111" y="419"/>
                    <a:pt x="111" y="419"/>
                    <a:pt x="111" y="419"/>
                  </a:cubicBezTo>
                  <a:cubicBezTo>
                    <a:pt x="111" y="419"/>
                    <a:pt x="111" y="419"/>
                    <a:pt x="111" y="419"/>
                  </a:cubicBezTo>
                  <a:cubicBezTo>
                    <a:pt x="111" y="419"/>
                    <a:pt x="111" y="419"/>
                    <a:pt x="111" y="419"/>
                  </a:cubicBezTo>
                  <a:cubicBezTo>
                    <a:pt x="111" y="419"/>
                    <a:pt x="112" y="419"/>
                    <a:pt x="112" y="418"/>
                  </a:cubicBezTo>
                  <a:cubicBezTo>
                    <a:pt x="118" y="416"/>
                    <a:pt x="127" y="407"/>
                    <a:pt x="131" y="404"/>
                  </a:cubicBezTo>
                  <a:cubicBezTo>
                    <a:pt x="130" y="409"/>
                    <a:pt x="128" y="423"/>
                    <a:pt x="129" y="429"/>
                  </a:cubicBezTo>
                  <a:cubicBezTo>
                    <a:pt x="129" y="429"/>
                    <a:pt x="129" y="429"/>
                    <a:pt x="129" y="429"/>
                  </a:cubicBezTo>
                  <a:cubicBezTo>
                    <a:pt x="129" y="428"/>
                    <a:pt x="129" y="428"/>
                    <a:pt x="129" y="428"/>
                  </a:cubicBezTo>
                  <a:cubicBezTo>
                    <a:pt x="129" y="429"/>
                    <a:pt x="129" y="429"/>
                    <a:pt x="130" y="429"/>
                  </a:cubicBezTo>
                  <a:cubicBezTo>
                    <a:pt x="130" y="429"/>
                    <a:pt x="130" y="429"/>
                    <a:pt x="130" y="429"/>
                  </a:cubicBezTo>
                  <a:cubicBezTo>
                    <a:pt x="151" y="437"/>
                    <a:pt x="151" y="437"/>
                    <a:pt x="151" y="437"/>
                  </a:cubicBezTo>
                  <a:cubicBezTo>
                    <a:pt x="151" y="438"/>
                    <a:pt x="151" y="438"/>
                    <a:pt x="151" y="438"/>
                  </a:cubicBezTo>
                  <a:cubicBezTo>
                    <a:pt x="151" y="438"/>
                    <a:pt x="151" y="438"/>
                    <a:pt x="151" y="438"/>
                  </a:cubicBezTo>
                  <a:cubicBezTo>
                    <a:pt x="151" y="438"/>
                    <a:pt x="152" y="437"/>
                    <a:pt x="152" y="437"/>
                  </a:cubicBezTo>
                  <a:cubicBezTo>
                    <a:pt x="157" y="433"/>
                    <a:pt x="164" y="423"/>
                    <a:pt x="167" y="419"/>
                  </a:cubicBezTo>
                  <a:cubicBezTo>
                    <a:pt x="167" y="424"/>
                    <a:pt x="168" y="438"/>
                    <a:pt x="170" y="444"/>
                  </a:cubicBezTo>
                  <a:cubicBezTo>
                    <a:pt x="178" y="446"/>
                    <a:pt x="186" y="447"/>
                    <a:pt x="194" y="448"/>
                  </a:cubicBezTo>
                  <a:cubicBezTo>
                    <a:pt x="194" y="448"/>
                    <a:pt x="194" y="448"/>
                    <a:pt x="194" y="448"/>
                  </a:cubicBezTo>
                  <a:cubicBezTo>
                    <a:pt x="194" y="448"/>
                    <a:pt x="194" y="448"/>
                    <a:pt x="194" y="448"/>
                  </a:cubicBezTo>
                  <a:cubicBezTo>
                    <a:pt x="194" y="448"/>
                    <a:pt x="194" y="448"/>
                    <a:pt x="194" y="448"/>
                  </a:cubicBezTo>
                  <a:cubicBezTo>
                    <a:pt x="198" y="444"/>
                    <a:pt x="205" y="432"/>
                    <a:pt x="208" y="427"/>
                  </a:cubicBezTo>
                  <a:cubicBezTo>
                    <a:pt x="209" y="432"/>
                    <a:pt x="210" y="444"/>
                    <a:pt x="213" y="450"/>
                  </a:cubicBezTo>
                  <a:cubicBezTo>
                    <a:pt x="217" y="451"/>
                    <a:pt x="221" y="451"/>
                    <a:pt x="226" y="451"/>
                  </a:cubicBezTo>
                  <a:cubicBezTo>
                    <a:pt x="230" y="451"/>
                    <a:pt x="233" y="451"/>
                    <a:pt x="237" y="450"/>
                  </a:cubicBezTo>
                  <a:cubicBezTo>
                    <a:pt x="239" y="446"/>
                    <a:pt x="243" y="431"/>
                    <a:pt x="244" y="427"/>
                  </a:cubicBezTo>
                  <a:cubicBezTo>
                    <a:pt x="247" y="432"/>
                    <a:pt x="254" y="444"/>
                    <a:pt x="258" y="448"/>
                  </a:cubicBezTo>
                  <a:cubicBezTo>
                    <a:pt x="258" y="448"/>
                    <a:pt x="258" y="448"/>
                    <a:pt x="258" y="448"/>
                  </a:cubicBezTo>
                  <a:cubicBezTo>
                    <a:pt x="258" y="448"/>
                    <a:pt x="258" y="448"/>
                    <a:pt x="258" y="448"/>
                  </a:cubicBezTo>
                  <a:cubicBezTo>
                    <a:pt x="258" y="448"/>
                    <a:pt x="258" y="448"/>
                    <a:pt x="259" y="448"/>
                  </a:cubicBezTo>
                  <a:cubicBezTo>
                    <a:pt x="260" y="448"/>
                    <a:pt x="261" y="448"/>
                    <a:pt x="263" y="448"/>
                  </a:cubicBezTo>
                  <a:cubicBezTo>
                    <a:pt x="282" y="443"/>
                    <a:pt x="282" y="443"/>
                    <a:pt x="282" y="443"/>
                  </a:cubicBezTo>
                  <a:cubicBezTo>
                    <a:pt x="282" y="444"/>
                    <a:pt x="282" y="444"/>
                    <a:pt x="282" y="444"/>
                  </a:cubicBezTo>
                  <a:cubicBezTo>
                    <a:pt x="282" y="444"/>
                    <a:pt x="282" y="444"/>
                    <a:pt x="282" y="443"/>
                  </a:cubicBezTo>
                  <a:cubicBezTo>
                    <a:pt x="283" y="443"/>
                    <a:pt x="283" y="442"/>
                    <a:pt x="283" y="441"/>
                  </a:cubicBezTo>
                  <a:cubicBezTo>
                    <a:pt x="285" y="435"/>
                    <a:pt x="285" y="425"/>
                    <a:pt x="285" y="420"/>
                  </a:cubicBezTo>
                  <a:cubicBezTo>
                    <a:pt x="289" y="424"/>
                    <a:pt x="297" y="434"/>
                    <a:pt x="302" y="438"/>
                  </a:cubicBezTo>
                  <a:cubicBezTo>
                    <a:pt x="302" y="438"/>
                    <a:pt x="302" y="437"/>
                    <a:pt x="302" y="437"/>
                  </a:cubicBezTo>
                  <a:cubicBezTo>
                    <a:pt x="302" y="437"/>
                    <a:pt x="302" y="437"/>
                    <a:pt x="302" y="437"/>
                  </a:cubicBezTo>
                  <a:cubicBezTo>
                    <a:pt x="302" y="437"/>
                    <a:pt x="302" y="437"/>
                    <a:pt x="302" y="437"/>
                  </a:cubicBezTo>
                  <a:cubicBezTo>
                    <a:pt x="305" y="436"/>
                    <a:pt x="307" y="435"/>
                    <a:pt x="310" y="434"/>
                  </a:cubicBezTo>
                  <a:cubicBezTo>
                    <a:pt x="324" y="428"/>
                    <a:pt x="324" y="428"/>
                    <a:pt x="324" y="428"/>
                  </a:cubicBezTo>
                  <a:cubicBezTo>
                    <a:pt x="324" y="428"/>
                    <a:pt x="324" y="428"/>
                    <a:pt x="324" y="428"/>
                  </a:cubicBezTo>
                  <a:cubicBezTo>
                    <a:pt x="324" y="428"/>
                    <a:pt x="324" y="428"/>
                    <a:pt x="324" y="428"/>
                  </a:cubicBezTo>
                  <a:cubicBezTo>
                    <a:pt x="324" y="427"/>
                    <a:pt x="324" y="427"/>
                    <a:pt x="324" y="426"/>
                  </a:cubicBezTo>
                  <a:cubicBezTo>
                    <a:pt x="325" y="420"/>
                    <a:pt x="323" y="410"/>
                    <a:pt x="322" y="404"/>
                  </a:cubicBezTo>
                  <a:cubicBezTo>
                    <a:pt x="326" y="408"/>
                    <a:pt x="335" y="416"/>
                    <a:pt x="341" y="419"/>
                  </a:cubicBezTo>
                  <a:cubicBezTo>
                    <a:pt x="348" y="415"/>
                    <a:pt x="355" y="410"/>
                    <a:pt x="361" y="405"/>
                  </a:cubicBezTo>
                  <a:cubicBezTo>
                    <a:pt x="361" y="405"/>
                    <a:pt x="361" y="405"/>
                    <a:pt x="361" y="405"/>
                  </a:cubicBezTo>
                  <a:cubicBezTo>
                    <a:pt x="362" y="405"/>
                    <a:pt x="362" y="405"/>
                    <a:pt x="362" y="405"/>
                  </a:cubicBezTo>
                  <a:cubicBezTo>
                    <a:pt x="362" y="405"/>
                    <a:pt x="362" y="405"/>
                    <a:pt x="362" y="405"/>
                  </a:cubicBezTo>
                  <a:cubicBezTo>
                    <a:pt x="362" y="399"/>
                    <a:pt x="358" y="388"/>
                    <a:pt x="356" y="382"/>
                  </a:cubicBezTo>
                  <a:cubicBezTo>
                    <a:pt x="360" y="385"/>
                    <a:pt x="370" y="391"/>
                    <a:pt x="376" y="393"/>
                  </a:cubicBezTo>
                  <a:cubicBezTo>
                    <a:pt x="383" y="387"/>
                    <a:pt x="388" y="381"/>
                    <a:pt x="394" y="375"/>
                  </a:cubicBezTo>
                  <a:cubicBezTo>
                    <a:pt x="394" y="375"/>
                    <a:pt x="394" y="375"/>
                    <a:pt x="394" y="375"/>
                  </a:cubicBezTo>
                  <a:cubicBezTo>
                    <a:pt x="394" y="375"/>
                    <a:pt x="394" y="375"/>
                    <a:pt x="394" y="375"/>
                  </a:cubicBezTo>
                  <a:cubicBezTo>
                    <a:pt x="394" y="375"/>
                    <a:pt x="394" y="375"/>
                    <a:pt x="394" y="375"/>
                  </a:cubicBezTo>
                  <a:cubicBezTo>
                    <a:pt x="393" y="369"/>
                    <a:pt x="386" y="358"/>
                    <a:pt x="384" y="354"/>
                  </a:cubicBezTo>
                  <a:cubicBezTo>
                    <a:pt x="389" y="355"/>
                    <a:pt x="400" y="359"/>
                    <a:pt x="407" y="360"/>
                  </a:cubicBezTo>
                  <a:cubicBezTo>
                    <a:pt x="412" y="353"/>
                    <a:pt x="416" y="346"/>
                    <a:pt x="420" y="339"/>
                  </a:cubicBezTo>
                  <a:cubicBezTo>
                    <a:pt x="420" y="338"/>
                    <a:pt x="420" y="338"/>
                    <a:pt x="420" y="337"/>
                  </a:cubicBezTo>
                  <a:cubicBezTo>
                    <a:pt x="417" y="332"/>
                    <a:pt x="410" y="324"/>
                    <a:pt x="406" y="320"/>
                  </a:cubicBezTo>
                  <a:cubicBezTo>
                    <a:pt x="412" y="321"/>
                    <a:pt x="423" y="323"/>
                    <a:pt x="429" y="322"/>
                  </a:cubicBezTo>
                  <a:cubicBezTo>
                    <a:pt x="433" y="314"/>
                    <a:pt x="436" y="307"/>
                    <a:pt x="439" y="299"/>
                  </a:cubicBezTo>
                  <a:cubicBezTo>
                    <a:pt x="439" y="298"/>
                    <a:pt x="438" y="298"/>
                    <a:pt x="438" y="298"/>
                  </a:cubicBezTo>
                  <a:cubicBezTo>
                    <a:pt x="434" y="293"/>
                    <a:pt x="426" y="287"/>
                    <a:pt x="422" y="284"/>
                  </a:cubicBezTo>
                  <a:cubicBezTo>
                    <a:pt x="427" y="284"/>
                    <a:pt x="438" y="283"/>
                    <a:pt x="444" y="281"/>
                  </a:cubicBezTo>
                  <a:cubicBezTo>
                    <a:pt x="446" y="273"/>
                    <a:pt x="448" y="265"/>
                    <a:pt x="449" y="257"/>
                  </a:cubicBezTo>
                  <a:cubicBezTo>
                    <a:pt x="444" y="252"/>
                    <a:pt x="433" y="247"/>
                    <a:pt x="429" y="245"/>
                  </a:cubicBezTo>
                  <a:cubicBezTo>
                    <a:pt x="433" y="244"/>
                    <a:pt x="443" y="241"/>
                    <a:pt x="451" y="238"/>
                  </a:cubicBezTo>
                  <a:close/>
                  <a:moveTo>
                    <a:pt x="226" y="351"/>
                  </a:moveTo>
                  <a:cubicBezTo>
                    <a:pt x="156" y="351"/>
                    <a:pt x="100" y="295"/>
                    <a:pt x="100" y="225"/>
                  </a:cubicBezTo>
                  <a:cubicBezTo>
                    <a:pt x="100" y="156"/>
                    <a:pt x="156" y="99"/>
                    <a:pt x="226" y="99"/>
                  </a:cubicBezTo>
                  <a:cubicBezTo>
                    <a:pt x="295" y="99"/>
                    <a:pt x="352" y="156"/>
                    <a:pt x="352" y="225"/>
                  </a:cubicBezTo>
                  <a:cubicBezTo>
                    <a:pt x="352" y="295"/>
                    <a:pt x="295" y="351"/>
                    <a:pt x="226" y="351"/>
                  </a:cubicBezTo>
                  <a:close/>
                </a:path>
              </a:pathLst>
            </a:custGeom>
            <a:grpFill/>
            <a:ln>
              <a:noFill/>
            </a:ln>
            <a:effectLst/>
          </p:spPr>
          <p:txBody>
            <a:bodyPr/>
            <a:lstStyle/>
            <a:p>
              <a:pPr>
                <a:defRPr/>
              </a:pPr>
              <a:endParaRPr lang="en-US" sz="2100" dirty="0">
                <a:solidFill>
                  <a:srgbClr val="000000"/>
                </a:solidFill>
                <a:cs typeface="Arial" pitchFamily="34" charset="0"/>
              </a:endParaRPr>
            </a:p>
          </p:txBody>
        </p:sp>
        <p:sp>
          <p:nvSpPr>
            <p:cNvPr id="60" name="Freeform 32">
              <a:extLst>
                <a:ext uri="{FF2B5EF4-FFF2-40B4-BE49-F238E27FC236}">
                  <a16:creationId xmlns:a16="http://schemas.microsoft.com/office/drawing/2014/main" id="{E6CBFEDE-BF23-4847-A55F-EA56456C9504}"/>
                </a:ext>
              </a:extLst>
            </p:cNvPr>
            <p:cNvSpPr>
              <a:spLocks noEditPoints="1"/>
            </p:cNvSpPr>
            <p:nvPr/>
          </p:nvSpPr>
          <p:spPr bwMode="auto">
            <a:xfrm>
              <a:off x="2995612" y="3441700"/>
              <a:ext cx="355600" cy="355600"/>
            </a:xfrm>
            <a:custGeom>
              <a:avLst/>
              <a:gdLst>
                <a:gd name="T0" fmla="*/ 764 w 768"/>
                <a:gd name="T1" fmla="*/ 330 h 767"/>
                <a:gd name="T2" fmla="*/ 730 w 768"/>
                <a:gd name="T3" fmla="*/ 216 h 767"/>
                <a:gd name="T4" fmla="*/ 652 w 768"/>
                <a:gd name="T5" fmla="*/ 166 h 767"/>
                <a:gd name="T6" fmla="*/ 616 w 768"/>
                <a:gd name="T7" fmla="*/ 78 h 767"/>
                <a:gd name="T8" fmla="*/ 511 w 768"/>
                <a:gd name="T9" fmla="*/ 21 h 767"/>
                <a:gd name="T10" fmla="*/ 437 w 768"/>
                <a:gd name="T11" fmla="*/ 5 h 767"/>
                <a:gd name="T12" fmla="*/ 384 w 768"/>
                <a:gd name="T13" fmla="*/ 0 h 767"/>
                <a:gd name="T14" fmla="*/ 351 w 768"/>
                <a:gd name="T15" fmla="*/ 38 h 767"/>
                <a:gd name="T16" fmla="*/ 260 w 768"/>
                <a:gd name="T17" fmla="*/ 20 h 767"/>
                <a:gd name="T18" fmla="*/ 189 w 768"/>
                <a:gd name="T19" fmla="*/ 53 h 767"/>
                <a:gd name="T20" fmla="*/ 159 w 768"/>
                <a:gd name="T21" fmla="*/ 73 h 767"/>
                <a:gd name="T22" fmla="*/ 166 w 768"/>
                <a:gd name="T23" fmla="*/ 114 h 767"/>
                <a:gd name="T24" fmla="*/ 128 w 768"/>
                <a:gd name="T25" fmla="*/ 97 h 767"/>
                <a:gd name="T26" fmla="*/ 55 w 768"/>
                <a:gd name="T27" fmla="*/ 186 h 767"/>
                <a:gd name="T28" fmla="*/ 55 w 768"/>
                <a:gd name="T29" fmla="*/ 283 h 767"/>
                <a:gd name="T30" fmla="*/ 1 w 768"/>
                <a:gd name="T31" fmla="*/ 361 h 767"/>
                <a:gd name="T32" fmla="*/ 4 w 768"/>
                <a:gd name="T33" fmla="*/ 437 h 767"/>
                <a:gd name="T34" fmla="*/ 7 w 768"/>
                <a:gd name="T35" fmla="*/ 454 h 767"/>
                <a:gd name="T36" fmla="*/ 14 w 768"/>
                <a:gd name="T37" fmla="*/ 478 h 767"/>
                <a:gd name="T38" fmla="*/ 23 w 768"/>
                <a:gd name="T39" fmla="*/ 511 h 767"/>
                <a:gd name="T40" fmla="*/ 37 w 768"/>
                <a:gd name="T41" fmla="*/ 548 h 767"/>
                <a:gd name="T42" fmla="*/ 77 w 768"/>
                <a:gd name="T43" fmla="*/ 549 h 767"/>
                <a:gd name="T44" fmla="*/ 54 w 768"/>
                <a:gd name="T45" fmla="*/ 580 h 767"/>
                <a:gd name="T46" fmla="*/ 80 w 768"/>
                <a:gd name="T47" fmla="*/ 613 h 767"/>
                <a:gd name="T48" fmla="*/ 99 w 768"/>
                <a:gd name="T49" fmla="*/ 641 h 767"/>
                <a:gd name="T50" fmla="*/ 115 w 768"/>
                <a:gd name="T51" fmla="*/ 657 h 767"/>
                <a:gd name="T52" fmla="*/ 155 w 768"/>
                <a:gd name="T53" fmla="*/ 692 h 767"/>
                <a:gd name="T54" fmla="*/ 156 w 768"/>
                <a:gd name="T55" fmla="*/ 693 h 767"/>
                <a:gd name="T56" fmla="*/ 190 w 768"/>
                <a:gd name="T57" fmla="*/ 713 h 767"/>
                <a:gd name="T58" fmla="*/ 220 w 768"/>
                <a:gd name="T59" fmla="*/ 729 h 767"/>
                <a:gd name="T60" fmla="*/ 256 w 768"/>
                <a:gd name="T61" fmla="*/ 746 h 767"/>
                <a:gd name="T62" fmla="*/ 289 w 768"/>
                <a:gd name="T63" fmla="*/ 756 h 767"/>
                <a:gd name="T64" fmla="*/ 330 w 768"/>
                <a:gd name="T65" fmla="*/ 764 h 767"/>
                <a:gd name="T66" fmla="*/ 404 w 768"/>
                <a:gd name="T67" fmla="*/ 767 h 767"/>
                <a:gd name="T68" fmla="*/ 438 w 768"/>
                <a:gd name="T69" fmla="*/ 762 h 767"/>
                <a:gd name="T70" fmla="*/ 480 w 768"/>
                <a:gd name="T71" fmla="*/ 755 h 767"/>
                <a:gd name="T72" fmla="*/ 513 w 768"/>
                <a:gd name="T73" fmla="*/ 745 h 767"/>
                <a:gd name="T74" fmla="*/ 527 w 768"/>
                <a:gd name="T75" fmla="*/ 740 h 767"/>
                <a:gd name="T76" fmla="*/ 552 w 768"/>
                <a:gd name="T77" fmla="*/ 725 h 767"/>
                <a:gd name="T78" fmla="*/ 615 w 768"/>
                <a:gd name="T79" fmla="*/ 689 h 767"/>
                <a:gd name="T80" fmla="*/ 641 w 768"/>
                <a:gd name="T81" fmla="*/ 669 h 767"/>
                <a:gd name="T82" fmla="*/ 671 w 768"/>
                <a:gd name="T83" fmla="*/ 638 h 767"/>
                <a:gd name="T84" fmla="*/ 715 w 768"/>
                <a:gd name="T85" fmla="*/ 575 h 767"/>
                <a:gd name="T86" fmla="*/ 746 w 768"/>
                <a:gd name="T87" fmla="*/ 507 h 767"/>
                <a:gd name="T88" fmla="*/ 730 w 768"/>
                <a:gd name="T89" fmla="*/ 417 h 767"/>
                <a:gd name="T90" fmla="*/ 106 w 768"/>
                <a:gd name="T91" fmla="*/ 384 h 767"/>
                <a:gd name="T92" fmla="*/ 384 w 768"/>
                <a:gd name="T93" fmla="*/ 105 h 767"/>
                <a:gd name="T94" fmla="*/ 384 w 768"/>
                <a:gd name="T95" fmla="*/ 105 h 767"/>
                <a:gd name="T96" fmla="*/ 187 w 768"/>
                <a:gd name="T97" fmla="*/ 221 h 767"/>
                <a:gd name="T98" fmla="*/ 187 w 768"/>
                <a:gd name="T99" fmla="*/ 546 h 767"/>
                <a:gd name="T100" fmla="*/ 360 w 768"/>
                <a:gd name="T101" fmla="*/ 638 h 767"/>
                <a:gd name="T102" fmla="*/ 384 w 768"/>
                <a:gd name="T103" fmla="*/ 580 h 767"/>
                <a:gd name="T104" fmla="*/ 384 w 768"/>
                <a:gd name="T105" fmla="*/ 580 h 767"/>
                <a:gd name="T106" fmla="*/ 581 w 768"/>
                <a:gd name="T107" fmla="*/ 546 h 767"/>
                <a:gd name="T108" fmla="*/ 547 w 768"/>
                <a:gd name="T109" fmla="*/ 187 h 767"/>
                <a:gd name="T110" fmla="*/ 614 w 768"/>
                <a:gd name="T111"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767">
                  <a:moveTo>
                    <a:pt x="768" y="384"/>
                  </a:moveTo>
                  <a:cubicBezTo>
                    <a:pt x="768" y="376"/>
                    <a:pt x="768" y="369"/>
                    <a:pt x="767" y="361"/>
                  </a:cubicBezTo>
                  <a:cubicBezTo>
                    <a:pt x="753" y="356"/>
                    <a:pt x="734" y="350"/>
                    <a:pt x="728" y="349"/>
                  </a:cubicBezTo>
                  <a:cubicBezTo>
                    <a:pt x="734" y="347"/>
                    <a:pt x="754" y="338"/>
                    <a:pt x="764" y="330"/>
                  </a:cubicBezTo>
                  <a:cubicBezTo>
                    <a:pt x="762" y="315"/>
                    <a:pt x="759" y="301"/>
                    <a:pt x="755" y="287"/>
                  </a:cubicBezTo>
                  <a:cubicBezTo>
                    <a:pt x="744" y="284"/>
                    <a:pt x="724" y="282"/>
                    <a:pt x="716" y="282"/>
                  </a:cubicBezTo>
                  <a:cubicBezTo>
                    <a:pt x="722" y="277"/>
                    <a:pt x="739" y="266"/>
                    <a:pt x="746" y="257"/>
                  </a:cubicBezTo>
                  <a:cubicBezTo>
                    <a:pt x="741" y="243"/>
                    <a:pt x="736" y="230"/>
                    <a:pt x="730" y="216"/>
                  </a:cubicBezTo>
                  <a:cubicBezTo>
                    <a:pt x="718" y="215"/>
                    <a:pt x="698" y="218"/>
                    <a:pt x="690" y="219"/>
                  </a:cubicBezTo>
                  <a:cubicBezTo>
                    <a:pt x="695" y="213"/>
                    <a:pt x="709" y="199"/>
                    <a:pt x="715" y="189"/>
                  </a:cubicBezTo>
                  <a:cubicBezTo>
                    <a:pt x="708" y="178"/>
                    <a:pt x="701" y="167"/>
                    <a:pt x="694" y="157"/>
                  </a:cubicBezTo>
                  <a:cubicBezTo>
                    <a:pt x="683" y="157"/>
                    <a:pt x="660" y="163"/>
                    <a:pt x="652" y="166"/>
                  </a:cubicBezTo>
                  <a:cubicBezTo>
                    <a:pt x="657" y="158"/>
                    <a:pt x="668" y="139"/>
                    <a:pt x="671" y="129"/>
                  </a:cubicBezTo>
                  <a:cubicBezTo>
                    <a:pt x="661" y="118"/>
                    <a:pt x="651" y="107"/>
                    <a:pt x="640" y="97"/>
                  </a:cubicBezTo>
                  <a:cubicBezTo>
                    <a:pt x="628" y="101"/>
                    <a:pt x="611" y="111"/>
                    <a:pt x="604" y="115"/>
                  </a:cubicBezTo>
                  <a:cubicBezTo>
                    <a:pt x="607" y="108"/>
                    <a:pt x="614" y="89"/>
                    <a:pt x="616" y="78"/>
                  </a:cubicBezTo>
                  <a:cubicBezTo>
                    <a:pt x="604" y="69"/>
                    <a:pt x="592" y="61"/>
                    <a:pt x="579" y="53"/>
                  </a:cubicBezTo>
                  <a:cubicBezTo>
                    <a:pt x="569" y="59"/>
                    <a:pt x="554" y="72"/>
                    <a:pt x="548" y="77"/>
                  </a:cubicBezTo>
                  <a:cubicBezTo>
                    <a:pt x="549" y="70"/>
                    <a:pt x="553" y="50"/>
                    <a:pt x="552" y="38"/>
                  </a:cubicBezTo>
                  <a:cubicBezTo>
                    <a:pt x="539" y="32"/>
                    <a:pt x="525" y="26"/>
                    <a:pt x="511" y="21"/>
                  </a:cubicBezTo>
                  <a:cubicBezTo>
                    <a:pt x="502" y="29"/>
                    <a:pt x="491" y="44"/>
                    <a:pt x="486" y="51"/>
                  </a:cubicBezTo>
                  <a:cubicBezTo>
                    <a:pt x="485" y="43"/>
                    <a:pt x="484" y="23"/>
                    <a:pt x="481" y="12"/>
                  </a:cubicBezTo>
                  <a:cubicBezTo>
                    <a:pt x="467" y="9"/>
                    <a:pt x="453" y="6"/>
                    <a:pt x="438" y="4"/>
                  </a:cubicBezTo>
                  <a:cubicBezTo>
                    <a:pt x="438" y="4"/>
                    <a:pt x="437" y="5"/>
                    <a:pt x="437" y="5"/>
                  </a:cubicBezTo>
                  <a:cubicBezTo>
                    <a:pt x="434" y="9"/>
                    <a:pt x="431" y="14"/>
                    <a:pt x="428" y="19"/>
                  </a:cubicBezTo>
                  <a:cubicBezTo>
                    <a:pt x="424" y="26"/>
                    <a:pt x="419" y="33"/>
                    <a:pt x="417" y="37"/>
                  </a:cubicBezTo>
                  <a:cubicBezTo>
                    <a:pt x="415" y="28"/>
                    <a:pt x="411" y="10"/>
                    <a:pt x="404" y="0"/>
                  </a:cubicBezTo>
                  <a:cubicBezTo>
                    <a:pt x="397" y="0"/>
                    <a:pt x="391" y="0"/>
                    <a:pt x="384" y="0"/>
                  </a:cubicBezTo>
                  <a:cubicBezTo>
                    <a:pt x="378" y="0"/>
                    <a:pt x="372" y="0"/>
                    <a:pt x="366" y="0"/>
                  </a:cubicBezTo>
                  <a:cubicBezTo>
                    <a:pt x="365" y="3"/>
                    <a:pt x="363" y="7"/>
                    <a:pt x="362" y="8"/>
                  </a:cubicBezTo>
                  <a:cubicBezTo>
                    <a:pt x="360" y="12"/>
                    <a:pt x="358" y="15"/>
                    <a:pt x="357" y="21"/>
                  </a:cubicBezTo>
                  <a:cubicBezTo>
                    <a:pt x="354" y="28"/>
                    <a:pt x="352" y="34"/>
                    <a:pt x="351" y="38"/>
                  </a:cubicBezTo>
                  <a:cubicBezTo>
                    <a:pt x="347" y="30"/>
                    <a:pt x="339" y="12"/>
                    <a:pt x="332" y="3"/>
                  </a:cubicBezTo>
                  <a:cubicBezTo>
                    <a:pt x="318" y="5"/>
                    <a:pt x="303" y="8"/>
                    <a:pt x="289" y="12"/>
                  </a:cubicBezTo>
                  <a:cubicBezTo>
                    <a:pt x="286" y="22"/>
                    <a:pt x="285" y="41"/>
                    <a:pt x="284" y="50"/>
                  </a:cubicBezTo>
                  <a:cubicBezTo>
                    <a:pt x="279" y="43"/>
                    <a:pt x="268" y="28"/>
                    <a:pt x="260" y="20"/>
                  </a:cubicBezTo>
                  <a:cubicBezTo>
                    <a:pt x="246" y="25"/>
                    <a:pt x="232" y="31"/>
                    <a:pt x="219" y="37"/>
                  </a:cubicBezTo>
                  <a:cubicBezTo>
                    <a:pt x="218" y="48"/>
                    <a:pt x="220" y="67"/>
                    <a:pt x="221" y="76"/>
                  </a:cubicBezTo>
                  <a:cubicBezTo>
                    <a:pt x="215" y="70"/>
                    <a:pt x="200" y="57"/>
                    <a:pt x="191" y="52"/>
                  </a:cubicBezTo>
                  <a:cubicBezTo>
                    <a:pt x="190" y="52"/>
                    <a:pt x="190" y="53"/>
                    <a:pt x="189" y="53"/>
                  </a:cubicBezTo>
                  <a:cubicBezTo>
                    <a:pt x="189" y="53"/>
                    <a:pt x="189" y="53"/>
                    <a:pt x="189" y="53"/>
                  </a:cubicBezTo>
                  <a:cubicBezTo>
                    <a:pt x="189" y="53"/>
                    <a:pt x="189" y="53"/>
                    <a:pt x="189" y="53"/>
                  </a:cubicBezTo>
                  <a:cubicBezTo>
                    <a:pt x="179" y="59"/>
                    <a:pt x="169" y="66"/>
                    <a:pt x="159" y="73"/>
                  </a:cubicBezTo>
                  <a:cubicBezTo>
                    <a:pt x="159" y="73"/>
                    <a:pt x="159" y="73"/>
                    <a:pt x="159" y="73"/>
                  </a:cubicBezTo>
                  <a:cubicBezTo>
                    <a:pt x="159" y="73"/>
                    <a:pt x="159" y="73"/>
                    <a:pt x="159" y="74"/>
                  </a:cubicBezTo>
                  <a:cubicBezTo>
                    <a:pt x="157" y="74"/>
                    <a:pt x="157" y="74"/>
                    <a:pt x="157" y="74"/>
                  </a:cubicBezTo>
                  <a:cubicBezTo>
                    <a:pt x="157" y="74"/>
                    <a:pt x="157" y="74"/>
                    <a:pt x="156" y="74"/>
                  </a:cubicBezTo>
                  <a:cubicBezTo>
                    <a:pt x="157" y="84"/>
                    <a:pt x="162" y="104"/>
                    <a:pt x="166" y="114"/>
                  </a:cubicBezTo>
                  <a:cubicBezTo>
                    <a:pt x="158" y="109"/>
                    <a:pt x="140" y="99"/>
                    <a:pt x="130" y="96"/>
                  </a:cubicBezTo>
                  <a:cubicBezTo>
                    <a:pt x="130" y="96"/>
                    <a:pt x="129" y="97"/>
                    <a:pt x="129" y="97"/>
                  </a:cubicBezTo>
                  <a:cubicBezTo>
                    <a:pt x="129" y="97"/>
                    <a:pt x="129" y="97"/>
                    <a:pt x="129" y="97"/>
                  </a:cubicBezTo>
                  <a:cubicBezTo>
                    <a:pt x="129" y="97"/>
                    <a:pt x="129" y="97"/>
                    <a:pt x="128" y="97"/>
                  </a:cubicBezTo>
                  <a:cubicBezTo>
                    <a:pt x="118" y="106"/>
                    <a:pt x="108" y="116"/>
                    <a:pt x="99" y="126"/>
                  </a:cubicBezTo>
                  <a:cubicBezTo>
                    <a:pt x="102" y="136"/>
                    <a:pt x="111" y="154"/>
                    <a:pt x="117" y="162"/>
                  </a:cubicBezTo>
                  <a:cubicBezTo>
                    <a:pt x="108" y="159"/>
                    <a:pt x="89" y="152"/>
                    <a:pt x="79" y="151"/>
                  </a:cubicBezTo>
                  <a:cubicBezTo>
                    <a:pt x="70" y="162"/>
                    <a:pt x="62" y="174"/>
                    <a:pt x="55" y="186"/>
                  </a:cubicBezTo>
                  <a:cubicBezTo>
                    <a:pt x="59" y="196"/>
                    <a:pt x="73" y="211"/>
                    <a:pt x="79" y="218"/>
                  </a:cubicBezTo>
                  <a:cubicBezTo>
                    <a:pt x="70" y="217"/>
                    <a:pt x="50" y="214"/>
                    <a:pt x="39" y="215"/>
                  </a:cubicBezTo>
                  <a:cubicBezTo>
                    <a:pt x="33" y="228"/>
                    <a:pt x="27" y="241"/>
                    <a:pt x="23" y="254"/>
                  </a:cubicBezTo>
                  <a:cubicBezTo>
                    <a:pt x="30" y="264"/>
                    <a:pt x="49" y="279"/>
                    <a:pt x="55" y="283"/>
                  </a:cubicBezTo>
                  <a:cubicBezTo>
                    <a:pt x="47" y="283"/>
                    <a:pt x="23" y="284"/>
                    <a:pt x="12" y="288"/>
                  </a:cubicBezTo>
                  <a:cubicBezTo>
                    <a:pt x="9" y="301"/>
                    <a:pt x="6" y="315"/>
                    <a:pt x="4" y="328"/>
                  </a:cubicBezTo>
                  <a:cubicBezTo>
                    <a:pt x="12" y="336"/>
                    <a:pt x="31" y="346"/>
                    <a:pt x="39" y="349"/>
                  </a:cubicBezTo>
                  <a:cubicBezTo>
                    <a:pt x="31" y="351"/>
                    <a:pt x="14" y="356"/>
                    <a:pt x="1" y="361"/>
                  </a:cubicBezTo>
                  <a:cubicBezTo>
                    <a:pt x="0" y="369"/>
                    <a:pt x="0" y="376"/>
                    <a:pt x="0" y="384"/>
                  </a:cubicBezTo>
                  <a:cubicBezTo>
                    <a:pt x="0" y="391"/>
                    <a:pt x="0" y="398"/>
                    <a:pt x="1" y="405"/>
                  </a:cubicBezTo>
                  <a:cubicBezTo>
                    <a:pt x="14" y="410"/>
                    <a:pt x="29" y="415"/>
                    <a:pt x="38" y="417"/>
                  </a:cubicBezTo>
                  <a:cubicBezTo>
                    <a:pt x="29" y="421"/>
                    <a:pt x="12" y="430"/>
                    <a:pt x="4" y="437"/>
                  </a:cubicBezTo>
                  <a:cubicBezTo>
                    <a:pt x="4" y="437"/>
                    <a:pt x="4" y="438"/>
                    <a:pt x="4" y="438"/>
                  </a:cubicBezTo>
                  <a:cubicBezTo>
                    <a:pt x="4" y="438"/>
                    <a:pt x="4" y="438"/>
                    <a:pt x="4" y="438"/>
                  </a:cubicBezTo>
                  <a:cubicBezTo>
                    <a:pt x="4" y="438"/>
                    <a:pt x="4" y="438"/>
                    <a:pt x="4" y="438"/>
                  </a:cubicBezTo>
                  <a:cubicBezTo>
                    <a:pt x="5" y="443"/>
                    <a:pt x="6" y="449"/>
                    <a:pt x="7" y="454"/>
                  </a:cubicBezTo>
                  <a:cubicBezTo>
                    <a:pt x="12" y="477"/>
                    <a:pt x="12" y="477"/>
                    <a:pt x="12" y="477"/>
                  </a:cubicBezTo>
                  <a:cubicBezTo>
                    <a:pt x="12" y="477"/>
                    <a:pt x="12" y="477"/>
                    <a:pt x="12" y="477"/>
                  </a:cubicBezTo>
                  <a:cubicBezTo>
                    <a:pt x="12" y="477"/>
                    <a:pt x="12" y="477"/>
                    <a:pt x="12" y="477"/>
                  </a:cubicBezTo>
                  <a:cubicBezTo>
                    <a:pt x="12" y="478"/>
                    <a:pt x="13" y="478"/>
                    <a:pt x="14" y="478"/>
                  </a:cubicBezTo>
                  <a:cubicBezTo>
                    <a:pt x="23" y="482"/>
                    <a:pt x="45" y="483"/>
                    <a:pt x="54" y="483"/>
                  </a:cubicBezTo>
                  <a:cubicBezTo>
                    <a:pt x="47" y="488"/>
                    <a:pt x="28" y="502"/>
                    <a:pt x="22" y="511"/>
                  </a:cubicBezTo>
                  <a:cubicBezTo>
                    <a:pt x="22" y="511"/>
                    <a:pt x="22" y="511"/>
                    <a:pt x="22" y="511"/>
                  </a:cubicBezTo>
                  <a:cubicBezTo>
                    <a:pt x="23" y="511"/>
                    <a:pt x="23" y="511"/>
                    <a:pt x="23" y="511"/>
                  </a:cubicBezTo>
                  <a:cubicBezTo>
                    <a:pt x="22" y="511"/>
                    <a:pt x="22" y="512"/>
                    <a:pt x="22" y="512"/>
                  </a:cubicBezTo>
                  <a:cubicBezTo>
                    <a:pt x="23" y="514"/>
                    <a:pt x="24" y="516"/>
                    <a:pt x="25" y="518"/>
                  </a:cubicBezTo>
                  <a:cubicBezTo>
                    <a:pt x="38" y="548"/>
                    <a:pt x="38" y="548"/>
                    <a:pt x="38" y="548"/>
                  </a:cubicBezTo>
                  <a:cubicBezTo>
                    <a:pt x="37" y="548"/>
                    <a:pt x="37" y="548"/>
                    <a:pt x="37" y="548"/>
                  </a:cubicBezTo>
                  <a:cubicBezTo>
                    <a:pt x="37" y="548"/>
                    <a:pt x="37" y="548"/>
                    <a:pt x="37" y="548"/>
                  </a:cubicBezTo>
                  <a:cubicBezTo>
                    <a:pt x="38" y="548"/>
                    <a:pt x="39" y="549"/>
                    <a:pt x="40" y="549"/>
                  </a:cubicBezTo>
                  <a:cubicBezTo>
                    <a:pt x="50" y="550"/>
                    <a:pt x="72" y="547"/>
                    <a:pt x="80" y="545"/>
                  </a:cubicBezTo>
                  <a:cubicBezTo>
                    <a:pt x="80" y="546"/>
                    <a:pt x="78" y="547"/>
                    <a:pt x="77" y="549"/>
                  </a:cubicBezTo>
                  <a:cubicBezTo>
                    <a:pt x="70" y="557"/>
                    <a:pt x="58" y="571"/>
                    <a:pt x="54" y="579"/>
                  </a:cubicBezTo>
                  <a:cubicBezTo>
                    <a:pt x="54" y="580"/>
                    <a:pt x="54" y="580"/>
                    <a:pt x="54" y="580"/>
                  </a:cubicBezTo>
                  <a:cubicBezTo>
                    <a:pt x="54" y="580"/>
                    <a:pt x="54" y="580"/>
                    <a:pt x="54" y="580"/>
                  </a:cubicBezTo>
                  <a:cubicBezTo>
                    <a:pt x="54" y="580"/>
                    <a:pt x="54" y="580"/>
                    <a:pt x="54" y="580"/>
                  </a:cubicBezTo>
                  <a:cubicBezTo>
                    <a:pt x="57" y="585"/>
                    <a:pt x="60" y="590"/>
                    <a:pt x="64" y="595"/>
                  </a:cubicBezTo>
                  <a:cubicBezTo>
                    <a:pt x="67" y="600"/>
                    <a:pt x="67" y="600"/>
                    <a:pt x="67" y="600"/>
                  </a:cubicBezTo>
                  <a:cubicBezTo>
                    <a:pt x="70" y="605"/>
                    <a:pt x="73" y="609"/>
                    <a:pt x="76" y="613"/>
                  </a:cubicBezTo>
                  <a:cubicBezTo>
                    <a:pt x="77" y="613"/>
                    <a:pt x="79" y="613"/>
                    <a:pt x="80" y="613"/>
                  </a:cubicBezTo>
                  <a:cubicBezTo>
                    <a:pt x="91" y="612"/>
                    <a:pt x="110" y="605"/>
                    <a:pt x="117" y="602"/>
                  </a:cubicBezTo>
                  <a:cubicBezTo>
                    <a:pt x="117" y="603"/>
                    <a:pt x="116" y="604"/>
                    <a:pt x="115" y="606"/>
                  </a:cubicBezTo>
                  <a:cubicBezTo>
                    <a:pt x="110" y="615"/>
                    <a:pt x="101" y="631"/>
                    <a:pt x="99" y="640"/>
                  </a:cubicBezTo>
                  <a:cubicBezTo>
                    <a:pt x="99" y="640"/>
                    <a:pt x="99" y="641"/>
                    <a:pt x="99" y="641"/>
                  </a:cubicBezTo>
                  <a:cubicBezTo>
                    <a:pt x="99" y="641"/>
                    <a:pt x="99" y="641"/>
                    <a:pt x="99" y="641"/>
                  </a:cubicBezTo>
                  <a:cubicBezTo>
                    <a:pt x="99" y="641"/>
                    <a:pt x="99" y="641"/>
                    <a:pt x="99" y="641"/>
                  </a:cubicBezTo>
                  <a:cubicBezTo>
                    <a:pt x="103" y="645"/>
                    <a:pt x="106" y="649"/>
                    <a:pt x="110" y="653"/>
                  </a:cubicBezTo>
                  <a:cubicBezTo>
                    <a:pt x="115" y="657"/>
                    <a:pt x="115" y="657"/>
                    <a:pt x="115" y="657"/>
                  </a:cubicBezTo>
                  <a:cubicBezTo>
                    <a:pt x="119" y="661"/>
                    <a:pt x="123" y="665"/>
                    <a:pt x="127" y="669"/>
                  </a:cubicBezTo>
                  <a:cubicBezTo>
                    <a:pt x="128" y="669"/>
                    <a:pt x="129" y="669"/>
                    <a:pt x="131" y="668"/>
                  </a:cubicBezTo>
                  <a:cubicBezTo>
                    <a:pt x="142" y="664"/>
                    <a:pt x="160" y="654"/>
                    <a:pt x="166" y="650"/>
                  </a:cubicBezTo>
                  <a:cubicBezTo>
                    <a:pt x="163" y="658"/>
                    <a:pt x="155" y="681"/>
                    <a:pt x="155" y="692"/>
                  </a:cubicBezTo>
                  <a:cubicBezTo>
                    <a:pt x="155" y="692"/>
                    <a:pt x="155" y="692"/>
                    <a:pt x="155" y="692"/>
                  </a:cubicBezTo>
                  <a:cubicBezTo>
                    <a:pt x="156" y="691"/>
                    <a:pt x="156" y="691"/>
                    <a:pt x="156" y="691"/>
                  </a:cubicBezTo>
                  <a:cubicBezTo>
                    <a:pt x="156" y="691"/>
                    <a:pt x="156" y="692"/>
                    <a:pt x="156" y="692"/>
                  </a:cubicBezTo>
                  <a:cubicBezTo>
                    <a:pt x="156" y="692"/>
                    <a:pt x="156" y="693"/>
                    <a:pt x="156" y="693"/>
                  </a:cubicBezTo>
                  <a:cubicBezTo>
                    <a:pt x="188" y="713"/>
                    <a:pt x="188" y="713"/>
                    <a:pt x="188" y="713"/>
                  </a:cubicBezTo>
                  <a:cubicBezTo>
                    <a:pt x="188" y="714"/>
                    <a:pt x="188" y="714"/>
                    <a:pt x="188" y="714"/>
                  </a:cubicBezTo>
                  <a:cubicBezTo>
                    <a:pt x="188" y="714"/>
                    <a:pt x="188" y="714"/>
                    <a:pt x="188" y="714"/>
                  </a:cubicBezTo>
                  <a:cubicBezTo>
                    <a:pt x="189" y="713"/>
                    <a:pt x="190" y="713"/>
                    <a:pt x="190" y="713"/>
                  </a:cubicBezTo>
                  <a:cubicBezTo>
                    <a:pt x="200" y="708"/>
                    <a:pt x="216" y="693"/>
                    <a:pt x="222" y="687"/>
                  </a:cubicBezTo>
                  <a:cubicBezTo>
                    <a:pt x="221" y="696"/>
                    <a:pt x="217" y="720"/>
                    <a:pt x="219" y="730"/>
                  </a:cubicBezTo>
                  <a:cubicBezTo>
                    <a:pt x="219" y="730"/>
                    <a:pt x="220" y="730"/>
                    <a:pt x="220" y="730"/>
                  </a:cubicBezTo>
                  <a:cubicBezTo>
                    <a:pt x="220" y="729"/>
                    <a:pt x="220" y="729"/>
                    <a:pt x="220" y="729"/>
                  </a:cubicBezTo>
                  <a:cubicBezTo>
                    <a:pt x="220" y="730"/>
                    <a:pt x="220" y="730"/>
                    <a:pt x="220" y="731"/>
                  </a:cubicBezTo>
                  <a:cubicBezTo>
                    <a:pt x="221" y="731"/>
                    <a:pt x="221" y="731"/>
                    <a:pt x="221" y="731"/>
                  </a:cubicBezTo>
                  <a:cubicBezTo>
                    <a:pt x="257" y="745"/>
                    <a:pt x="257" y="745"/>
                    <a:pt x="257" y="745"/>
                  </a:cubicBezTo>
                  <a:cubicBezTo>
                    <a:pt x="256" y="746"/>
                    <a:pt x="256" y="746"/>
                    <a:pt x="256" y="746"/>
                  </a:cubicBezTo>
                  <a:cubicBezTo>
                    <a:pt x="256" y="746"/>
                    <a:pt x="256" y="746"/>
                    <a:pt x="256" y="746"/>
                  </a:cubicBezTo>
                  <a:cubicBezTo>
                    <a:pt x="257" y="745"/>
                    <a:pt x="258" y="745"/>
                    <a:pt x="258" y="744"/>
                  </a:cubicBezTo>
                  <a:cubicBezTo>
                    <a:pt x="267" y="738"/>
                    <a:pt x="279" y="721"/>
                    <a:pt x="284" y="714"/>
                  </a:cubicBezTo>
                  <a:cubicBezTo>
                    <a:pt x="284" y="722"/>
                    <a:pt x="286" y="745"/>
                    <a:pt x="289" y="756"/>
                  </a:cubicBezTo>
                  <a:cubicBezTo>
                    <a:pt x="303" y="759"/>
                    <a:pt x="316" y="762"/>
                    <a:pt x="330" y="764"/>
                  </a:cubicBezTo>
                  <a:cubicBezTo>
                    <a:pt x="330" y="763"/>
                    <a:pt x="330" y="763"/>
                    <a:pt x="330" y="763"/>
                  </a:cubicBezTo>
                  <a:cubicBezTo>
                    <a:pt x="330" y="764"/>
                    <a:pt x="330" y="764"/>
                    <a:pt x="330" y="764"/>
                  </a:cubicBezTo>
                  <a:cubicBezTo>
                    <a:pt x="330" y="764"/>
                    <a:pt x="330" y="764"/>
                    <a:pt x="330" y="764"/>
                  </a:cubicBezTo>
                  <a:cubicBezTo>
                    <a:pt x="337" y="757"/>
                    <a:pt x="349" y="736"/>
                    <a:pt x="353" y="727"/>
                  </a:cubicBezTo>
                  <a:cubicBezTo>
                    <a:pt x="355" y="736"/>
                    <a:pt x="358" y="755"/>
                    <a:pt x="362" y="767"/>
                  </a:cubicBezTo>
                  <a:cubicBezTo>
                    <a:pt x="369" y="767"/>
                    <a:pt x="377" y="767"/>
                    <a:pt x="384" y="767"/>
                  </a:cubicBezTo>
                  <a:cubicBezTo>
                    <a:pt x="391" y="767"/>
                    <a:pt x="397" y="767"/>
                    <a:pt x="404" y="767"/>
                  </a:cubicBezTo>
                  <a:cubicBezTo>
                    <a:pt x="406" y="759"/>
                    <a:pt x="414" y="735"/>
                    <a:pt x="416" y="727"/>
                  </a:cubicBezTo>
                  <a:cubicBezTo>
                    <a:pt x="420" y="735"/>
                    <a:pt x="431" y="756"/>
                    <a:pt x="438" y="764"/>
                  </a:cubicBezTo>
                  <a:cubicBezTo>
                    <a:pt x="438" y="764"/>
                    <a:pt x="438" y="764"/>
                    <a:pt x="438" y="764"/>
                  </a:cubicBezTo>
                  <a:cubicBezTo>
                    <a:pt x="438" y="762"/>
                    <a:pt x="438" y="762"/>
                    <a:pt x="438" y="762"/>
                  </a:cubicBezTo>
                  <a:cubicBezTo>
                    <a:pt x="438" y="763"/>
                    <a:pt x="439" y="763"/>
                    <a:pt x="440" y="763"/>
                  </a:cubicBezTo>
                  <a:cubicBezTo>
                    <a:pt x="442" y="763"/>
                    <a:pt x="445" y="763"/>
                    <a:pt x="447" y="762"/>
                  </a:cubicBezTo>
                  <a:cubicBezTo>
                    <a:pt x="480" y="755"/>
                    <a:pt x="480" y="755"/>
                    <a:pt x="480" y="755"/>
                  </a:cubicBezTo>
                  <a:cubicBezTo>
                    <a:pt x="480" y="755"/>
                    <a:pt x="480" y="755"/>
                    <a:pt x="480" y="755"/>
                  </a:cubicBezTo>
                  <a:cubicBezTo>
                    <a:pt x="480" y="755"/>
                    <a:pt x="480" y="755"/>
                    <a:pt x="480" y="755"/>
                  </a:cubicBezTo>
                  <a:cubicBezTo>
                    <a:pt x="481" y="754"/>
                    <a:pt x="481" y="753"/>
                    <a:pt x="482" y="751"/>
                  </a:cubicBezTo>
                  <a:cubicBezTo>
                    <a:pt x="485" y="741"/>
                    <a:pt x="486" y="723"/>
                    <a:pt x="486" y="714"/>
                  </a:cubicBezTo>
                  <a:cubicBezTo>
                    <a:pt x="492" y="723"/>
                    <a:pt x="505" y="739"/>
                    <a:pt x="513" y="745"/>
                  </a:cubicBezTo>
                  <a:cubicBezTo>
                    <a:pt x="513" y="745"/>
                    <a:pt x="514" y="745"/>
                    <a:pt x="514" y="745"/>
                  </a:cubicBezTo>
                  <a:cubicBezTo>
                    <a:pt x="513" y="744"/>
                    <a:pt x="513" y="744"/>
                    <a:pt x="513" y="744"/>
                  </a:cubicBezTo>
                  <a:cubicBezTo>
                    <a:pt x="514" y="744"/>
                    <a:pt x="514" y="745"/>
                    <a:pt x="514" y="745"/>
                  </a:cubicBezTo>
                  <a:cubicBezTo>
                    <a:pt x="519" y="743"/>
                    <a:pt x="523" y="741"/>
                    <a:pt x="527" y="740"/>
                  </a:cubicBezTo>
                  <a:cubicBezTo>
                    <a:pt x="551" y="729"/>
                    <a:pt x="551" y="729"/>
                    <a:pt x="551" y="729"/>
                  </a:cubicBezTo>
                  <a:cubicBezTo>
                    <a:pt x="551" y="729"/>
                    <a:pt x="551" y="729"/>
                    <a:pt x="551" y="729"/>
                  </a:cubicBezTo>
                  <a:cubicBezTo>
                    <a:pt x="551" y="729"/>
                    <a:pt x="551" y="729"/>
                    <a:pt x="551" y="729"/>
                  </a:cubicBezTo>
                  <a:cubicBezTo>
                    <a:pt x="552" y="728"/>
                    <a:pt x="552" y="727"/>
                    <a:pt x="552" y="725"/>
                  </a:cubicBezTo>
                  <a:cubicBezTo>
                    <a:pt x="553" y="715"/>
                    <a:pt x="550" y="697"/>
                    <a:pt x="549" y="689"/>
                  </a:cubicBezTo>
                  <a:cubicBezTo>
                    <a:pt x="555" y="695"/>
                    <a:pt x="571" y="709"/>
                    <a:pt x="580" y="713"/>
                  </a:cubicBezTo>
                  <a:cubicBezTo>
                    <a:pt x="592" y="706"/>
                    <a:pt x="604" y="698"/>
                    <a:pt x="615" y="690"/>
                  </a:cubicBezTo>
                  <a:cubicBezTo>
                    <a:pt x="615" y="690"/>
                    <a:pt x="615" y="690"/>
                    <a:pt x="615" y="689"/>
                  </a:cubicBezTo>
                  <a:cubicBezTo>
                    <a:pt x="615" y="690"/>
                    <a:pt x="615" y="690"/>
                    <a:pt x="615" y="690"/>
                  </a:cubicBezTo>
                  <a:cubicBezTo>
                    <a:pt x="616" y="690"/>
                    <a:pt x="616" y="689"/>
                    <a:pt x="616" y="689"/>
                  </a:cubicBezTo>
                  <a:cubicBezTo>
                    <a:pt x="616" y="679"/>
                    <a:pt x="609" y="660"/>
                    <a:pt x="606" y="651"/>
                  </a:cubicBezTo>
                  <a:cubicBezTo>
                    <a:pt x="613" y="656"/>
                    <a:pt x="631" y="666"/>
                    <a:pt x="641" y="669"/>
                  </a:cubicBezTo>
                  <a:cubicBezTo>
                    <a:pt x="651" y="659"/>
                    <a:pt x="661" y="649"/>
                    <a:pt x="671" y="639"/>
                  </a:cubicBezTo>
                  <a:cubicBezTo>
                    <a:pt x="670" y="639"/>
                    <a:pt x="670" y="639"/>
                    <a:pt x="670" y="639"/>
                  </a:cubicBezTo>
                  <a:cubicBezTo>
                    <a:pt x="671" y="639"/>
                    <a:pt x="671" y="639"/>
                    <a:pt x="671" y="639"/>
                  </a:cubicBezTo>
                  <a:cubicBezTo>
                    <a:pt x="671" y="639"/>
                    <a:pt x="671" y="638"/>
                    <a:pt x="671" y="638"/>
                  </a:cubicBezTo>
                  <a:cubicBezTo>
                    <a:pt x="669" y="628"/>
                    <a:pt x="658" y="610"/>
                    <a:pt x="653" y="602"/>
                  </a:cubicBezTo>
                  <a:cubicBezTo>
                    <a:pt x="662" y="605"/>
                    <a:pt x="681" y="612"/>
                    <a:pt x="692" y="612"/>
                  </a:cubicBezTo>
                  <a:cubicBezTo>
                    <a:pt x="701" y="601"/>
                    <a:pt x="708" y="589"/>
                    <a:pt x="716" y="577"/>
                  </a:cubicBezTo>
                  <a:cubicBezTo>
                    <a:pt x="715" y="576"/>
                    <a:pt x="715" y="575"/>
                    <a:pt x="715" y="575"/>
                  </a:cubicBezTo>
                  <a:cubicBezTo>
                    <a:pt x="710" y="565"/>
                    <a:pt x="697" y="552"/>
                    <a:pt x="691" y="546"/>
                  </a:cubicBezTo>
                  <a:cubicBezTo>
                    <a:pt x="701" y="547"/>
                    <a:pt x="720" y="550"/>
                    <a:pt x="731" y="548"/>
                  </a:cubicBezTo>
                  <a:cubicBezTo>
                    <a:pt x="737" y="535"/>
                    <a:pt x="742" y="522"/>
                    <a:pt x="747" y="508"/>
                  </a:cubicBezTo>
                  <a:cubicBezTo>
                    <a:pt x="747" y="508"/>
                    <a:pt x="746" y="507"/>
                    <a:pt x="746" y="507"/>
                  </a:cubicBezTo>
                  <a:cubicBezTo>
                    <a:pt x="739" y="499"/>
                    <a:pt x="725" y="488"/>
                    <a:pt x="718" y="483"/>
                  </a:cubicBezTo>
                  <a:cubicBezTo>
                    <a:pt x="727" y="483"/>
                    <a:pt x="746" y="482"/>
                    <a:pt x="756" y="478"/>
                  </a:cubicBezTo>
                  <a:cubicBezTo>
                    <a:pt x="759" y="465"/>
                    <a:pt x="762" y="451"/>
                    <a:pt x="764" y="437"/>
                  </a:cubicBezTo>
                  <a:cubicBezTo>
                    <a:pt x="755" y="429"/>
                    <a:pt x="737" y="420"/>
                    <a:pt x="730" y="417"/>
                  </a:cubicBezTo>
                  <a:cubicBezTo>
                    <a:pt x="738" y="415"/>
                    <a:pt x="754" y="410"/>
                    <a:pt x="767" y="405"/>
                  </a:cubicBezTo>
                  <a:cubicBezTo>
                    <a:pt x="768" y="398"/>
                    <a:pt x="768" y="391"/>
                    <a:pt x="768" y="384"/>
                  </a:cubicBezTo>
                  <a:close/>
                  <a:moveTo>
                    <a:pt x="130" y="408"/>
                  </a:moveTo>
                  <a:cubicBezTo>
                    <a:pt x="116" y="408"/>
                    <a:pt x="106" y="397"/>
                    <a:pt x="106" y="384"/>
                  </a:cubicBezTo>
                  <a:cubicBezTo>
                    <a:pt x="106" y="370"/>
                    <a:pt x="116" y="359"/>
                    <a:pt x="130" y="359"/>
                  </a:cubicBezTo>
                  <a:cubicBezTo>
                    <a:pt x="143" y="359"/>
                    <a:pt x="154" y="370"/>
                    <a:pt x="154" y="384"/>
                  </a:cubicBezTo>
                  <a:cubicBezTo>
                    <a:pt x="154" y="397"/>
                    <a:pt x="143" y="408"/>
                    <a:pt x="130" y="408"/>
                  </a:cubicBezTo>
                  <a:close/>
                  <a:moveTo>
                    <a:pt x="384" y="105"/>
                  </a:moveTo>
                  <a:cubicBezTo>
                    <a:pt x="397" y="105"/>
                    <a:pt x="408" y="116"/>
                    <a:pt x="408" y="129"/>
                  </a:cubicBezTo>
                  <a:cubicBezTo>
                    <a:pt x="408" y="143"/>
                    <a:pt x="397" y="153"/>
                    <a:pt x="384" y="153"/>
                  </a:cubicBezTo>
                  <a:cubicBezTo>
                    <a:pt x="371" y="153"/>
                    <a:pt x="360" y="143"/>
                    <a:pt x="360" y="129"/>
                  </a:cubicBezTo>
                  <a:cubicBezTo>
                    <a:pt x="360" y="116"/>
                    <a:pt x="371" y="105"/>
                    <a:pt x="384" y="105"/>
                  </a:cubicBezTo>
                  <a:close/>
                  <a:moveTo>
                    <a:pt x="187" y="187"/>
                  </a:moveTo>
                  <a:cubicBezTo>
                    <a:pt x="197" y="177"/>
                    <a:pt x="212" y="177"/>
                    <a:pt x="221" y="187"/>
                  </a:cubicBezTo>
                  <a:cubicBezTo>
                    <a:pt x="231" y="196"/>
                    <a:pt x="231" y="211"/>
                    <a:pt x="221" y="221"/>
                  </a:cubicBezTo>
                  <a:cubicBezTo>
                    <a:pt x="212" y="230"/>
                    <a:pt x="197" y="230"/>
                    <a:pt x="187" y="221"/>
                  </a:cubicBezTo>
                  <a:cubicBezTo>
                    <a:pt x="178" y="211"/>
                    <a:pt x="178" y="196"/>
                    <a:pt x="187" y="187"/>
                  </a:cubicBezTo>
                  <a:close/>
                  <a:moveTo>
                    <a:pt x="221" y="580"/>
                  </a:moveTo>
                  <a:cubicBezTo>
                    <a:pt x="212" y="590"/>
                    <a:pt x="197" y="590"/>
                    <a:pt x="187" y="580"/>
                  </a:cubicBezTo>
                  <a:cubicBezTo>
                    <a:pt x="178" y="571"/>
                    <a:pt x="178" y="556"/>
                    <a:pt x="187" y="546"/>
                  </a:cubicBezTo>
                  <a:cubicBezTo>
                    <a:pt x="197" y="537"/>
                    <a:pt x="212" y="537"/>
                    <a:pt x="221" y="546"/>
                  </a:cubicBezTo>
                  <a:cubicBezTo>
                    <a:pt x="231" y="556"/>
                    <a:pt x="231" y="571"/>
                    <a:pt x="221" y="580"/>
                  </a:cubicBezTo>
                  <a:close/>
                  <a:moveTo>
                    <a:pt x="384" y="662"/>
                  </a:moveTo>
                  <a:cubicBezTo>
                    <a:pt x="371" y="662"/>
                    <a:pt x="360" y="651"/>
                    <a:pt x="360" y="638"/>
                  </a:cubicBezTo>
                  <a:cubicBezTo>
                    <a:pt x="360" y="624"/>
                    <a:pt x="371" y="614"/>
                    <a:pt x="384" y="614"/>
                  </a:cubicBezTo>
                  <a:cubicBezTo>
                    <a:pt x="397" y="614"/>
                    <a:pt x="408" y="624"/>
                    <a:pt x="408" y="638"/>
                  </a:cubicBezTo>
                  <a:cubicBezTo>
                    <a:pt x="408" y="651"/>
                    <a:pt x="397" y="662"/>
                    <a:pt x="384" y="662"/>
                  </a:cubicBezTo>
                  <a:close/>
                  <a:moveTo>
                    <a:pt x="384" y="580"/>
                  </a:moveTo>
                  <a:cubicBezTo>
                    <a:pt x="276" y="580"/>
                    <a:pt x="188" y="492"/>
                    <a:pt x="188" y="384"/>
                  </a:cubicBezTo>
                  <a:cubicBezTo>
                    <a:pt x="188" y="275"/>
                    <a:pt x="276" y="188"/>
                    <a:pt x="384" y="188"/>
                  </a:cubicBezTo>
                  <a:cubicBezTo>
                    <a:pt x="492" y="188"/>
                    <a:pt x="580" y="275"/>
                    <a:pt x="580" y="384"/>
                  </a:cubicBezTo>
                  <a:cubicBezTo>
                    <a:pt x="580" y="492"/>
                    <a:pt x="492" y="580"/>
                    <a:pt x="384" y="580"/>
                  </a:cubicBezTo>
                  <a:close/>
                  <a:moveTo>
                    <a:pt x="581" y="580"/>
                  </a:moveTo>
                  <a:cubicBezTo>
                    <a:pt x="571" y="590"/>
                    <a:pt x="556" y="590"/>
                    <a:pt x="547" y="580"/>
                  </a:cubicBezTo>
                  <a:cubicBezTo>
                    <a:pt x="537" y="571"/>
                    <a:pt x="537" y="556"/>
                    <a:pt x="547" y="546"/>
                  </a:cubicBezTo>
                  <a:cubicBezTo>
                    <a:pt x="556" y="537"/>
                    <a:pt x="571" y="537"/>
                    <a:pt x="581" y="546"/>
                  </a:cubicBezTo>
                  <a:cubicBezTo>
                    <a:pt x="590" y="556"/>
                    <a:pt x="590" y="571"/>
                    <a:pt x="581" y="580"/>
                  </a:cubicBezTo>
                  <a:close/>
                  <a:moveTo>
                    <a:pt x="581" y="221"/>
                  </a:moveTo>
                  <a:cubicBezTo>
                    <a:pt x="571" y="230"/>
                    <a:pt x="556" y="230"/>
                    <a:pt x="547" y="221"/>
                  </a:cubicBezTo>
                  <a:cubicBezTo>
                    <a:pt x="537" y="211"/>
                    <a:pt x="537" y="196"/>
                    <a:pt x="547" y="187"/>
                  </a:cubicBezTo>
                  <a:cubicBezTo>
                    <a:pt x="556" y="177"/>
                    <a:pt x="571" y="177"/>
                    <a:pt x="581" y="187"/>
                  </a:cubicBezTo>
                  <a:cubicBezTo>
                    <a:pt x="590" y="196"/>
                    <a:pt x="590" y="211"/>
                    <a:pt x="581" y="221"/>
                  </a:cubicBezTo>
                  <a:close/>
                  <a:moveTo>
                    <a:pt x="638" y="408"/>
                  </a:moveTo>
                  <a:cubicBezTo>
                    <a:pt x="625" y="408"/>
                    <a:pt x="614" y="397"/>
                    <a:pt x="614" y="384"/>
                  </a:cubicBezTo>
                  <a:cubicBezTo>
                    <a:pt x="614" y="370"/>
                    <a:pt x="625" y="359"/>
                    <a:pt x="638" y="359"/>
                  </a:cubicBezTo>
                  <a:cubicBezTo>
                    <a:pt x="651" y="359"/>
                    <a:pt x="662" y="370"/>
                    <a:pt x="662" y="384"/>
                  </a:cubicBezTo>
                  <a:cubicBezTo>
                    <a:pt x="662" y="397"/>
                    <a:pt x="651" y="408"/>
                    <a:pt x="638" y="408"/>
                  </a:cubicBezTo>
                  <a:close/>
                </a:path>
              </a:pathLst>
            </a:custGeom>
            <a:grpFill/>
            <a:ln>
              <a:noFill/>
            </a:ln>
            <a:effectLst/>
          </p:spPr>
          <p:txBody>
            <a:bodyPr/>
            <a:lstStyle/>
            <a:p>
              <a:pPr>
                <a:defRPr/>
              </a:pPr>
              <a:endParaRPr lang="en-US" sz="2100" kern="0" dirty="0">
                <a:solidFill>
                  <a:sysClr val="windowText" lastClr="000000"/>
                </a:solidFill>
                <a:cs typeface="Arial" pitchFamily="34" charset="0"/>
              </a:endParaRPr>
            </a:p>
          </p:txBody>
        </p:sp>
        <p:sp>
          <p:nvSpPr>
            <p:cNvPr id="61" name="Freeform 9">
              <a:extLst>
                <a:ext uri="{FF2B5EF4-FFF2-40B4-BE49-F238E27FC236}">
                  <a16:creationId xmlns:a16="http://schemas.microsoft.com/office/drawing/2014/main" id="{B792B4E2-1BED-484E-80FF-522AD58BF4BB}"/>
                </a:ext>
              </a:extLst>
            </p:cNvPr>
            <p:cNvSpPr>
              <a:spLocks noEditPoints="1"/>
            </p:cNvSpPr>
            <p:nvPr/>
          </p:nvSpPr>
          <p:spPr bwMode="auto">
            <a:xfrm rot="1515780">
              <a:off x="3151486" y="3597027"/>
              <a:ext cx="43852" cy="45946"/>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grpFill/>
            <a:ln w="9525">
              <a:noFill/>
              <a:round/>
              <a:headEnd/>
              <a:tailEnd/>
            </a:ln>
          </p:spPr>
          <p:txBody>
            <a:bodyPr/>
            <a:lstStyle/>
            <a:p>
              <a:pPr fontAlgn="base">
                <a:spcBef>
                  <a:spcPct val="0"/>
                </a:spcBef>
                <a:spcAft>
                  <a:spcPct val="0"/>
                </a:spcAft>
              </a:pPr>
              <a:endParaRPr lang="en-US" dirty="0">
                <a:solidFill>
                  <a:srgbClr val="5F5F5F"/>
                </a:solidFill>
                <a:latin typeface="Arial" charset="0"/>
                <a:cs typeface="Arial" charset="0"/>
              </a:endParaRPr>
            </a:p>
          </p:txBody>
        </p:sp>
      </p:grpSp>
      <p:sp>
        <p:nvSpPr>
          <p:cNvPr id="62" name="Rounded Rectangle 8">
            <a:extLst>
              <a:ext uri="{FF2B5EF4-FFF2-40B4-BE49-F238E27FC236}">
                <a16:creationId xmlns:a16="http://schemas.microsoft.com/office/drawing/2014/main" id="{193E7B8E-A6B3-490C-95AF-B2BEC312C080}"/>
              </a:ext>
            </a:extLst>
          </p:cNvPr>
          <p:cNvSpPr/>
          <p:nvPr/>
        </p:nvSpPr>
        <p:spPr>
          <a:xfrm>
            <a:off x="4179954" y="2686015"/>
            <a:ext cx="838200" cy="444337"/>
          </a:xfrm>
          <a:prstGeom prst="roundRect">
            <a:avLst/>
          </a:prstGeom>
          <a:solidFill>
            <a:srgbClr val="C00000"/>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t>ODI</a:t>
            </a:r>
          </a:p>
        </p:txBody>
      </p:sp>
      <p:sp>
        <p:nvSpPr>
          <p:cNvPr id="63" name="Rounded Rectangle 8">
            <a:extLst>
              <a:ext uri="{FF2B5EF4-FFF2-40B4-BE49-F238E27FC236}">
                <a16:creationId xmlns:a16="http://schemas.microsoft.com/office/drawing/2014/main" id="{2283AA7D-42FF-4F8E-A6D3-365B6EBB5D78}"/>
              </a:ext>
            </a:extLst>
          </p:cNvPr>
          <p:cNvSpPr/>
          <p:nvPr/>
        </p:nvSpPr>
        <p:spPr>
          <a:xfrm>
            <a:off x="6834136" y="2686015"/>
            <a:ext cx="838200" cy="444337"/>
          </a:xfrm>
          <a:prstGeom prst="roundRect">
            <a:avLst/>
          </a:prstGeom>
          <a:solidFill>
            <a:srgbClr val="C00000"/>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t>ODI</a:t>
            </a:r>
          </a:p>
        </p:txBody>
      </p:sp>
      <p:grpSp>
        <p:nvGrpSpPr>
          <p:cNvPr id="64" name="Group 20">
            <a:extLst>
              <a:ext uri="{FF2B5EF4-FFF2-40B4-BE49-F238E27FC236}">
                <a16:creationId xmlns:a16="http://schemas.microsoft.com/office/drawing/2014/main" id="{A6214C29-C15A-4804-8B98-EA7ED083DC86}"/>
              </a:ext>
            </a:extLst>
          </p:cNvPr>
          <p:cNvGrpSpPr>
            <a:grpSpLocks/>
          </p:cNvGrpSpPr>
          <p:nvPr/>
        </p:nvGrpSpPr>
        <p:grpSpPr bwMode="auto">
          <a:xfrm rot="-1068564">
            <a:off x="7862785" y="3036481"/>
            <a:ext cx="688975" cy="349250"/>
            <a:chOff x="2894012" y="4868611"/>
            <a:chExt cx="1499414" cy="693989"/>
          </a:xfrm>
          <a:solidFill>
            <a:schemeClr val="tx1"/>
          </a:solidFill>
        </p:grpSpPr>
        <p:sp>
          <p:nvSpPr>
            <p:cNvPr id="65" name="Oval 64">
              <a:extLst>
                <a:ext uri="{FF2B5EF4-FFF2-40B4-BE49-F238E27FC236}">
                  <a16:creationId xmlns:a16="http://schemas.microsoft.com/office/drawing/2014/main" id="{BC362831-BC67-497E-AA25-D5C1A6098986}"/>
                </a:ext>
              </a:extLst>
            </p:cNvPr>
            <p:cNvSpPr/>
            <p:nvPr/>
          </p:nvSpPr>
          <p:spPr>
            <a:xfrm>
              <a:off x="3113715" y="4865955"/>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66" name="Oval 65">
              <a:extLst>
                <a:ext uri="{FF2B5EF4-FFF2-40B4-BE49-F238E27FC236}">
                  <a16:creationId xmlns:a16="http://schemas.microsoft.com/office/drawing/2014/main" id="{D7BCECD7-6CAA-4A0A-99B9-DBEF52C19366}"/>
                </a:ext>
              </a:extLst>
            </p:cNvPr>
            <p:cNvSpPr/>
            <p:nvPr/>
          </p:nvSpPr>
          <p:spPr>
            <a:xfrm>
              <a:off x="3570436" y="4867387"/>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67" name="Oval 66">
              <a:extLst>
                <a:ext uri="{FF2B5EF4-FFF2-40B4-BE49-F238E27FC236}">
                  <a16:creationId xmlns:a16="http://schemas.microsoft.com/office/drawing/2014/main" id="{2CB0E82A-33EF-4A99-B29E-D272C048EA03}"/>
                </a:ext>
              </a:extLst>
            </p:cNvPr>
            <p:cNvSpPr/>
            <p:nvPr/>
          </p:nvSpPr>
          <p:spPr>
            <a:xfrm>
              <a:off x="3723098" y="5025699"/>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68" name="Freeform 38">
              <a:extLst>
                <a:ext uri="{FF2B5EF4-FFF2-40B4-BE49-F238E27FC236}">
                  <a16:creationId xmlns:a16="http://schemas.microsoft.com/office/drawing/2014/main" id="{5FAA4867-C25C-4079-9B04-20B7F4C65F61}"/>
                </a:ext>
              </a:extLst>
            </p:cNvPr>
            <p:cNvSpPr/>
            <p:nvPr/>
          </p:nvSpPr>
          <p:spPr>
            <a:xfrm>
              <a:off x="2894894" y="4991969"/>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69" name="Freeform 39">
              <a:extLst>
                <a:ext uri="{FF2B5EF4-FFF2-40B4-BE49-F238E27FC236}">
                  <a16:creationId xmlns:a16="http://schemas.microsoft.com/office/drawing/2014/main" id="{44223514-6EA0-4FAE-80EC-D8E6296F2016}"/>
                </a:ext>
              </a:extLst>
            </p:cNvPr>
            <p:cNvSpPr/>
            <p:nvPr/>
          </p:nvSpPr>
          <p:spPr>
            <a:xfrm flipH="1">
              <a:off x="4178715" y="4994134"/>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70" name="Oval 69">
              <a:extLst>
                <a:ext uri="{FF2B5EF4-FFF2-40B4-BE49-F238E27FC236}">
                  <a16:creationId xmlns:a16="http://schemas.microsoft.com/office/drawing/2014/main" id="{F04274ED-91D8-4D4D-B872-2D6FB9CBBB83}"/>
                </a:ext>
              </a:extLst>
            </p:cNvPr>
            <p:cNvSpPr/>
            <p:nvPr/>
          </p:nvSpPr>
          <p:spPr>
            <a:xfrm>
              <a:off x="3267553" y="5031238"/>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grpSp>
        <p:nvGrpSpPr>
          <p:cNvPr id="71" name="Group 20">
            <a:extLst>
              <a:ext uri="{FF2B5EF4-FFF2-40B4-BE49-F238E27FC236}">
                <a16:creationId xmlns:a16="http://schemas.microsoft.com/office/drawing/2014/main" id="{92941223-485E-49FB-BFE9-2483DD939CE4}"/>
              </a:ext>
            </a:extLst>
          </p:cNvPr>
          <p:cNvGrpSpPr>
            <a:grpSpLocks/>
          </p:cNvGrpSpPr>
          <p:nvPr/>
        </p:nvGrpSpPr>
        <p:grpSpPr bwMode="auto">
          <a:xfrm rot="-1068564">
            <a:off x="5926027" y="3772937"/>
            <a:ext cx="688975" cy="349250"/>
            <a:chOff x="2894012" y="4868611"/>
            <a:chExt cx="1499414" cy="693989"/>
          </a:xfrm>
          <a:solidFill>
            <a:schemeClr val="tx1"/>
          </a:solidFill>
        </p:grpSpPr>
        <p:sp>
          <p:nvSpPr>
            <p:cNvPr id="72" name="Oval 71">
              <a:extLst>
                <a:ext uri="{FF2B5EF4-FFF2-40B4-BE49-F238E27FC236}">
                  <a16:creationId xmlns:a16="http://schemas.microsoft.com/office/drawing/2014/main" id="{54322F78-7B16-4BEF-B499-DDE176E77965}"/>
                </a:ext>
              </a:extLst>
            </p:cNvPr>
            <p:cNvSpPr/>
            <p:nvPr/>
          </p:nvSpPr>
          <p:spPr>
            <a:xfrm>
              <a:off x="3113715" y="4865955"/>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73" name="Oval 72">
              <a:extLst>
                <a:ext uri="{FF2B5EF4-FFF2-40B4-BE49-F238E27FC236}">
                  <a16:creationId xmlns:a16="http://schemas.microsoft.com/office/drawing/2014/main" id="{407C3E55-1E8F-43C9-A281-9CF123DB64C6}"/>
                </a:ext>
              </a:extLst>
            </p:cNvPr>
            <p:cNvSpPr/>
            <p:nvPr/>
          </p:nvSpPr>
          <p:spPr>
            <a:xfrm>
              <a:off x="3570436" y="4867387"/>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74" name="Oval 73">
              <a:extLst>
                <a:ext uri="{FF2B5EF4-FFF2-40B4-BE49-F238E27FC236}">
                  <a16:creationId xmlns:a16="http://schemas.microsoft.com/office/drawing/2014/main" id="{756F2067-A931-45AE-AFCC-B8CA0228FEDC}"/>
                </a:ext>
              </a:extLst>
            </p:cNvPr>
            <p:cNvSpPr/>
            <p:nvPr/>
          </p:nvSpPr>
          <p:spPr>
            <a:xfrm>
              <a:off x="3723098" y="5025699"/>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75" name="Freeform 38">
              <a:extLst>
                <a:ext uri="{FF2B5EF4-FFF2-40B4-BE49-F238E27FC236}">
                  <a16:creationId xmlns:a16="http://schemas.microsoft.com/office/drawing/2014/main" id="{C953F989-ADBD-4F8E-834B-79981EBF7147}"/>
                </a:ext>
              </a:extLst>
            </p:cNvPr>
            <p:cNvSpPr/>
            <p:nvPr/>
          </p:nvSpPr>
          <p:spPr>
            <a:xfrm>
              <a:off x="2894894" y="4991969"/>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76" name="Freeform 39">
              <a:extLst>
                <a:ext uri="{FF2B5EF4-FFF2-40B4-BE49-F238E27FC236}">
                  <a16:creationId xmlns:a16="http://schemas.microsoft.com/office/drawing/2014/main" id="{15EE835C-EFA1-4F57-B04E-8BABA4264A38}"/>
                </a:ext>
              </a:extLst>
            </p:cNvPr>
            <p:cNvSpPr/>
            <p:nvPr/>
          </p:nvSpPr>
          <p:spPr>
            <a:xfrm flipH="1">
              <a:off x="4178715" y="4994134"/>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77" name="Oval 76">
              <a:extLst>
                <a:ext uri="{FF2B5EF4-FFF2-40B4-BE49-F238E27FC236}">
                  <a16:creationId xmlns:a16="http://schemas.microsoft.com/office/drawing/2014/main" id="{397B659A-1CC5-48F8-98A3-06DDDE2CB045}"/>
                </a:ext>
              </a:extLst>
            </p:cNvPr>
            <p:cNvSpPr/>
            <p:nvPr/>
          </p:nvSpPr>
          <p:spPr>
            <a:xfrm>
              <a:off x="3267553" y="5031238"/>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sp>
        <p:nvSpPr>
          <p:cNvPr id="7" name="Footer Placeholder 6">
            <a:extLst>
              <a:ext uri="{FF2B5EF4-FFF2-40B4-BE49-F238E27FC236}">
                <a16:creationId xmlns:a16="http://schemas.microsoft.com/office/drawing/2014/main" id="{D9C859D6-F2DF-4338-A9F9-5D7B4557EEB1}"/>
              </a:ext>
            </a:extLst>
          </p:cNvPr>
          <p:cNvSpPr>
            <a:spLocks noGrp="1"/>
          </p:cNvSpPr>
          <p:nvPr>
            <p:ph type="ftr" sz="quarter" idx="13"/>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25039928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3000" fill="hold"/>
                                        <p:tgtEl>
                                          <p:spTgt spid="58"/>
                                        </p:tgtEl>
                                        <p:attrNameLst>
                                          <p:attrName>r</p:attrName>
                                        </p:attrNameLst>
                                      </p:cBhvr>
                                    </p:animRot>
                                  </p:childTnLst>
                                </p:cTn>
                              </p:par>
                              <p:par>
                                <p:cTn id="7" presetID="8" presetClass="emph" presetSubtype="0" fill="hold" nodeType="withEffect">
                                  <p:stCondLst>
                                    <p:cond delay="0"/>
                                  </p:stCondLst>
                                  <p:childTnLst>
                                    <p:animRot by="21600000">
                                      <p:cBhvr>
                                        <p:cTn id="8" dur="3000" fill="hold"/>
                                        <p:tgtEl>
                                          <p:spTgt spid="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0B6148E1-A83B-E96B-2E47-D5E5EA0A6BB8}"/>
              </a:ext>
            </a:extLst>
          </p:cNvPr>
          <p:cNvSpPr>
            <a:spLocks noGrp="1"/>
          </p:cNvSpPr>
          <p:nvPr>
            <p:ph type="title"/>
          </p:nvPr>
        </p:nvSpPr>
        <p:spPr/>
        <p:txBody>
          <a:bodyPr/>
          <a:lstStyle/>
          <a:p>
            <a:r>
              <a:rPr lang="en-US" dirty="0"/>
              <a:t>Oracle Data Masking and </a:t>
            </a:r>
            <a:r>
              <a:rPr lang="en-US" dirty="0" err="1"/>
              <a:t>Subsetting</a:t>
            </a:r>
            <a:endParaRPr lang="fr-FR" dirty="0"/>
          </a:p>
        </p:txBody>
      </p:sp>
      <p:sp>
        <p:nvSpPr>
          <p:cNvPr id="4" name="Text Placeholder 3">
            <a:extLst>
              <a:ext uri="{FF2B5EF4-FFF2-40B4-BE49-F238E27FC236}">
                <a16:creationId xmlns:a16="http://schemas.microsoft.com/office/drawing/2014/main" id="{D2C60102-8AB6-F342-B815-3BAAE9BCD150}"/>
              </a:ext>
            </a:extLst>
          </p:cNvPr>
          <p:cNvSpPr>
            <a:spLocks noGrp="1"/>
          </p:cNvSpPr>
          <p:nvPr>
            <p:ph type="body" sz="quarter" idx="11"/>
          </p:nvPr>
        </p:nvSpPr>
        <p:spPr/>
        <p:txBody>
          <a:bodyPr/>
          <a:lstStyle/>
          <a:p>
            <a:r>
              <a:rPr lang="en-US" sz="1800" b="0" dirty="0"/>
              <a:t>Masking in Oracle Fusion SaaS</a:t>
            </a:r>
          </a:p>
        </p:txBody>
      </p:sp>
      <p:sp>
        <p:nvSpPr>
          <p:cNvPr id="3" name="Footer Placeholder 2">
            <a:extLst>
              <a:ext uri="{FF2B5EF4-FFF2-40B4-BE49-F238E27FC236}">
                <a16:creationId xmlns:a16="http://schemas.microsoft.com/office/drawing/2014/main" id="{2A0467FD-009A-6B41-B5F4-3BA24BC6EA32}"/>
              </a:ext>
            </a:extLst>
          </p:cNvPr>
          <p:cNvSpPr>
            <a:spLocks noGrp="1"/>
          </p:cNvSpPr>
          <p:nvPr>
            <p:ph type="ftr" sz="quarter" idx="13"/>
          </p:nvPr>
        </p:nvSpPr>
        <p:spPr/>
        <p:txBody>
          <a:bodyPr/>
          <a:lstStyle/>
          <a:p>
            <a:r>
              <a:rPr lang="en-US"/>
              <a:t>Copyright © 2023, Oracle and/or its affiliates </a:t>
            </a:r>
            <a:endParaRPr lang="en-US" dirty="0"/>
          </a:p>
        </p:txBody>
      </p:sp>
      <p:pic>
        <p:nvPicPr>
          <p:cNvPr id="5" name="Picture 2" descr="D:\dinesh\ProductManagement\Collateral\all_icons\ic-LOB_Female-red.png">
            <a:extLst>
              <a:ext uri="{FF2B5EF4-FFF2-40B4-BE49-F238E27FC236}">
                <a16:creationId xmlns:a16="http://schemas.microsoft.com/office/drawing/2014/main" id="{03576F40-093F-B546-9315-7ACCA77770C8}"/>
              </a:ext>
            </a:extLst>
          </p:cNvPr>
          <p:cNvPicPr>
            <a:picLocks noChangeAspect="1" noChangeArrowheads="1"/>
          </p:cNvPicPr>
          <p:nvPr/>
        </p:nvPicPr>
        <p:blipFill>
          <a:blip r:embed="rId2" cstate="print"/>
          <a:srcRect l="25140" t="16544" r="23682" b="16103"/>
          <a:stretch>
            <a:fillRect/>
          </a:stretch>
        </p:blipFill>
        <p:spPr bwMode="auto">
          <a:xfrm>
            <a:off x="774700" y="3141663"/>
            <a:ext cx="903288" cy="1189037"/>
          </a:xfrm>
          <a:prstGeom prst="rect">
            <a:avLst/>
          </a:prstGeom>
          <a:noFill/>
          <a:ln w="9525">
            <a:noFill/>
            <a:miter lim="800000"/>
            <a:headEnd/>
            <a:tailEnd/>
          </a:ln>
        </p:spPr>
      </p:pic>
      <p:sp>
        <p:nvSpPr>
          <p:cNvPr id="6" name="Right Arrow 5">
            <a:extLst>
              <a:ext uri="{FF2B5EF4-FFF2-40B4-BE49-F238E27FC236}">
                <a16:creationId xmlns:a16="http://schemas.microsoft.com/office/drawing/2014/main" id="{5ED3942A-D3E1-434F-8210-D326988CCBCC}"/>
              </a:ext>
            </a:extLst>
          </p:cNvPr>
          <p:cNvSpPr/>
          <p:nvPr/>
        </p:nvSpPr>
        <p:spPr>
          <a:xfrm>
            <a:off x="2503488" y="3378200"/>
            <a:ext cx="1865312" cy="677863"/>
          </a:xfrm>
          <a:prstGeom prst="righ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grpSp>
        <p:nvGrpSpPr>
          <p:cNvPr id="7" name="Group 57">
            <a:extLst>
              <a:ext uri="{FF2B5EF4-FFF2-40B4-BE49-F238E27FC236}">
                <a16:creationId xmlns:a16="http://schemas.microsoft.com/office/drawing/2014/main" id="{A55E5A7A-44A9-324C-9267-93270D514B61}"/>
              </a:ext>
            </a:extLst>
          </p:cNvPr>
          <p:cNvGrpSpPr>
            <a:grpSpLocks/>
          </p:cNvGrpSpPr>
          <p:nvPr/>
        </p:nvGrpSpPr>
        <p:grpSpPr bwMode="auto">
          <a:xfrm>
            <a:off x="5143500" y="1476706"/>
            <a:ext cx="6723063" cy="4002087"/>
            <a:chOff x="5143535" y="1591810"/>
            <a:chExt cx="6722370" cy="4002535"/>
          </a:xfrm>
        </p:grpSpPr>
        <p:pic>
          <p:nvPicPr>
            <p:cNvPr id="8" name="Picture 8" descr="Cloud graphic arts available for use in Cloud Campaign layouts">
              <a:extLst>
                <a:ext uri="{FF2B5EF4-FFF2-40B4-BE49-F238E27FC236}">
                  <a16:creationId xmlns:a16="http://schemas.microsoft.com/office/drawing/2014/main" id="{11039798-6308-7546-B477-DE8B094A2420}"/>
                </a:ext>
              </a:extLst>
            </p:cNvPr>
            <p:cNvPicPr>
              <a:picLocks noChangeAspect="1"/>
            </p:cNvPicPr>
            <p:nvPr/>
          </p:nvPicPr>
          <p:blipFill>
            <a:blip r:embed="rId3" cstate="print"/>
            <a:srcRect/>
            <a:stretch>
              <a:fillRect/>
            </a:stretch>
          </p:blipFill>
          <p:spPr bwMode="auto">
            <a:xfrm>
              <a:off x="5143535" y="1591810"/>
              <a:ext cx="6722370" cy="4002535"/>
            </a:xfrm>
            <a:prstGeom prst="rect">
              <a:avLst/>
            </a:prstGeom>
            <a:noFill/>
            <a:ln w="9525">
              <a:noFill/>
              <a:miter lim="800000"/>
              <a:headEnd/>
              <a:tailEnd/>
            </a:ln>
          </p:spPr>
        </p:pic>
        <p:sp>
          <p:nvSpPr>
            <p:cNvPr id="9" name="1_Capture_data">
              <a:extLst>
                <a:ext uri="{FF2B5EF4-FFF2-40B4-BE49-F238E27FC236}">
                  <a16:creationId xmlns:a16="http://schemas.microsoft.com/office/drawing/2014/main" id="{054591A4-A525-0C42-9CCA-AFDB7A9DFE6F}"/>
                </a:ext>
              </a:extLst>
            </p:cNvPr>
            <p:cNvSpPr txBox="1">
              <a:spLocks noChangeArrowheads="1"/>
            </p:cNvSpPr>
            <p:nvPr/>
          </p:nvSpPr>
          <p:spPr bwMode="auto">
            <a:xfrm>
              <a:off x="7643590" y="3517663"/>
              <a:ext cx="1752419" cy="646185"/>
            </a:xfrm>
            <a:prstGeom prst="rect">
              <a:avLst/>
            </a:prstGeom>
            <a:noFill/>
            <a:ln w="9525">
              <a:noFill/>
              <a:miter lim="800000"/>
              <a:headEnd/>
              <a:tailEnd/>
            </a:ln>
          </p:spPr>
          <p:txBody>
            <a:bodyPr>
              <a:spAutoFit/>
            </a:bodyPr>
            <a:lstStyle/>
            <a:p>
              <a:pPr>
                <a:defRPr/>
              </a:pPr>
              <a:r>
                <a:rPr lang="en-US" sz="1200" b="1" dirty="0">
                  <a:solidFill>
                    <a:schemeClr val="accent4"/>
                  </a:solidFill>
                  <a:latin typeface="Calibri" pitchFamily="34" charset="0"/>
                  <a:cs typeface="Times New Roman" pitchFamily="18" charset="0"/>
                </a:rPr>
                <a:t>010010110010101001001001001001001001001001001000100101010010</a:t>
              </a:r>
              <a:endParaRPr lang="en-CA" sz="1200" b="1" dirty="0">
                <a:solidFill>
                  <a:schemeClr val="accent4"/>
                </a:solidFill>
                <a:latin typeface="Calibri" pitchFamily="34" charset="0"/>
                <a:cs typeface="Times New Roman" pitchFamily="18" charset="0"/>
              </a:endParaRPr>
            </a:p>
          </p:txBody>
        </p:sp>
        <p:grpSp>
          <p:nvGrpSpPr>
            <p:cNvPr id="10" name="Group 74">
              <a:extLst>
                <a:ext uri="{FF2B5EF4-FFF2-40B4-BE49-F238E27FC236}">
                  <a16:creationId xmlns:a16="http://schemas.microsoft.com/office/drawing/2014/main" id="{CBE3BC0F-88C2-214E-B745-A60B6BF08089}"/>
                </a:ext>
              </a:extLst>
            </p:cNvPr>
            <p:cNvGrpSpPr>
              <a:grpSpLocks/>
            </p:cNvGrpSpPr>
            <p:nvPr/>
          </p:nvGrpSpPr>
          <p:grpSpPr bwMode="auto">
            <a:xfrm>
              <a:off x="9021183" y="2414593"/>
              <a:ext cx="1415531" cy="2856655"/>
              <a:chOff x="4056349" y="1367174"/>
              <a:chExt cx="1319835" cy="2395466"/>
            </a:xfrm>
          </p:grpSpPr>
          <p:sp>
            <p:nvSpPr>
              <p:cNvPr id="25" name="Rectangle 5">
                <a:extLst>
                  <a:ext uri="{FF2B5EF4-FFF2-40B4-BE49-F238E27FC236}">
                    <a16:creationId xmlns:a16="http://schemas.microsoft.com/office/drawing/2014/main" id="{26D400CC-04AE-1742-8426-20C496523E17}"/>
                  </a:ext>
                </a:extLst>
              </p:cNvPr>
              <p:cNvSpPr>
                <a:spLocks noChangeArrowheads="1"/>
              </p:cNvSpPr>
              <p:nvPr/>
            </p:nvSpPr>
            <p:spPr bwMode="auto">
              <a:xfrm>
                <a:off x="4056349" y="1367174"/>
                <a:ext cx="1121158" cy="309740"/>
              </a:xfrm>
              <a:prstGeom prst="rect">
                <a:avLst/>
              </a:prstGeom>
              <a:noFill/>
              <a:ln w="9525">
                <a:noFill/>
                <a:miter lim="800000"/>
                <a:headEnd/>
                <a:tailEnd/>
              </a:ln>
            </p:spPr>
            <p:txBody>
              <a:bodyPr wrap="none">
                <a:spAutoFit/>
              </a:bodyPr>
              <a:lstStyle/>
              <a:p>
                <a:pPr>
                  <a:defRPr/>
                </a:pPr>
                <a:r>
                  <a:rPr lang="en-US" b="1" dirty="0">
                    <a:latin typeface="Oracle Sans" panose="020B0503020204020204" pitchFamily="34" charset="0"/>
                    <a:cs typeface="Oracle Sans" panose="020B0503020204020204" pitchFamily="34" charset="0"/>
                  </a:rPr>
                  <a:t>Dev/Test</a:t>
                </a:r>
              </a:p>
            </p:txBody>
          </p:sp>
          <p:grpSp>
            <p:nvGrpSpPr>
              <p:cNvPr id="26" name="Group 256">
                <a:extLst>
                  <a:ext uri="{FF2B5EF4-FFF2-40B4-BE49-F238E27FC236}">
                    <a16:creationId xmlns:a16="http://schemas.microsoft.com/office/drawing/2014/main" id="{D8BBB604-483D-6E47-AC56-2D1BF3834344}"/>
                  </a:ext>
                </a:extLst>
              </p:cNvPr>
              <p:cNvGrpSpPr>
                <a:grpSpLocks/>
              </p:cNvGrpSpPr>
              <p:nvPr/>
            </p:nvGrpSpPr>
            <p:grpSpPr bwMode="auto">
              <a:xfrm>
                <a:off x="4190935" y="1765489"/>
                <a:ext cx="1185249" cy="1997151"/>
                <a:chOff x="4190935" y="1765489"/>
                <a:chExt cx="1185249" cy="1997151"/>
              </a:xfrm>
            </p:grpSpPr>
            <p:pic>
              <p:nvPicPr>
                <p:cNvPr id="27" name="Picture 32">
                  <a:extLst>
                    <a:ext uri="{FF2B5EF4-FFF2-40B4-BE49-F238E27FC236}">
                      <a16:creationId xmlns:a16="http://schemas.microsoft.com/office/drawing/2014/main" id="{C209CECC-F438-E142-90AB-178F4D849D3B}"/>
                    </a:ext>
                  </a:extLst>
                </p:cNvPr>
                <p:cNvPicPr>
                  <a:picLocks noChangeAspect="1"/>
                </p:cNvPicPr>
                <p:nvPr/>
              </p:nvPicPr>
              <p:blipFill>
                <a:blip r:embed="rId4" cstate="print"/>
                <a:srcRect/>
                <a:stretch>
                  <a:fillRect/>
                </a:stretch>
              </p:blipFill>
              <p:spPr bwMode="auto">
                <a:xfrm>
                  <a:off x="4190935" y="1765489"/>
                  <a:ext cx="853651" cy="1472731"/>
                </a:xfrm>
                <a:prstGeom prst="rect">
                  <a:avLst/>
                </a:prstGeom>
                <a:noFill/>
                <a:ln w="9525">
                  <a:noFill/>
                  <a:miter lim="800000"/>
                  <a:headEnd/>
                  <a:tailEnd/>
                </a:ln>
              </p:spPr>
            </p:pic>
            <p:pic>
              <p:nvPicPr>
                <p:cNvPr id="28" name="Picture 30" descr="Legacy DB Drum.png">
                  <a:extLst>
                    <a:ext uri="{FF2B5EF4-FFF2-40B4-BE49-F238E27FC236}">
                      <a16:creationId xmlns:a16="http://schemas.microsoft.com/office/drawing/2014/main" id="{E5127D24-33F5-5849-B19B-80C6560ADD35}"/>
                    </a:ext>
                  </a:extLst>
                </p:cNvPr>
                <p:cNvPicPr>
                  <a:picLocks noChangeAspect="1"/>
                </p:cNvPicPr>
                <p:nvPr/>
              </p:nvPicPr>
              <p:blipFill>
                <a:blip r:embed="rId5" cstate="print"/>
                <a:srcRect/>
                <a:stretch>
                  <a:fillRect/>
                </a:stretch>
              </p:blipFill>
              <p:spPr bwMode="auto">
                <a:xfrm>
                  <a:off x="4560909" y="3144642"/>
                  <a:ext cx="413495" cy="617998"/>
                </a:xfrm>
                <a:prstGeom prst="rect">
                  <a:avLst/>
                </a:prstGeom>
                <a:noFill/>
                <a:ln w="9525">
                  <a:noFill/>
                  <a:miter lim="800000"/>
                  <a:headEnd/>
                  <a:tailEnd/>
                </a:ln>
              </p:spPr>
            </p:pic>
            <p:pic>
              <p:nvPicPr>
                <p:cNvPr id="29" name="Picture 31" descr="Legacy DB Drum.png">
                  <a:extLst>
                    <a:ext uri="{FF2B5EF4-FFF2-40B4-BE49-F238E27FC236}">
                      <a16:creationId xmlns:a16="http://schemas.microsoft.com/office/drawing/2014/main" id="{968FD5A7-3120-134F-BD66-260534DD10E5}"/>
                    </a:ext>
                  </a:extLst>
                </p:cNvPr>
                <p:cNvPicPr>
                  <a:picLocks noChangeAspect="1"/>
                </p:cNvPicPr>
                <p:nvPr/>
              </p:nvPicPr>
              <p:blipFill>
                <a:blip r:embed="rId5" cstate="print"/>
                <a:srcRect/>
                <a:stretch>
                  <a:fillRect/>
                </a:stretch>
              </p:blipFill>
              <p:spPr bwMode="auto">
                <a:xfrm>
                  <a:off x="4962689" y="2881407"/>
                  <a:ext cx="413495" cy="617998"/>
                </a:xfrm>
                <a:prstGeom prst="rect">
                  <a:avLst/>
                </a:prstGeom>
                <a:noFill/>
                <a:ln w="9525">
                  <a:noFill/>
                  <a:miter lim="800000"/>
                  <a:headEnd/>
                  <a:tailEnd/>
                </a:ln>
              </p:spPr>
            </p:pic>
          </p:grpSp>
        </p:grpSp>
        <p:grpSp>
          <p:nvGrpSpPr>
            <p:cNvPr id="11" name="Group 37">
              <a:extLst>
                <a:ext uri="{FF2B5EF4-FFF2-40B4-BE49-F238E27FC236}">
                  <a16:creationId xmlns:a16="http://schemas.microsoft.com/office/drawing/2014/main" id="{75DF44FE-B6F7-CC40-A508-9F9AA5CA9A83}"/>
                </a:ext>
              </a:extLst>
            </p:cNvPr>
            <p:cNvGrpSpPr>
              <a:grpSpLocks/>
            </p:cNvGrpSpPr>
            <p:nvPr/>
          </p:nvGrpSpPr>
          <p:grpSpPr bwMode="auto">
            <a:xfrm>
              <a:off x="6729248" y="2413318"/>
              <a:ext cx="1446034" cy="2911719"/>
              <a:chOff x="3580467" y="2087369"/>
              <a:chExt cx="1773002" cy="3141923"/>
            </a:xfrm>
          </p:grpSpPr>
          <p:grpSp>
            <p:nvGrpSpPr>
              <p:cNvPr id="20" name="Group 47">
                <a:extLst>
                  <a:ext uri="{FF2B5EF4-FFF2-40B4-BE49-F238E27FC236}">
                    <a16:creationId xmlns:a16="http://schemas.microsoft.com/office/drawing/2014/main" id="{95DAE590-DABF-FB40-8E27-5CD206FE65E8}"/>
                  </a:ext>
                </a:extLst>
              </p:cNvPr>
              <p:cNvGrpSpPr>
                <a:grpSpLocks/>
              </p:cNvGrpSpPr>
              <p:nvPr/>
            </p:nvGrpSpPr>
            <p:grpSpPr bwMode="auto">
              <a:xfrm>
                <a:off x="3580467" y="2087369"/>
                <a:ext cx="1719996" cy="2662650"/>
                <a:chOff x="556077" y="1806419"/>
                <a:chExt cx="1237426" cy="1963592"/>
              </a:xfrm>
            </p:grpSpPr>
            <p:sp>
              <p:nvSpPr>
                <p:cNvPr id="23" name="Rectangle 4">
                  <a:extLst>
                    <a:ext uri="{FF2B5EF4-FFF2-40B4-BE49-F238E27FC236}">
                      <a16:creationId xmlns:a16="http://schemas.microsoft.com/office/drawing/2014/main" id="{E1A704B8-BB55-4243-99D5-5D05FDA35AF4}"/>
                    </a:ext>
                  </a:extLst>
                </p:cNvPr>
                <p:cNvSpPr>
                  <a:spLocks noChangeArrowheads="1"/>
                </p:cNvSpPr>
                <p:nvPr/>
              </p:nvSpPr>
              <p:spPr bwMode="auto">
                <a:xfrm>
                  <a:off x="556077" y="1806419"/>
                  <a:ext cx="1237426" cy="293933"/>
                </a:xfrm>
                <a:prstGeom prst="rect">
                  <a:avLst/>
                </a:prstGeom>
                <a:noFill/>
                <a:ln w="9525">
                  <a:noFill/>
                  <a:miter lim="800000"/>
                  <a:headEnd/>
                  <a:tailEnd/>
                </a:ln>
              </p:spPr>
              <p:txBody>
                <a:bodyPr wrap="none">
                  <a:spAutoFit/>
                </a:bodyPr>
                <a:lstStyle/>
                <a:p>
                  <a:pPr fontAlgn="auto">
                    <a:spcBef>
                      <a:spcPts val="0"/>
                    </a:spcBef>
                    <a:spcAft>
                      <a:spcPts val="0"/>
                    </a:spcAft>
                    <a:defRPr/>
                  </a:pPr>
                  <a:r>
                    <a:rPr lang="en-US" b="1" kern="0" dirty="0">
                      <a:latin typeface="Oracle Sans" panose="020B0503020204020204" pitchFamily="34" charset="0"/>
                      <a:cs typeface="Oracle Sans" panose="020B0503020204020204" pitchFamily="34" charset="0"/>
                    </a:rPr>
                    <a:t>Production</a:t>
                  </a:r>
                </a:p>
              </p:txBody>
            </p:sp>
            <p:pic>
              <p:nvPicPr>
                <p:cNvPr id="24" name="Picture 21">
                  <a:extLst>
                    <a:ext uri="{FF2B5EF4-FFF2-40B4-BE49-F238E27FC236}">
                      <a16:creationId xmlns:a16="http://schemas.microsoft.com/office/drawing/2014/main" id="{C1694564-3A06-8B47-A79C-86EA1D291EA4}"/>
                    </a:ext>
                  </a:extLst>
                </p:cNvPr>
                <p:cNvPicPr>
                  <a:picLocks noChangeAspect="1"/>
                </p:cNvPicPr>
                <p:nvPr/>
              </p:nvPicPr>
              <p:blipFill>
                <a:blip r:embed="rId6" cstate="print"/>
                <a:srcRect/>
                <a:stretch>
                  <a:fillRect/>
                </a:stretch>
              </p:blipFill>
              <p:spPr bwMode="auto">
                <a:xfrm>
                  <a:off x="570012" y="2032651"/>
                  <a:ext cx="1209556" cy="1737360"/>
                </a:xfrm>
                <a:prstGeom prst="rect">
                  <a:avLst/>
                </a:prstGeom>
                <a:noFill/>
                <a:ln w="9525">
                  <a:noFill/>
                  <a:miter lim="800000"/>
                  <a:headEnd/>
                  <a:tailEnd/>
                </a:ln>
              </p:spPr>
            </p:pic>
          </p:grpSp>
          <p:pic>
            <p:nvPicPr>
              <p:cNvPr id="21" name="Picture 34" descr="Unlalelled Embedded PDB.png">
                <a:extLst>
                  <a:ext uri="{FF2B5EF4-FFF2-40B4-BE49-F238E27FC236}">
                    <a16:creationId xmlns:a16="http://schemas.microsoft.com/office/drawing/2014/main" id="{9F286303-E698-5644-874B-316CCFF73D0F}"/>
                  </a:ext>
                </a:extLst>
              </p:cNvPr>
              <p:cNvPicPr>
                <a:picLocks noChangeAspect="1"/>
              </p:cNvPicPr>
              <p:nvPr/>
            </p:nvPicPr>
            <p:blipFill>
              <a:blip r:embed="rId7" cstate="print"/>
              <a:srcRect/>
              <a:stretch>
                <a:fillRect/>
              </a:stretch>
            </p:blipFill>
            <p:spPr bwMode="auto">
              <a:xfrm>
                <a:off x="4248882" y="4390561"/>
                <a:ext cx="555947" cy="838731"/>
              </a:xfrm>
              <a:prstGeom prst="rect">
                <a:avLst/>
              </a:prstGeom>
              <a:noFill/>
              <a:ln w="9525">
                <a:noFill/>
                <a:miter lim="800000"/>
                <a:headEnd/>
                <a:tailEnd/>
              </a:ln>
            </p:spPr>
          </p:pic>
          <p:pic>
            <p:nvPicPr>
              <p:cNvPr id="22" name="Picture 35" descr="Unlalelled Embedded PDB.png">
                <a:extLst>
                  <a:ext uri="{FF2B5EF4-FFF2-40B4-BE49-F238E27FC236}">
                    <a16:creationId xmlns:a16="http://schemas.microsoft.com/office/drawing/2014/main" id="{15515CB7-EB77-1C4B-9558-18C2B054ACFB}"/>
                  </a:ext>
                </a:extLst>
              </p:cNvPr>
              <p:cNvPicPr>
                <a:picLocks noChangeAspect="1"/>
              </p:cNvPicPr>
              <p:nvPr/>
            </p:nvPicPr>
            <p:blipFill>
              <a:blip r:embed="rId7" cstate="print"/>
              <a:srcRect/>
              <a:stretch>
                <a:fillRect/>
              </a:stretch>
            </p:blipFill>
            <p:spPr bwMode="auto">
              <a:xfrm>
                <a:off x="4797522" y="4196923"/>
                <a:ext cx="555947" cy="838731"/>
              </a:xfrm>
              <a:prstGeom prst="rect">
                <a:avLst/>
              </a:prstGeom>
              <a:noFill/>
              <a:ln w="9525">
                <a:noFill/>
                <a:miter lim="800000"/>
                <a:headEnd/>
                <a:tailEnd/>
              </a:ln>
            </p:spPr>
          </p:pic>
        </p:grpSp>
      </p:grpSp>
      <p:grpSp>
        <p:nvGrpSpPr>
          <p:cNvPr id="30" name="Group 53">
            <a:extLst>
              <a:ext uri="{FF2B5EF4-FFF2-40B4-BE49-F238E27FC236}">
                <a16:creationId xmlns:a16="http://schemas.microsoft.com/office/drawing/2014/main" id="{E2A4431D-FAAA-1945-9A04-52B448119D6C}"/>
              </a:ext>
            </a:extLst>
          </p:cNvPr>
          <p:cNvGrpSpPr>
            <a:grpSpLocks/>
          </p:cNvGrpSpPr>
          <p:nvPr/>
        </p:nvGrpSpPr>
        <p:grpSpPr bwMode="auto">
          <a:xfrm>
            <a:off x="2161482" y="2653723"/>
            <a:ext cx="2910251" cy="674281"/>
            <a:chOff x="2000923" y="2259106"/>
            <a:chExt cx="3227295" cy="828339"/>
          </a:xfrm>
        </p:grpSpPr>
        <p:sp>
          <p:nvSpPr>
            <p:cNvPr id="31" name="Text Placeholder 6">
              <a:extLst>
                <a:ext uri="{FF2B5EF4-FFF2-40B4-BE49-F238E27FC236}">
                  <a16:creationId xmlns:a16="http://schemas.microsoft.com/office/drawing/2014/main" id="{E4F96D03-DD23-5242-AB79-19158E6B3126}"/>
                </a:ext>
              </a:extLst>
            </p:cNvPr>
            <p:cNvSpPr txBox="1">
              <a:spLocks/>
            </p:cNvSpPr>
            <p:nvPr/>
          </p:nvSpPr>
          <p:spPr>
            <a:xfrm>
              <a:off x="2000923" y="2267041"/>
              <a:ext cx="3227295" cy="549162"/>
            </a:xfrm>
            <a:prstGeom prst="rect">
              <a:avLst/>
            </a:prstGeom>
          </p:spPr>
          <p:txBody>
            <a:bodyPr/>
            <a:lstStyle/>
            <a:p>
              <a:pPr marL="0" lvl="1" fontAlgn="auto">
                <a:lnSpc>
                  <a:spcPct val="90000"/>
                </a:lnSpc>
                <a:spcBef>
                  <a:spcPts val="800"/>
                </a:spcBef>
                <a:spcAft>
                  <a:spcPts val="0"/>
                </a:spcAft>
                <a:buClr>
                  <a:schemeClr val="tx1">
                    <a:lumMod val="60000"/>
                    <a:lumOff val="40000"/>
                  </a:schemeClr>
                </a:buClr>
                <a:buFont typeface="Arial" panose="020B0604020202020204" pitchFamily="34" charset="0"/>
                <a:buNone/>
                <a:defRPr/>
              </a:pPr>
              <a:r>
                <a:rPr lang="en-US" sz="1600" dirty="0">
                  <a:latin typeface="Oracle Sans" panose="020B0503020204020204" pitchFamily="34" charset="0"/>
                  <a:cs typeface="Oracle Sans" panose="020B0503020204020204" pitchFamily="34" charset="0"/>
                </a:rPr>
                <a:t>Customer requests to mask sensitive data in test/dev </a:t>
              </a:r>
            </a:p>
          </p:txBody>
        </p:sp>
        <p:sp>
          <p:nvSpPr>
            <p:cNvPr id="32" name="Rounded Rectangle 31">
              <a:extLst>
                <a:ext uri="{FF2B5EF4-FFF2-40B4-BE49-F238E27FC236}">
                  <a16:creationId xmlns:a16="http://schemas.microsoft.com/office/drawing/2014/main" id="{45620FAC-9A3B-BE4F-AE28-6D6F3AB9893C}"/>
                </a:ext>
              </a:extLst>
            </p:cNvPr>
            <p:cNvSpPr/>
            <p:nvPr/>
          </p:nvSpPr>
          <p:spPr>
            <a:xfrm>
              <a:off x="2000923" y="2259106"/>
              <a:ext cx="3119348" cy="828339"/>
            </a:xfrm>
            <a:prstGeom prst="round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grpSp>
      <p:grpSp>
        <p:nvGrpSpPr>
          <p:cNvPr id="33" name="Group 54">
            <a:extLst>
              <a:ext uri="{FF2B5EF4-FFF2-40B4-BE49-F238E27FC236}">
                <a16:creationId xmlns:a16="http://schemas.microsoft.com/office/drawing/2014/main" id="{BCA760D0-AFE3-9E4C-BE7D-0EE5BE115584}"/>
              </a:ext>
            </a:extLst>
          </p:cNvPr>
          <p:cNvGrpSpPr>
            <a:grpSpLocks/>
          </p:cNvGrpSpPr>
          <p:nvPr/>
        </p:nvGrpSpPr>
        <p:grpSpPr bwMode="auto">
          <a:xfrm>
            <a:off x="7053517" y="5478336"/>
            <a:ext cx="3236912" cy="827421"/>
            <a:chOff x="2000923" y="2259104"/>
            <a:chExt cx="3237686" cy="1048331"/>
          </a:xfrm>
        </p:grpSpPr>
        <p:sp>
          <p:nvSpPr>
            <p:cNvPr id="34" name="Text Placeholder 6">
              <a:extLst>
                <a:ext uri="{FF2B5EF4-FFF2-40B4-BE49-F238E27FC236}">
                  <a16:creationId xmlns:a16="http://schemas.microsoft.com/office/drawing/2014/main" id="{4A690409-0B90-9340-8C5D-1422C5BD910B}"/>
                </a:ext>
              </a:extLst>
            </p:cNvPr>
            <p:cNvSpPr txBox="1">
              <a:spLocks/>
            </p:cNvSpPr>
            <p:nvPr/>
          </p:nvSpPr>
          <p:spPr>
            <a:xfrm>
              <a:off x="2012038" y="2277209"/>
              <a:ext cx="3226571" cy="989813"/>
            </a:xfrm>
            <a:prstGeom prst="rect">
              <a:avLst/>
            </a:prstGeom>
          </p:spPr>
          <p:txBody>
            <a:bodyPr/>
            <a:lstStyle/>
            <a:p>
              <a:pPr marL="0" lvl="1" fontAlgn="auto">
                <a:lnSpc>
                  <a:spcPct val="90000"/>
                </a:lnSpc>
                <a:spcBef>
                  <a:spcPts val="800"/>
                </a:spcBef>
                <a:spcAft>
                  <a:spcPts val="0"/>
                </a:spcAft>
                <a:buClr>
                  <a:schemeClr val="tx1">
                    <a:lumMod val="60000"/>
                    <a:lumOff val="40000"/>
                  </a:schemeClr>
                </a:buClr>
                <a:buFont typeface="Arial" panose="020B0604020202020204" pitchFamily="34" charset="0"/>
                <a:buNone/>
                <a:defRPr/>
              </a:pPr>
              <a:r>
                <a:rPr lang="en-US" sz="1600" dirty="0">
                  <a:latin typeface="Oracle Sans" panose="020B0503020204020204" pitchFamily="34" charset="0"/>
                  <a:cs typeface="Oracle Sans" panose="020B0503020204020204" pitchFamily="34" charset="0"/>
                </a:rPr>
                <a:t>Oracle Managed Cloud Services team masks the sensitive data using automated procedures </a:t>
              </a:r>
            </a:p>
          </p:txBody>
        </p:sp>
        <p:sp>
          <p:nvSpPr>
            <p:cNvPr id="35" name="Rounded Rectangle 34">
              <a:extLst>
                <a:ext uri="{FF2B5EF4-FFF2-40B4-BE49-F238E27FC236}">
                  <a16:creationId xmlns:a16="http://schemas.microsoft.com/office/drawing/2014/main" id="{E96B6955-6BB5-BB4D-B26E-8F6C6311E962}"/>
                </a:ext>
              </a:extLst>
            </p:cNvPr>
            <p:cNvSpPr/>
            <p:nvPr/>
          </p:nvSpPr>
          <p:spPr>
            <a:xfrm>
              <a:off x="2000923" y="2259104"/>
              <a:ext cx="3120183" cy="1048331"/>
            </a:xfrm>
            <a:prstGeom prst="round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grpSp>
      <p:sp>
        <p:nvSpPr>
          <p:cNvPr id="36" name="Oval 35">
            <a:extLst>
              <a:ext uri="{FF2B5EF4-FFF2-40B4-BE49-F238E27FC236}">
                <a16:creationId xmlns:a16="http://schemas.microsoft.com/office/drawing/2014/main" id="{45B241CE-D021-524D-BBBD-B85610075419}"/>
              </a:ext>
            </a:extLst>
          </p:cNvPr>
          <p:cNvSpPr/>
          <p:nvPr/>
        </p:nvSpPr>
        <p:spPr>
          <a:xfrm>
            <a:off x="1646443" y="2777781"/>
            <a:ext cx="417697" cy="383444"/>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2000" b="1" dirty="0"/>
              <a:t>1</a:t>
            </a:r>
          </a:p>
        </p:txBody>
      </p:sp>
      <p:sp>
        <p:nvSpPr>
          <p:cNvPr id="37" name="Oval 36">
            <a:extLst>
              <a:ext uri="{FF2B5EF4-FFF2-40B4-BE49-F238E27FC236}">
                <a16:creationId xmlns:a16="http://schemas.microsoft.com/office/drawing/2014/main" id="{C905B2C3-2BAD-F641-88BE-FEE24A9E4B0C}"/>
              </a:ext>
            </a:extLst>
          </p:cNvPr>
          <p:cNvSpPr/>
          <p:nvPr/>
        </p:nvSpPr>
        <p:spPr>
          <a:xfrm>
            <a:off x="6519301" y="5683690"/>
            <a:ext cx="451748" cy="408355"/>
          </a:xfrm>
          <a:prstGeom prst="ellipse">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r>
              <a:rPr lang="en-US" sz="2000" b="1" dirty="0"/>
              <a:t>2</a:t>
            </a:r>
          </a:p>
        </p:txBody>
      </p:sp>
      <p:grpSp>
        <p:nvGrpSpPr>
          <p:cNvPr id="39" name="Group 20">
            <a:extLst>
              <a:ext uri="{FF2B5EF4-FFF2-40B4-BE49-F238E27FC236}">
                <a16:creationId xmlns:a16="http://schemas.microsoft.com/office/drawing/2014/main" id="{C15E804C-2438-8D67-A192-D1442E6CC280}"/>
              </a:ext>
            </a:extLst>
          </p:cNvPr>
          <p:cNvGrpSpPr>
            <a:grpSpLocks/>
          </p:cNvGrpSpPr>
          <p:nvPr/>
        </p:nvGrpSpPr>
        <p:grpSpPr bwMode="auto">
          <a:xfrm rot="-1068564">
            <a:off x="9677233" y="4355792"/>
            <a:ext cx="688975" cy="349250"/>
            <a:chOff x="2894012" y="4868611"/>
            <a:chExt cx="1499414" cy="693989"/>
          </a:xfrm>
          <a:solidFill>
            <a:schemeClr val="tx1"/>
          </a:solidFill>
        </p:grpSpPr>
        <p:sp>
          <p:nvSpPr>
            <p:cNvPr id="40" name="Oval 39">
              <a:extLst>
                <a:ext uri="{FF2B5EF4-FFF2-40B4-BE49-F238E27FC236}">
                  <a16:creationId xmlns:a16="http://schemas.microsoft.com/office/drawing/2014/main" id="{705A9EA8-E7C7-5838-9019-F41712CEBB11}"/>
                </a:ext>
              </a:extLst>
            </p:cNvPr>
            <p:cNvSpPr/>
            <p:nvPr/>
          </p:nvSpPr>
          <p:spPr>
            <a:xfrm>
              <a:off x="3113715" y="4865955"/>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41" name="Oval 40">
              <a:extLst>
                <a:ext uri="{FF2B5EF4-FFF2-40B4-BE49-F238E27FC236}">
                  <a16:creationId xmlns:a16="http://schemas.microsoft.com/office/drawing/2014/main" id="{B5E63452-62E7-F3BD-5217-7539573A8A2D}"/>
                </a:ext>
              </a:extLst>
            </p:cNvPr>
            <p:cNvSpPr/>
            <p:nvPr/>
          </p:nvSpPr>
          <p:spPr>
            <a:xfrm>
              <a:off x="3570436" y="4867387"/>
              <a:ext cx="608057" cy="457401"/>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42" name="Oval 41">
              <a:extLst>
                <a:ext uri="{FF2B5EF4-FFF2-40B4-BE49-F238E27FC236}">
                  <a16:creationId xmlns:a16="http://schemas.microsoft.com/office/drawing/2014/main" id="{DD8CFA84-0692-0FD7-FFA0-13523780A303}"/>
                </a:ext>
              </a:extLst>
            </p:cNvPr>
            <p:cNvSpPr/>
            <p:nvPr/>
          </p:nvSpPr>
          <p:spPr>
            <a:xfrm>
              <a:off x="3723098" y="5025699"/>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43" name="Freeform 38">
              <a:extLst>
                <a:ext uri="{FF2B5EF4-FFF2-40B4-BE49-F238E27FC236}">
                  <a16:creationId xmlns:a16="http://schemas.microsoft.com/office/drawing/2014/main" id="{A1B64BF5-7AF1-6B56-B982-293EAD809B5B}"/>
                </a:ext>
              </a:extLst>
            </p:cNvPr>
            <p:cNvSpPr/>
            <p:nvPr/>
          </p:nvSpPr>
          <p:spPr>
            <a:xfrm>
              <a:off x="2894894" y="4991969"/>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44" name="Freeform 39">
              <a:extLst>
                <a:ext uri="{FF2B5EF4-FFF2-40B4-BE49-F238E27FC236}">
                  <a16:creationId xmlns:a16="http://schemas.microsoft.com/office/drawing/2014/main" id="{6B2B91AD-EFF3-72CC-5263-B02DC4B57BCA}"/>
                </a:ext>
              </a:extLst>
            </p:cNvPr>
            <p:cNvSpPr/>
            <p:nvPr/>
          </p:nvSpPr>
          <p:spPr>
            <a:xfrm flipH="1">
              <a:off x="4178715" y="4994134"/>
              <a:ext cx="214202" cy="567809"/>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rgbClr val="5F5F5F"/>
                </a:solidFill>
              </a:endParaRPr>
            </a:p>
          </p:txBody>
        </p:sp>
        <p:sp>
          <p:nvSpPr>
            <p:cNvPr id="45" name="Oval 44">
              <a:extLst>
                <a:ext uri="{FF2B5EF4-FFF2-40B4-BE49-F238E27FC236}">
                  <a16:creationId xmlns:a16="http://schemas.microsoft.com/office/drawing/2014/main" id="{48851AAA-23D8-313F-3491-75F41B23B2DE}"/>
                </a:ext>
              </a:extLst>
            </p:cNvPr>
            <p:cNvSpPr/>
            <p:nvPr/>
          </p:nvSpPr>
          <p:spPr>
            <a:xfrm>
              <a:off x="3267553" y="5031238"/>
              <a:ext cx="304029" cy="157725"/>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grpSp>
    </p:spTree>
    <p:extLst>
      <p:ext uri="{BB962C8B-B14F-4D97-AF65-F5344CB8AC3E}">
        <p14:creationId xmlns:p14="http://schemas.microsoft.com/office/powerpoint/2010/main" val="159308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186AE22-A4C3-43A5-8277-5C004B81BF12}"/>
              </a:ext>
            </a:extLst>
          </p:cNvPr>
          <p:cNvSpPr>
            <a:spLocks noGrp="1"/>
          </p:cNvSpPr>
          <p:nvPr>
            <p:ph type="body" sz="quarter" idx="33"/>
          </p:nvPr>
        </p:nvSpPr>
        <p:spPr/>
        <p:txBody>
          <a:bodyPr/>
          <a:lstStyle/>
          <a:p>
            <a:r>
              <a:rPr lang="en-US" dirty="0"/>
              <a:t>Workflow</a:t>
            </a:r>
          </a:p>
        </p:txBody>
      </p:sp>
      <p:sp>
        <p:nvSpPr>
          <p:cNvPr id="4" name="Footer Placeholder 3">
            <a:extLst>
              <a:ext uri="{FF2B5EF4-FFF2-40B4-BE49-F238E27FC236}">
                <a16:creationId xmlns:a16="http://schemas.microsoft.com/office/drawing/2014/main" id="{9300CA2D-4A85-E5C9-9CCB-37FA9F52724B}"/>
              </a:ext>
            </a:extLst>
          </p:cNvPr>
          <p:cNvSpPr>
            <a:spLocks noGrp="1"/>
          </p:cNvSpPr>
          <p:nvPr>
            <p:ph type="ftr" sz="quarter" idx="11"/>
          </p:nvPr>
        </p:nvSpPr>
        <p:spPr/>
        <p:txBody>
          <a:bodyPr/>
          <a:lstStyle/>
          <a:p>
            <a:r>
              <a:rPr lang="en-US"/>
              <a:t>Copyright © 2023, Oracle and/or its affiliates </a:t>
            </a:r>
            <a:endParaRPr lang="en-US" dirty="0"/>
          </a:p>
        </p:txBody>
      </p:sp>
      <p:sp>
        <p:nvSpPr>
          <p:cNvPr id="8" name="Title 7">
            <a:extLst>
              <a:ext uri="{FF2B5EF4-FFF2-40B4-BE49-F238E27FC236}">
                <a16:creationId xmlns:a16="http://schemas.microsoft.com/office/drawing/2014/main" id="{6926F978-43A7-4592-B461-C74EF43612DF}"/>
              </a:ext>
            </a:extLst>
          </p:cNvPr>
          <p:cNvSpPr>
            <a:spLocks noGrp="1"/>
          </p:cNvSpPr>
          <p:nvPr>
            <p:ph type="title"/>
          </p:nvPr>
        </p:nvSpPr>
        <p:spPr/>
        <p:txBody>
          <a:bodyPr/>
          <a:lstStyle/>
          <a:p>
            <a:r>
              <a:rPr lang="en-US" dirty="0"/>
              <a:t>How does it work?</a:t>
            </a:r>
          </a:p>
        </p:txBody>
      </p:sp>
    </p:spTree>
    <p:extLst>
      <p:ext uri="{BB962C8B-B14F-4D97-AF65-F5344CB8AC3E}">
        <p14:creationId xmlns:p14="http://schemas.microsoft.com/office/powerpoint/2010/main" val="185331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Content Placeholder 33"/>
          <p:cNvGraphicFramePr>
            <a:graphicFrameLocks noGrp="1"/>
          </p:cNvGraphicFramePr>
          <p:nvPr>
            <p:ph sz="quarter" idx="14"/>
            <p:extLst>
              <p:ext uri="{D42A27DB-BD31-4B8C-83A1-F6EECF244321}">
                <p14:modId xmlns:p14="http://schemas.microsoft.com/office/powerpoint/2010/main" val="3828480338"/>
              </p:ext>
            </p:extLst>
          </p:nvPr>
        </p:nvGraphicFramePr>
        <p:xfrm>
          <a:off x="766763" y="1600200"/>
          <a:ext cx="10671175" cy="4506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Oval 1" descr="1">
            <a:extLst>
              <a:ext uri="{FF2B5EF4-FFF2-40B4-BE49-F238E27FC236}">
                <a16:creationId xmlns:a16="http://schemas.microsoft.com/office/drawing/2014/main" id="{F36E3935-5F4D-4275-8AC6-10C105BF9B78}"/>
              </a:ext>
            </a:extLst>
          </p:cNvPr>
          <p:cNvSpPr/>
          <p:nvPr/>
        </p:nvSpPr>
        <p:spPr>
          <a:xfrm>
            <a:off x="944880" y="4849596"/>
            <a:ext cx="516924" cy="516924"/>
          </a:xfrm>
          <a:prstGeom prst="ellipse">
            <a:avLst/>
          </a:prstGeom>
          <a:solidFill>
            <a:srgbClr val="C00000"/>
          </a:solidFill>
          <a:ln w="50800">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fr-FR" sz="2400" b="1" dirty="0">
                <a:solidFill>
                  <a:schemeClr val="bg1"/>
                </a:solidFill>
              </a:rPr>
              <a:t>1</a:t>
            </a:r>
          </a:p>
        </p:txBody>
      </p:sp>
      <p:sp>
        <p:nvSpPr>
          <p:cNvPr id="10" name="Oval 9" descr="1">
            <a:extLst>
              <a:ext uri="{FF2B5EF4-FFF2-40B4-BE49-F238E27FC236}">
                <a16:creationId xmlns:a16="http://schemas.microsoft.com/office/drawing/2014/main" id="{1CAAB8EB-3F42-43D6-93B4-1347389DC5E2}"/>
              </a:ext>
            </a:extLst>
          </p:cNvPr>
          <p:cNvSpPr/>
          <p:nvPr/>
        </p:nvSpPr>
        <p:spPr>
          <a:xfrm>
            <a:off x="6561438" y="4962611"/>
            <a:ext cx="516924" cy="516924"/>
          </a:xfrm>
          <a:prstGeom prst="ellipse">
            <a:avLst/>
          </a:prstGeom>
          <a:solidFill>
            <a:srgbClr val="C00000"/>
          </a:solidFill>
          <a:ln w="50800">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fr-FR" sz="2400" b="1" dirty="0">
                <a:solidFill>
                  <a:schemeClr val="bg1"/>
                </a:solidFill>
              </a:rPr>
              <a:t>3</a:t>
            </a:r>
          </a:p>
        </p:txBody>
      </p:sp>
      <p:sp>
        <p:nvSpPr>
          <p:cNvPr id="11" name="Oval 10" descr="1">
            <a:extLst>
              <a:ext uri="{FF2B5EF4-FFF2-40B4-BE49-F238E27FC236}">
                <a16:creationId xmlns:a16="http://schemas.microsoft.com/office/drawing/2014/main" id="{D7F6C628-651B-4075-AEA7-5D1F440FF2BF}"/>
              </a:ext>
            </a:extLst>
          </p:cNvPr>
          <p:cNvSpPr/>
          <p:nvPr/>
        </p:nvSpPr>
        <p:spPr>
          <a:xfrm>
            <a:off x="3657600" y="2273643"/>
            <a:ext cx="516924" cy="516924"/>
          </a:xfrm>
          <a:prstGeom prst="ellipse">
            <a:avLst/>
          </a:prstGeom>
          <a:solidFill>
            <a:srgbClr val="C00000"/>
          </a:solidFill>
          <a:ln w="50800">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fr-FR" sz="2400" b="1" dirty="0">
                <a:solidFill>
                  <a:schemeClr val="bg1"/>
                </a:solidFill>
              </a:rPr>
              <a:t>2</a:t>
            </a:r>
          </a:p>
        </p:txBody>
      </p:sp>
      <p:sp>
        <p:nvSpPr>
          <p:cNvPr id="12" name="Oval 11" descr="1">
            <a:extLst>
              <a:ext uri="{FF2B5EF4-FFF2-40B4-BE49-F238E27FC236}">
                <a16:creationId xmlns:a16="http://schemas.microsoft.com/office/drawing/2014/main" id="{9042BE5E-E4FE-474B-A15D-0D7BEFE3AE41}"/>
              </a:ext>
            </a:extLst>
          </p:cNvPr>
          <p:cNvSpPr/>
          <p:nvPr/>
        </p:nvSpPr>
        <p:spPr>
          <a:xfrm>
            <a:off x="9448800" y="2261228"/>
            <a:ext cx="516924" cy="516924"/>
          </a:xfrm>
          <a:prstGeom prst="ellipse">
            <a:avLst/>
          </a:prstGeom>
          <a:solidFill>
            <a:srgbClr val="C00000"/>
          </a:solidFill>
          <a:ln w="50800">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fr-FR" sz="2400" b="1" dirty="0">
                <a:solidFill>
                  <a:schemeClr val="bg1"/>
                </a:solidFill>
              </a:rPr>
              <a:t>4</a:t>
            </a:r>
          </a:p>
        </p:txBody>
      </p:sp>
      <p:sp>
        <p:nvSpPr>
          <p:cNvPr id="7" name="Title 5">
            <a:extLst>
              <a:ext uri="{FF2B5EF4-FFF2-40B4-BE49-F238E27FC236}">
                <a16:creationId xmlns:a16="http://schemas.microsoft.com/office/drawing/2014/main" id="{6D67B567-FEE0-90D4-3D56-55C51BBA1A65}"/>
              </a:ext>
            </a:extLst>
          </p:cNvPr>
          <p:cNvSpPr>
            <a:spLocks noGrp="1"/>
          </p:cNvSpPr>
          <p:nvPr>
            <p:ph type="title"/>
          </p:nvPr>
        </p:nvSpPr>
        <p:spPr>
          <a:xfrm>
            <a:off x="768875" y="182403"/>
            <a:ext cx="10671048" cy="822960"/>
          </a:xfrm>
        </p:spPr>
        <p:txBody>
          <a:bodyPr/>
          <a:lstStyle/>
          <a:p>
            <a:r>
              <a:rPr lang="en-US" dirty="0"/>
              <a:t>Static Data Masking solutions</a:t>
            </a:r>
          </a:p>
        </p:txBody>
      </p:sp>
      <p:sp>
        <p:nvSpPr>
          <p:cNvPr id="8" name="Text Placeholder 4">
            <a:extLst>
              <a:ext uri="{FF2B5EF4-FFF2-40B4-BE49-F238E27FC236}">
                <a16:creationId xmlns:a16="http://schemas.microsoft.com/office/drawing/2014/main" id="{8A480623-1C69-C200-D6F4-AAB4AD9D8027}"/>
              </a:ext>
            </a:extLst>
          </p:cNvPr>
          <p:cNvSpPr>
            <a:spLocks noGrp="1"/>
          </p:cNvSpPr>
          <p:nvPr>
            <p:ph type="body" sz="quarter" idx="11"/>
          </p:nvPr>
        </p:nvSpPr>
        <p:spPr>
          <a:xfrm>
            <a:off x="762000" y="1024235"/>
            <a:ext cx="10671048" cy="330540"/>
          </a:xfrm>
          <a:noFill/>
        </p:spPr>
        <p:txBody>
          <a:bodyPr vert="horz" lIns="0" tIns="0" rIns="0" bIns="0" rtlCol="0">
            <a:noAutofit/>
          </a:bodyPr>
          <a:lstStyle/>
          <a:p>
            <a:r>
              <a:rPr lang="en-US" sz="1800" dirty="0"/>
              <a:t>Workflow</a:t>
            </a:r>
            <a:endParaRPr lang="en-US" sz="1800" dirty="0">
              <a:latin typeface="+mn-lt"/>
              <a:cs typeface="Oracle Sans Tab Light" panose="020B0403020204020204"/>
            </a:endParaRPr>
          </a:p>
        </p:txBody>
      </p:sp>
      <p:sp>
        <p:nvSpPr>
          <p:cNvPr id="4" name="Footer Placeholder 3">
            <a:extLst>
              <a:ext uri="{FF2B5EF4-FFF2-40B4-BE49-F238E27FC236}">
                <a16:creationId xmlns:a16="http://schemas.microsoft.com/office/drawing/2014/main" id="{8634764C-D397-3723-94B3-83CA6C6D54DE}"/>
              </a:ext>
            </a:extLst>
          </p:cNvPr>
          <p:cNvSpPr>
            <a:spLocks noGrp="1"/>
          </p:cNvSpPr>
          <p:nvPr>
            <p:ph type="ftr" sz="quarter" idx="16"/>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121847009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0CA152-4DE9-F94F-91A6-9014A063E1AB}"/>
              </a:ext>
            </a:extLst>
          </p:cNvPr>
          <p:cNvSpPr>
            <a:spLocks noGrp="1"/>
          </p:cNvSpPr>
          <p:nvPr>
            <p:ph type="title"/>
          </p:nvPr>
        </p:nvSpPr>
        <p:spPr/>
        <p:txBody>
          <a:bodyPr/>
          <a:lstStyle/>
          <a:p>
            <a:r>
              <a:rPr lang="en-US" dirty="0"/>
              <a:t>Oracle Data Masking and Subsetting</a:t>
            </a:r>
          </a:p>
        </p:txBody>
      </p:sp>
      <p:sp>
        <p:nvSpPr>
          <p:cNvPr id="5" name="Text Placeholder 4">
            <a:extLst>
              <a:ext uri="{FF2B5EF4-FFF2-40B4-BE49-F238E27FC236}">
                <a16:creationId xmlns:a16="http://schemas.microsoft.com/office/drawing/2014/main" id="{57C39845-C2F1-724D-967F-7D7098E73100}"/>
              </a:ext>
            </a:extLst>
          </p:cNvPr>
          <p:cNvSpPr>
            <a:spLocks noGrp="1"/>
          </p:cNvSpPr>
          <p:nvPr>
            <p:ph type="body" sz="quarter" idx="11"/>
          </p:nvPr>
        </p:nvSpPr>
        <p:spPr/>
        <p:txBody>
          <a:bodyPr/>
          <a:lstStyle/>
          <a:p>
            <a:r>
              <a:rPr lang="en-US" sz="1800" dirty="0"/>
              <a:t>Application Data Modeling</a:t>
            </a:r>
          </a:p>
          <a:p>
            <a:endParaRPr lang="en-US" dirty="0"/>
          </a:p>
        </p:txBody>
      </p:sp>
      <p:sp>
        <p:nvSpPr>
          <p:cNvPr id="3" name="Footer Placeholder 2">
            <a:extLst>
              <a:ext uri="{FF2B5EF4-FFF2-40B4-BE49-F238E27FC236}">
                <a16:creationId xmlns:a16="http://schemas.microsoft.com/office/drawing/2014/main" id="{D3033217-3C6A-5E44-8BCF-8F06794323B8}"/>
              </a:ext>
            </a:extLst>
          </p:cNvPr>
          <p:cNvSpPr>
            <a:spLocks noGrp="1"/>
          </p:cNvSpPr>
          <p:nvPr>
            <p:ph type="ftr" sz="quarter" idx="13"/>
          </p:nvPr>
        </p:nvSpPr>
        <p:spPr/>
        <p:txBody>
          <a:bodyPr/>
          <a:lstStyle/>
          <a:p>
            <a:r>
              <a:rPr lang="en-US"/>
              <a:t>Copyright © 2023, Oracle and/or its affiliates </a:t>
            </a:r>
            <a:endParaRPr lang="en-US" dirty="0"/>
          </a:p>
        </p:txBody>
      </p:sp>
      <p:grpSp>
        <p:nvGrpSpPr>
          <p:cNvPr id="65" name="Group 64">
            <a:extLst>
              <a:ext uri="{FF2B5EF4-FFF2-40B4-BE49-F238E27FC236}">
                <a16:creationId xmlns:a16="http://schemas.microsoft.com/office/drawing/2014/main" id="{4479C7BC-ED31-FA43-BAE5-90EFBDD8F93C}"/>
              </a:ext>
            </a:extLst>
          </p:cNvPr>
          <p:cNvGrpSpPr/>
          <p:nvPr/>
        </p:nvGrpSpPr>
        <p:grpSpPr>
          <a:xfrm>
            <a:off x="497840" y="5614462"/>
            <a:ext cx="1259839" cy="496356"/>
            <a:chOff x="532038" y="5732946"/>
            <a:chExt cx="1259839" cy="496356"/>
          </a:xfrm>
        </p:grpSpPr>
        <p:pic>
          <p:nvPicPr>
            <p:cNvPr id="22" name="Picture 2" descr="D:\dinesh\ProductManagement\All_Icons\All_Icons\ic-Analytics-gray.gif">
              <a:extLst>
                <a:ext uri="{FF2B5EF4-FFF2-40B4-BE49-F238E27FC236}">
                  <a16:creationId xmlns:a16="http://schemas.microsoft.com/office/drawing/2014/main" id="{25DF05B3-14A8-5144-918E-3369864EE98E}"/>
                </a:ext>
              </a:extLst>
            </p:cNvPr>
            <p:cNvPicPr>
              <a:picLocks noChangeAspect="1" noChangeArrowheads="1"/>
            </p:cNvPicPr>
            <p:nvPr/>
          </p:nvPicPr>
          <p:blipFill>
            <a:blip r:embed="rId2" cstate="print"/>
            <a:srcRect/>
            <a:stretch>
              <a:fillRect/>
            </a:stretch>
          </p:blipFill>
          <p:spPr bwMode="auto">
            <a:xfrm>
              <a:off x="582914" y="5807183"/>
              <a:ext cx="416987" cy="406100"/>
            </a:xfrm>
            <a:prstGeom prst="rect">
              <a:avLst/>
            </a:prstGeom>
            <a:noFill/>
            <a:ln w="9525">
              <a:noFill/>
              <a:miter lim="800000"/>
              <a:headEnd/>
              <a:tailEnd/>
            </a:ln>
          </p:spPr>
        </p:pic>
        <p:sp>
          <p:nvSpPr>
            <p:cNvPr id="23" name="Rectangle 22">
              <a:extLst>
                <a:ext uri="{FF2B5EF4-FFF2-40B4-BE49-F238E27FC236}">
                  <a16:creationId xmlns:a16="http://schemas.microsoft.com/office/drawing/2014/main" id="{660266CD-4113-0F4A-8C3E-243E493C0BE6}"/>
                </a:ext>
              </a:extLst>
            </p:cNvPr>
            <p:cNvSpPr/>
            <p:nvPr/>
          </p:nvSpPr>
          <p:spPr bwMode="auto">
            <a:xfrm>
              <a:off x="890970" y="5762763"/>
              <a:ext cx="900907" cy="400110"/>
            </a:xfrm>
            <a:prstGeom prst="rect">
              <a:avLst/>
            </a:prstGeom>
          </p:spPr>
          <p:txBody>
            <a:bodyPr>
              <a:spAutoFit/>
            </a:bodyPr>
            <a:lstStyle/>
            <a:p>
              <a:pPr eaLnBrk="1" fontAlgn="auto" hangingPunct="1">
                <a:spcBef>
                  <a:spcPts val="0"/>
                </a:spcBef>
                <a:spcAft>
                  <a:spcPts val="0"/>
                </a:spcAft>
                <a:defRPr/>
              </a:pPr>
              <a:r>
                <a:rPr lang="en-US" sz="1000" b="1" kern="0" dirty="0">
                  <a:solidFill>
                    <a:schemeClr val="accent4"/>
                  </a:solidFill>
                  <a:latin typeface="Oracle Sans" panose="020B0503020204020204" pitchFamily="34" charset="0"/>
                  <a:cs typeface="Oracle Sans" panose="020B0503020204020204" pitchFamily="34" charset="0"/>
                </a:rPr>
                <a:t>Automated Discovery</a:t>
              </a:r>
            </a:p>
          </p:txBody>
        </p:sp>
        <p:sp>
          <p:nvSpPr>
            <p:cNvPr id="24" name="Rounded Rectangle 23">
              <a:extLst>
                <a:ext uri="{FF2B5EF4-FFF2-40B4-BE49-F238E27FC236}">
                  <a16:creationId xmlns:a16="http://schemas.microsoft.com/office/drawing/2014/main" id="{080C3C42-E176-904B-B317-64D5949E979C}"/>
                </a:ext>
              </a:extLst>
            </p:cNvPr>
            <p:cNvSpPr/>
            <p:nvPr/>
          </p:nvSpPr>
          <p:spPr bwMode="auto">
            <a:xfrm>
              <a:off x="532038" y="5732946"/>
              <a:ext cx="1213379" cy="496356"/>
            </a:xfrm>
            <a:prstGeom prst="round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90000"/>
                </a:lnSpc>
                <a:spcBef>
                  <a:spcPts val="0"/>
                </a:spcBef>
                <a:spcAft>
                  <a:spcPts val="0"/>
                </a:spcAft>
                <a:defRPr/>
              </a:pPr>
              <a:endParaRPr lang="en-US" dirty="0"/>
            </a:p>
          </p:txBody>
        </p:sp>
      </p:grpSp>
      <p:grpSp>
        <p:nvGrpSpPr>
          <p:cNvPr id="29" name="Group 37">
            <a:extLst>
              <a:ext uri="{FF2B5EF4-FFF2-40B4-BE49-F238E27FC236}">
                <a16:creationId xmlns:a16="http://schemas.microsoft.com/office/drawing/2014/main" id="{8EEBF3E4-F270-7E4D-9F96-A517D2A05755}"/>
              </a:ext>
            </a:extLst>
          </p:cNvPr>
          <p:cNvGrpSpPr>
            <a:grpSpLocks/>
          </p:cNvGrpSpPr>
          <p:nvPr/>
        </p:nvGrpSpPr>
        <p:grpSpPr bwMode="auto">
          <a:xfrm rot="5400000">
            <a:off x="2188000" y="2242264"/>
            <a:ext cx="1601788" cy="1269793"/>
            <a:chOff x="9275323" y="2293463"/>
            <a:chExt cx="1601788" cy="1269631"/>
          </a:xfrm>
        </p:grpSpPr>
        <p:sp>
          <p:nvSpPr>
            <p:cNvPr id="30" name="Right Arrow 29">
              <a:extLst>
                <a:ext uri="{FF2B5EF4-FFF2-40B4-BE49-F238E27FC236}">
                  <a16:creationId xmlns:a16="http://schemas.microsoft.com/office/drawing/2014/main" id="{6B2E13EF-AF69-DA40-8D58-FB33D708CF80}"/>
                </a:ext>
              </a:extLst>
            </p:cNvPr>
            <p:cNvSpPr/>
            <p:nvPr/>
          </p:nvSpPr>
          <p:spPr>
            <a:xfrm rot="16200000">
              <a:off x="9483859" y="2084927"/>
              <a:ext cx="1184716" cy="16017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1" name="Rectangle 30">
              <a:extLst>
                <a:ext uri="{FF2B5EF4-FFF2-40B4-BE49-F238E27FC236}">
                  <a16:creationId xmlns:a16="http://schemas.microsoft.com/office/drawing/2014/main" id="{561E9E8F-5DDA-5140-A457-8CD73718B80E}"/>
                </a:ext>
              </a:extLst>
            </p:cNvPr>
            <p:cNvSpPr/>
            <p:nvPr/>
          </p:nvSpPr>
          <p:spPr>
            <a:xfrm rot="16200000">
              <a:off x="9522352" y="2692523"/>
              <a:ext cx="1093442" cy="647700"/>
            </a:xfrm>
            <a:prstGeom prst="rect">
              <a:avLst/>
            </a:prstGeom>
          </p:spPr>
          <p:txBody>
            <a:bodyPr wrap="square">
              <a:spAutoFit/>
            </a:bodyPr>
            <a:lstStyle/>
            <a:p>
              <a:pPr algn="ctr" eaLnBrk="1" fontAlgn="auto" hangingPunct="1">
                <a:spcBef>
                  <a:spcPts val="0"/>
                </a:spcBef>
                <a:spcAft>
                  <a:spcPts val="0"/>
                </a:spcAft>
                <a:defRPr/>
              </a:pPr>
              <a:r>
                <a:rPr lang="en-US" sz="1200" b="1" kern="0" dirty="0">
                  <a:solidFill>
                    <a:schemeClr val="bg1"/>
                  </a:solidFill>
                  <a:latin typeface="Oracle Sans" panose="020B0503020204020204" pitchFamily="34" charset="0"/>
                  <a:cs typeface="Oracle Sans" panose="020B0503020204020204" pitchFamily="34" charset="0"/>
                </a:rPr>
                <a:t>Database Defined </a:t>
              </a:r>
            </a:p>
            <a:p>
              <a:pPr algn="ctr" eaLnBrk="1" fontAlgn="auto" hangingPunct="1">
                <a:spcBef>
                  <a:spcPts val="0"/>
                </a:spcBef>
                <a:spcAft>
                  <a:spcPts val="0"/>
                </a:spcAft>
                <a:defRPr/>
              </a:pPr>
              <a:r>
                <a:rPr lang="en-US" sz="1200" b="1" kern="0" dirty="0">
                  <a:solidFill>
                    <a:schemeClr val="bg1"/>
                  </a:solidFill>
                  <a:latin typeface="Oracle Sans" panose="020B0503020204020204" pitchFamily="34" charset="0"/>
                  <a:cs typeface="Oracle Sans" panose="020B0503020204020204" pitchFamily="34" charset="0"/>
                </a:rPr>
                <a:t>Relations</a:t>
              </a:r>
            </a:p>
          </p:txBody>
        </p:sp>
      </p:grpSp>
      <p:grpSp>
        <p:nvGrpSpPr>
          <p:cNvPr id="81" name="Group 80">
            <a:extLst>
              <a:ext uri="{FF2B5EF4-FFF2-40B4-BE49-F238E27FC236}">
                <a16:creationId xmlns:a16="http://schemas.microsoft.com/office/drawing/2014/main" id="{B3544D44-CC93-5643-9000-144BDF455042}"/>
              </a:ext>
            </a:extLst>
          </p:cNvPr>
          <p:cNvGrpSpPr/>
          <p:nvPr/>
        </p:nvGrpSpPr>
        <p:grpSpPr>
          <a:xfrm>
            <a:off x="3225282" y="2076266"/>
            <a:ext cx="3355312" cy="3620545"/>
            <a:chOff x="3193019" y="2218953"/>
            <a:chExt cx="3008998" cy="3319122"/>
          </a:xfrm>
        </p:grpSpPr>
        <p:pic>
          <p:nvPicPr>
            <p:cNvPr id="63" name="Picture Placeholder 14">
              <a:extLst>
                <a:ext uri="{FF2B5EF4-FFF2-40B4-BE49-F238E27FC236}">
                  <a16:creationId xmlns:a16="http://schemas.microsoft.com/office/drawing/2014/main" id="{B77883D8-DA94-F448-B0C6-9A4D10C32E98}"/>
                </a:ext>
              </a:extLst>
            </p:cNvPr>
            <p:cNvPicPr>
              <a:picLocks noChangeAspect="1"/>
            </p:cNvPicPr>
            <p:nvPr/>
          </p:nvPicPr>
          <p:blipFill>
            <a:blip r:embed="rId3">
              <a:extLst>
                <a:ext uri="{28A0092B-C50C-407E-A947-70E740481C1C}">
                  <a14:useLocalDpi xmlns:a14="http://schemas.microsoft.com/office/drawing/2010/main" val="0"/>
                </a:ext>
              </a:extLst>
            </a:blip>
            <a:srcRect l="58" r="58"/>
            <a:stretch>
              <a:fillRect/>
            </a:stretch>
          </p:blipFill>
          <p:spPr>
            <a:xfrm>
              <a:off x="3193019" y="2525133"/>
              <a:ext cx="3008998" cy="3012942"/>
            </a:xfrm>
            <a:prstGeom prst="rect">
              <a:avLst/>
            </a:prstGeom>
          </p:spPr>
        </p:pic>
        <p:grpSp>
          <p:nvGrpSpPr>
            <p:cNvPr id="12" name="Group 54">
              <a:extLst>
                <a:ext uri="{FF2B5EF4-FFF2-40B4-BE49-F238E27FC236}">
                  <a16:creationId xmlns:a16="http://schemas.microsoft.com/office/drawing/2014/main" id="{1F08CD7E-2F8D-3848-A582-AF3C85754B55}"/>
                </a:ext>
              </a:extLst>
            </p:cNvPr>
            <p:cNvGrpSpPr/>
            <p:nvPr/>
          </p:nvGrpSpPr>
          <p:grpSpPr>
            <a:xfrm>
              <a:off x="3841487" y="4164088"/>
              <a:ext cx="1696825" cy="570604"/>
              <a:chOff x="10168639" y="4965406"/>
              <a:chExt cx="1357054" cy="570604"/>
            </a:xfrm>
            <a:solidFill>
              <a:schemeClr val="bg1"/>
            </a:solidFill>
          </p:grpSpPr>
          <p:sp>
            <p:nvSpPr>
              <p:cNvPr id="13" name="Rounded Rectangle 12">
                <a:extLst>
                  <a:ext uri="{FF2B5EF4-FFF2-40B4-BE49-F238E27FC236}">
                    <a16:creationId xmlns:a16="http://schemas.microsoft.com/office/drawing/2014/main" id="{2C5ABDCB-A836-0246-AD88-4401A0E02127}"/>
                  </a:ext>
                </a:extLst>
              </p:cNvPr>
              <p:cNvSpPr/>
              <p:nvPr/>
            </p:nvSpPr>
            <p:spPr>
              <a:xfrm>
                <a:off x="10168639" y="4965406"/>
                <a:ext cx="1357054" cy="570604"/>
              </a:xfrm>
              <a:prstGeom prst="round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90000"/>
                  </a:lnSpc>
                  <a:spcBef>
                    <a:spcPts val="0"/>
                  </a:spcBef>
                  <a:spcAft>
                    <a:spcPts val="0"/>
                  </a:spcAft>
                  <a:defRPr/>
                </a:pPr>
                <a:endParaRPr lang="en-US" dirty="0"/>
              </a:p>
            </p:txBody>
          </p:sp>
          <p:pic>
            <p:nvPicPr>
              <p:cNvPr id="14" name="Picture 7">
                <a:extLst>
                  <a:ext uri="{FF2B5EF4-FFF2-40B4-BE49-F238E27FC236}">
                    <a16:creationId xmlns:a16="http://schemas.microsoft.com/office/drawing/2014/main" id="{82518508-22E2-BB4C-B01B-177CD272789B}"/>
                  </a:ext>
                </a:extLst>
              </p:cNvPr>
              <p:cNvPicPr>
                <a:picLocks noChangeAspect="1" noChangeArrowheads="1"/>
              </p:cNvPicPr>
              <p:nvPr/>
            </p:nvPicPr>
            <p:blipFill>
              <a:blip r:embed="rId4" cstate="print"/>
              <a:stretch>
                <a:fillRect/>
              </a:stretch>
            </p:blipFill>
            <p:spPr bwMode="auto">
              <a:xfrm>
                <a:off x="10252787" y="5068871"/>
                <a:ext cx="402382" cy="354573"/>
              </a:xfrm>
              <a:prstGeom prst="rect">
                <a:avLst/>
              </a:prstGeom>
              <a:grpFill/>
              <a:ln w="9525">
                <a:noFill/>
                <a:miter lim="800000"/>
                <a:headEnd/>
                <a:tailEnd/>
              </a:ln>
            </p:spPr>
          </p:pic>
          <p:sp>
            <p:nvSpPr>
              <p:cNvPr id="15" name="Rectangle 14">
                <a:extLst>
                  <a:ext uri="{FF2B5EF4-FFF2-40B4-BE49-F238E27FC236}">
                    <a16:creationId xmlns:a16="http://schemas.microsoft.com/office/drawing/2014/main" id="{772E99E9-275E-1946-8AED-8C7450EA4A4B}"/>
                  </a:ext>
                </a:extLst>
              </p:cNvPr>
              <p:cNvSpPr/>
              <p:nvPr/>
            </p:nvSpPr>
            <p:spPr>
              <a:xfrm>
                <a:off x="10685831" y="5028121"/>
                <a:ext cx="762000" cy="461665"/>
              </a:xfrm>
              <a:prstGeom prst="rect">
                <a:avLst/>
              </a:prstGeom>
              <a:grpFill/>
            </p:spPr>
            <p:txBody>
              <a:bodyPr>
                <a:spAutoFit/>
              </a:bodyPr>
              <a:lstStyle/>
              <a:p>
                <a:pPr eaLnBrk="1" fontAlgn="auto" hangingPunct="1">
                  <a:spcBef>
                    <a:spcPts val="0"/>
                  </a:spcBef>
                  <a:spcAft>
                    <a:spcPts val="0"/>
                  </a:spcAft>
                  <a:defRPr/>
                </a:pPr>
                <a:r>
                  <a:rPr lang="en-US" sz="1200" b="1" kern="0" dirty="0">
                    <a:solidFill>
                      <a:schemeClr val="accent4"/>
                    </a:solidFill>
                    <a:latin typeface="Oracle Sans" panose="020B0503020204020204" pitchFamily="34" charset="0"/>
                    <a:cs typeface="Oracle Sans" panose="020B0503020204020204" pitchFamily="34" charset="0"/>
                  </a:rPr>
                  <a:t>Sensitive Columns</a:t>
                </a:r>
              </a:p>
            </p:txBody>
          </p:sp>
        </p:grpSp>
        <p:grpSp>
          <p:nvGrpSpPr>
            <p:cNvPr id="17" name="Group 53">
              <a:extLst>
                <a:ext uri="{FF2B5EF4-FFF2-40B4-BE49-F238E27FC236}">
                  <a16:creationId xmlns:a16="http://schemas.microsoft.com/office/drawing/2014/main" id="{059A1EF9-82EA-324A-AE2E-D6FF42B43742}"/>
                </a:ext>
              </a:extLst>
            </p:cNvPr>
            <p:cNvGrpSpPr/>
            <p:nvPr/>
          </p:nvGrpSpPr>
          <p:grpSpPr>
            <a:xfrm>
              <a:off x="3835935" y="3561743"/>
              <a:ext cx="1707930" cy="533400"/>
              <a:chOff x="10168637" y="4240610"/>
              <a:chExt cx="1707930" cy="533400"/>
            </a:xfrm>
            <a:solidFill>
              <a:schemeClr val="bg1"/>
            </a:solidFill>
          </p:grpSpPr>
          <p:sp>
            <p:nvSpPr>
              <p:cNvPr id="18" name="Rounded Rectangle 17">
                <a:extLst>
                  <a:ext uri="{FF2B5EF4-FFF2-40B4-BE49-F238E27FC236}">
                    <a16:creationId xmlns:a16="http://schemas.microsoft.com/office/drawing/2014/main" id="{4AEA9879-6FCB-F04A-9345-89B137CDCD5D}"/>
                  </a:ext>
                </a:extLst>
              </p:cNvPr>
              <p:cNvSpPr/>
              <p:nvPr/>
            </p:nvSpPr>
            <p:spPr>
              <a:xfrm>
                <a:off x="10168637" y="4240610"/>
                <a:ext cx="1707930" cy="533400"/>
              </a:xfrm>
              <a:prstGeom prst="round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90000"/>
                  </a:lnSpc>
                  <a:spcBef>
                    <a:spcPts val="0"/>
                  </a:spcBef>
                  <a:spcAft>
                    <a:spcPts val="0"/>
                  </a:spcAft>
                  <a:defRPr/>
                </a:pPr>
                <a:endParaRPr lang="en-US" dirty="0"/>
              </a:p>
            </p:txBody>
          </p:sp>
          <p:pic>
            <p:nvPicPr>
              <p:cNvPr id="19" name="Picture 18" descr="D:\dinesh\ProductManagement\All_Icons\ic-CaseManagement-gray.gif">
                <a:extLst>
                  <a:ext uri="{FF2B5EF4-FFF2-40B4-BE49-F238E27FC236}">
                    <a16:creationId xmlns:a16="http://schemas.microsoft.com/office/drawing/2014/main" id="{D4F22C30-0094-0E4E-A52C-9B5220BD5351}"/>
                  </a:ext>
                </a:extLst>
              </p:cNvPr>
              <p:cNvPicPr>
                <a:picLocks noChangeAspect="1" noChangeArrowheads="1"/>
              </p:cNvPicPr>
              <p:nvPr/>
            </p:nvPicPr>
            <p:blipFill>
              <a:blip r:embed="rId5" cstate="print"/>
              <a:stretch>
                <a:fillRect/>
              </a:stretch>
            </p:blipFill>
            <p:spPr bwMode="auto">
              <a:xfrm>
                <a:off x="10210995" y="4300299"/>
                <a:ext cx="491043" cy="397511"/>
              </a:xfrm>
              <a:prstGeom prst="rect">
                <a:avLst/>
              </a:prstGeom>
              <a:grpFill/>
              <a:ln w="9525">
                <a:noFill/>
                <a:miter lim="800000"/>
                <a:headEnd/>
                <a:tailEnd/>
              </a:ln>
            </p:spPr>
          </p:pic>
          <p:sp>
            <p:nvSpPr>
              <p:cNvPr id="20" name="Rectangle 19">
                <a:extLst>
                  <a:ext uri="{FF2B5EF4-FFF2-40B4-BE49-F238E27FC236}">
                    <a16:creationId xmlns:a16="http://schemas.microsoft.com/office/drawing/2014/main" id="{BA8711B9-7899-7D4C-A47F-E4D70D08D629}"/>
                  </a:ext>
                </a:extLst>
              </p:cNvPr>
              <p:cNvSpPr/>
              <p:nvPr/>
            </p:nvSpPr>
            <p:spPr>
              <a:xfrm>
                <a:off x="10719667" y="4293549"/>
                <a:ext cx="1108010" cy="430887"/>
              </a:xfrm>
              <a:prstGeom prst="rect">
                <a:avLst/>
              </a:prstGeom>
              <a:grpFill/>
            </p:spPr>
            <p:txBody>
              <a:bodyPr wrap="square">
                <a:spAutoFit/>
              </a:bodyPr>
              <a:lstStyle/>
              <a:p>
                <a:pPr eaLnBrk="1" fontAlgn="auto" hangingPunct="1">
                  <a:spcBef>
                    <a:spcPts val="0"/>
                  </a:spcBef>
                  <a:spcAft>
                    <a:spcPts val="0"/>
                  </a:spcAft>
                  <a:defRPr/>
                </a:pPr>
                <a:r>
                  <a:rPr lang="en-US" sz="1200" b="1" kern="0" dirty="0">
                    <a:solidFill>
                      <a:schemeClr val="accent4"/>
                    </a:solidFill>
                    <a:latin typeface="Oracle Sans" panose="020B0503020204020204" pitchFamily="34" charset="0"/>
                    <a:cs typeface="Oracle Sans" panose="020B0503020204020204" pitchFamily="34" charset="0"/>
                  </a:rPr>
                  <a:t>Referential Relationships</a:t>
                </a:r>
              </a:p>
            </p:txBody>
          </p:sp>
        </p:grpSp>
        <p:pic>
          <p:nvPicPr>
            <p:cNvPr id="32" name="Picture 2" descr="D:\work\product-information\advanced-security\core-materials\video-recordings\12.1\for-youtube\1-aso-overview\O_EnterpriseMgr_12c_clr.gif">
              <a:extLst>
                <a:ext uri="{FF2B5EF4-FFF2-40B4-BE49-F238E27FC236}">
                  <a16:creationId xmlns:a16="http://schemas.microsoft.com/office/drawing/2014/main" id="{C135BFD9-25E6-3B43-A042-9275A5F73BDB}"/>
                </a:ext>
              </a:extLst>
            </p:cNvPr>
            <p:cNvPicPr>
              <a:picLocks noChangeAspect="1" noChangeArrowheads="1"/>
            </p:cNvPicPr>
            <p:nvPr/>
          </p:nvPicPr>
          <p:blipFill>
            <a:blip r:embed="rId6" cstate="print"/>
            <a:srcRect r="31769"/>
            <a:stretch>
              <a:fillRect/>
            </a:stretch>
          </p:blipFill>
          <p:spPr bwMode="auto">
            <a:xfrm>
              <a:off x="4054710" y="2407865"/>
              <a:ext cx="1233733" cy="481013"/>
            </a:xfrm>
            <a:prstGeom prst="rect">
              <a:avLst/>
            </a:prstGeom>
            <a:noFill/>
            <a:ln w="6350">
              <a:solidFill>
                <a:schemeClr val="tx1"/>
              </a:solidFill>
              <a:miter lim="800000"/>
              <a:headEnd/>
              <a:tailEnd/>
            </a:ln>
          </p:spPr>
        </p:pic>
        <p:sp>
          <p:nvSpPr>
            <p:cNvPr id="33" name="Rounded Rectangle 32">
              <a:extLst>
                <a:ext uri="{FF2B5EF4-FFF2-40B4-BE49-F238E27FC236}">
                  <a16:creationId xmlns:a16="http://schemas.microsoft.com/office/drawing/2014/main" id="{F69F936C-A7CF-3B44-930F-DE95E219B83E}"/>
                </a:ext>
              </a:extLst>
            </p:cNvPr>
            <p:cNvSpPr/>
            <p:nvPr/>
          </p:nvSpPr>
          <p:spPr>
            <a:xfrm>
              <a:off x="3603625" y="2218953"/>
              <a:ext cx="2147888" cy="2935287"/>
            </a:xfrm>
            <a:prstGeom prst="roundRect">
              <a:avLst/>
            </a:prstGeom>
            <a:noFill/>
            <a:ln w="2540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90000"/>
                </a:lnSpc>
                <a:spcBef>
                  <a:spcPts val="0"/>
                </a:spcBef>
                <a:spcAft>
                  <a:spcPts val="0"/>
                </a:spcAft>
                <a:defRPr/>
              </a:pPr>
              <a:endParaRPr lang="en-US"/>
            </a:p>
          </p:txBody>
        </p:sp>
      </p:grpSp>
      <p:grpSp>
        <p:nvGrpSpPr>
          <p:cNvPr id="34" name="Group 36">
            <a:extLst>
              <a:ext uri="{FF2B5EF4-FFF2-40B4-BE49-F238E27FC236}">
                <a16:creationId xmlns:a16="http://schemas.microsoft.com/office/drawing/2014/main" id="{EC105293-BC78-C04E-84E9-E52482AA672A}"/>
              </a:ext>
            </a:extLst>
          </p:cNvPr>
          <p:cNvGrpSpPr>
            <a:grpSpLocks/>
          </p:cNvGrpSpPr>
          <p:nvPr/>
        </p:nvGrpSpPr>
        <p:grpSpPr bwMode="auto">
          <a:xfrm rot="5400000">
            <a:off x="2201022" y="3860586"/>
            <a:ext cx="1601788" cy="1233277"/>
            <a:chOff x="9275324" y="2293461"/>
            <a:chExt cx="1601788" cy="1233120"/>
          </a:xfrm>
        </p:grpSpPr>
        <p:sp>
          <p:nvSpPr>
            <p:cNvPr id="35" name="Right Arrow 34">
              <a:extLst>
                <a:ext uri="{FF2B5EF4-FFF2-40B4-BE49-F238E27FC236}">
                  <a16:creationId xmlns:a16="http://schemas.microsoft.com/office/drawing/2014/main" id="{27C95AC2-F1D5-AA43-9832-EFA59F97EA6E}"/>
                </a:ext>
              </a:extLst>
            </p:cNvPr>
            <p:cNvSpPr/>
            <p:nvPr/>
          </p:nvSpPr>
          <p:spPr>
            <a:xfrm rot="16200000">
              <a:off x="9485446" y="2083339"/>
              <a:ext cx="1181543" cy="160178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36" name="Rectangle 35">
              <a:extLst>
                <a:ext uri="{FF2B5EF4-FFF2-40B4-BE49-F238E27FC236}">
                  <a16:creationId xmlns:a16="http://schemas.microsoft.com/office/drawing/2014/main" id="{0222DB44-2BE5-C648-9E2E-0536AEF05F03}"/>
                </a:ext>
              </a:extLst>
            </p:cNvPr>
            <p:cNvSpPr/>
            <p:nvPr/>
          </p:nvSpPr>
          <p:spPr>
            <a:xfrm rot="16200000">
              <a:off x="9539925" y="2674951"/>
              <a:ext cx="1056928" cy="646331"/>
            </a:xfrm>
            <a:prstGeom prst="rect">
              <a:avLst/>
            </a:prstGeom>
          </p:spPr>
          <p:txBody>
            <a:bodyPr wrap="square">
              <a:spAutoFit/>
            </a:bodyPr>
            <a:lstStyle/>
            <a:p>
              <a:pPr algn="ctr" eaLnBrk="1" fontAlgn="auto" hangingPunct="1">
                <a:spcBef>
                  <a:spcPts val="0"/>
                </a:spcBef>
                <a:spcAft>
                  <a:spcPts val="0"/>
                </a:spcAft>
                <a:defRPr/>
              </a:pPr>
              <a:r>
                <a:rPr lang="en-US" sz="1200" b="1" kern="0" dirty="0">
                  <a:solidFill>
                    <a:schemeClr val="bg1"/>
                  </a:solidFill>
                  <a:latin typeface="Oracle Sans" panose="020B0503020204020204" pitchFamily="34" charset="0"/>
                  <a:cs typeface="Oracle Sans" panose="020B0503020204020204" pitchFamily="34" charset="0"/>
                </a:rPr>
                <a:t>Application Defined</a:t>
              </a:r>
            </a:p>
            <a:p>
              <a:pPr algn="ctr" eaLnBrk="1" fontAlgn="auto" hangingPunct="1">
                <a:spcBef>
                  <a:spcPts val="0"/>
                </a:spcBef>
                <a:spcAft>
                  <a:spcPts val="0"/>
                </a:spcAft>
                <a:defRPr/>
              </a:pPr>
              <a:r>
                <a:rPr lang="en-US" sz="1200" b="1" kern="0" dirty="0">
                  <a:solidFill>
                    <a:schemeClr val="bg1"/>
                  </a:solidFill>
                  <a:latin typeface="Oracle Sans" panose="020B0503020204020204" pitchFamily="34" charset="0"/>
                  <a:cs typeface="Oracle Sans" panose="020B0503020204020204" pitchFamily="34" charset="0"/>
                </a:rPr>
                <a:t>Relations</a:t>
              </a:r>
              <a:r>
                <a:rPr lang="en-US" sz="1100" b="1" kern="0" dirty="0">
                  <a:solidFill>
                    <a:schemeClr val="bg1"/>
                  </a:solidFill>
                  <a:latin typeface="Oracle Sans" panose="020B0503020204020204" pitchFamily="34" charset="0"/>
                  <a:cs typeface="Oracle Sans" panose="020B0503020204020204" pitchFamily="34" charset="0"/>
                </a:rPr>
                <a:t> </a:t>
              </a:r>
            </a:p>
          </p:txBody>
        </p:sp>
      </p:grpSp>
      <p:grpSp>
        <p:nvGrpSpPr>
          <p:cNvPr id="49" name="Group 98">
            <a:extLst>
              <a:ext uri="{FF2B5EF4-FFF2-40B4-BE49-F238E27FC236}">
                <a16:creationId xmlns:a16="http://schemas.microsoft.com/office/drawing/2014/main" id="{C2A8AD08-9020-E140-8BEC-CB3212C2F1C7}"/>
              </a:ext>
            </a:extLst>
          </p:cNvPr>
          <p:cNvGrpSpPr>
            <a:grpSpLocks/>
          </p:cNvGrpSpPr>
          <p:nvPr/>
        </p:nvGrpSpPr>
        <p:grpSpPr bwMode="auto">
          <a:xfrm rot="5400000">
            <a:off x="6019950" y="3024962"/>
            <a:ext cx="1453025" cy="1317008"/>
            <a:chOff x="9275324" y="2197601"/>
            <a:chExt cx="1601788" cy="1166679"/>
          </a:xfrm>
        </p:grpSpPr>
        <p:sp>
          <p:nvSpPr>
            <p:cNvPr id="50" name="Right Arrow 49">
              <a:extLst>
                <a:ext uri="{FF2B5EF4-FFF2-40B4-BE49-F238E27FC236}">
                  <a16:creationId xmlns:a16="http://schemas.microsoft.com/office/drawing/2014/main" id="{EE75265A-AC60-C644-BF1C-F907F877D748}"/>
                </a:ext>
              </a:extLst>
            </p:cNvPr>
            <p:cNvSpPr/>
            <p:nvPr/>
          </p:nvSpPr>
          <p:spPr>
            <a:xfrm rot="16200000">
              <a:off x="9522000" y="1950925"/>
              <a:ext cx="1108435" cy="1601788"/>
            </a:xfrm>
            <a:prstGeom prst="rightArrow">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1" name="Rectangle 50">
              <a:extLst>
                <a:ext uri="{FF2B5EF4-FFF2-40B4-BE49-F238E27FC236}">
                  <a16:creationId xmlns:a16="http://schemas.microsoft.com/office/drawing/2014/main" id="{7D6A7025-7F83-4F43-BE47-8CAE6B07FE15}"/>
                </a:ext>
              </a:extLst>
            </p:cNvPr>
            <p:cNvSpPr/>
            <p:nvPr/>
          </p:nvSpPr>
          <p:spPr>
            <a:xfrm rot="16200000">
              <a:off x="9503838" y="2668891"/>
              <a:ext cx="1113779" cy="276999"/>
            </a:xfrm>
            <a:prstGeom prst="rect">
              <a:avLst/>
            </a:prstGeom>
          </p:spPr>
          <p:txBody>
            <a:bodyPr>
              <a:spAutoFit/>
            </a:bodyPr>
            <a:lstStyle/>
            <a:p>
              <a:pPr algn="ctr" eaLnBrk="1" fontAlgn="auto" hangingPunct="1">
                <a:spcBef>
                  <a:spcPts val="0"/>
                </a:spcBef>
                <a:spcAft>
                  <a:spcPts val="0"/>
                </a:spcAft>
                <a:defRPr/>
              </a:pPr>
              <a:r>
                <a:rPr lang="en-US" sz="1200" b="1" kern="0" dirty="0">
                  <a:solidFill>
                    <a:schemeClr val="bg1"/>
                  </a:solidFill>
                  <a:latin typeface="Oracle Sans" panose="020B0503020204020204" pitchFamily="34" charset="0"/>
                  <a:cs typeface="Oracle Sans" panose="020B0503020204020204" pitchFamily="34" charset="0"/>
                </a:rPr>
                <a:t>Consumed by</a:t>
              </a:r>
            </a:p>
          </p:txBody>
        </p:sp>
      </p:grpSp>
      <p:grpSp>
        <p:nvGrpSpPr>
          <p:cNvPr id="83" name="Group 82">
            <a:extLst>
              <a:ext uri="{FF2B5EF4-FFF2-40B4-BE49-F238E27FC236}">
                <a16:creationId xmlns:a16="http://schemas.microsoft.com/office/drawing/2014/main" id="{B15227F2-4009-E14D-914C-DE54369DD2A2}"/>
              </a:ext>
            </a:extLst>
          </p:cNvPr>
          <p:cNvGrpSpPr/>
          <p:nvPr/>
        </p:nvGrpSpPr>
        <p:grpSpPr>
          <a:xfrm>
            <a:off x="815290" y="4014763"/>
            <a:ext cx="1541463" cy="900073"/>
            <a:chOff x="752586" y="4126490"/>
            <a:chExt cx="1541463" cy="900073"/>
          </a:xfrm>
        </p:grpSpPr>
        <p:pic>
          <p:nvPicPr>
            <p:cNvPr id="26" name="Picture 2" descr="D:\dinesh\ProductManagement\All_Icons\All_Icons\ic-Analytics-gray.gif">
              <a:extLst>
                <a:ext uri="{FF2B5EF4-FFF2-40B4-BE49-F238E27FC236}">
                  <a16:creationId xmlns:a16="http://schemas.microsoft.com/office/drawing/2014/main" id="{A0FDAB49-4E76-A547-97FC-344C8792A460}"/>
                </a:ext>
              </a:extLst>
            </p:cNvPr>
            <p:cNvPicPr>
              <a:picLocks noChangeAspect="1" noChangeArrowheads="1"/>
            </p:cNvPicPr>
            <p:nvPr/>
          </p:nvPicPr>
          <p:blipFill>
            <a:blip r:embed="rId2" cstate="print"/>
            <a:srcRect/>
            <a:stretch>
              <a:fillRect/>
            </a:stretch>
          </p:blipFill>
          <p:spPr bwMode="auto">
            <a:xfrm>
              <a:off x="1641478" y="4424430"/>
              <a:ext cx="544413" cy="522490"/>
            </a:xfrm>
            <a:prstGeom prst="rect">
              <a:avLst/>
            </a:prstGeom>
            <a:noFill/>
            <a:ln w="9525">
              <a:noFill/>
              <a:miter lim="800000"/>
              <a:headEnd/>
              <a:tailEnd/>
            </a:ln>
          </p:spPr>
        </p:pic>
        <p:sp>
          <p:nvSpPr>
            <p:cNvPr id="27" name="Rounded Rectangle 26">
              <a:extLst>
                <a:ext uri="{FF2B5EF4-FFF2-40B4-BE49-F238E27FC236}">
                  <a16:creationId xmlns:a16="http://schemas.microsoft.com/office/drawing/2014/main" id="{8AC999D7-9F5C-2947-A035-B007058D4F18}"/>
                </a:ext>
              </a:extLst>
            </p:cNvPr>
            <p:cNvSpPr/>
            <p:nvPr/>
          </p:nvSpPr>
          <p:spPr bwMode="auto">
            <a:xfrm>
              <a:off x="752586" y="4126490"/>
              <a:ext cx="1541463" cy="900073"/>
            </a:xfrm>
            <a:prstGeom prst="roundRect">
              <a:avLst/>
            </a:prstGeom>
            <a:noFill/>
            <a:ln w="2540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90000"/>
                </a:lnSpc>
                <a:spcBef>
                  <a:spcPts val="0"/>
                </a:spcBef>
                <a:spcAft>
                  <a:spcPts val="0"/>
                </a:spcAft>
                <a:defRPr/>
              </a:pPr>
              <a:endParaRPr lang="en-US" dirty="0"/>
            </a:p>
          </p:txBody>
        </p:sp>
        <p:sp>
          <p:nvSpPr>
            <p:cNvPr id="62" name="Freeform 2">
              <a:extLst>
                <a:ext uri="{FF2B5EF4-FFF2-40B4-BE49-F238E27FC236}">
                  <a16:creationId xmlns:a16="http://schemas.microsoft.com/office/drawing/2014/main" id="{DC49A26C-577A-4547-A6DD-45EDD5D2043E}"/>
                </a:ext>
              </a:extLst>
            </p:cNvPr>
            <p:cNvSpPr>
              <a:spLocks noChangeAspect="1" noChangeArrowheads="1"/>
            </p:cNvSpPr>
            <p:nvPr/>
          </p:nvSpPr>
          <p:spPr bwMode="auto">
            <a:xfrm>
              <a:off x="855427" y="4221483"/>
              <a:ext cx="690529" cy="736564"/>
            </a:xfrm>
            <a:custGeom>
              <a:avLst/>
              <a:gdLst>
                <a:gd name="T0" fmla="*/ 694 w 2778"/>
                <a:gd name="T1" fmla="*/ 1019 h 2964"/>
                <a:gd name="T2" fmla="*/ 1991 w 2778"/>
                <a:gd name="T3" fmla="*/ 2963 h 2964"/>
                <a:gd name="T4" fmla="*/ 1991 w 2778"/>
                <a:gd name="T5" fmla="*/ 926 h 2964"/>
                <a:gd name="T6" fmla="*/ 1296 w 2778"/>
                <a:gd name="T7" fmla="*/ 2847 h 2964"/>
                <a:gd name="T8" fmla="*/ 1481 w 2778"/>
                <a:gd name="T9" fmla="*/ 2847 h 2964"/>
                <a:gd name="T10" fmla="*/ 787 w 2778"/>
                <a:gd name="T11" fmla="*/ 2731 h 2964"/>
                <a:gd name="T12" fmla="*/ 1991 w 2778"/>
                <a:gd name="T13" fmla="*/ 2731 h 2964"/>
                <a:gd name="T14" fmla="*/ 1481 w 2778"/>
                <a:gd name="T15" fmla="*/ 104 h 2964"/>
                <a:gd name="T16" fmla="*/ 1979 w 2778"/>
                <a:gd name="T17" fmla="*/ 602 h 2964"/>
                <a:gd name="T18" fmla="*/ 1979 w 2778"/>
                <a:gd name="T19" fmla="*/ 0 h 2964"/>
                <a:gd name="T20" fmla="*/ 937 w 2778"/>
                <a:gd name="T21" fmla="*/ 787 h 2964"/>
                <a:gd name="T22" fmla="*/ 1204 w 2778"/>
                <a:gd name="T23" fmla="*/ 521 h 2964"/>
                <a:gd name="T24" fmla="*/ 879 w 2778"/>
                <a:gd name="T25" fmla="*/ 521 h 2964"/>
                <a:gd name="T26" fmla="*/ 2453 w 2778"/>
                <a:gd name="T27" fmla="*/ 648 h 2964"/>
                <a:gd name="T28" fmla="*/ 2222 w 2778"/>
                <a:gd name="T29" fmla="*/ 880 h 2964"/>
                <a:gd name="T30" fmla="*/ 2499 w 2778"/>
                <a:gd name="T31" fmla="*/ 880 h 2964"/>
                <a:gd name="T32" fmla="*/ 926 w 2778"/>
                <a:gd name="T33" fmla="*/ 46 h 2964"/>
                <a:gd name="T34" fmla="*/ 648 w 2778"/>
                <a:gd name="T35" fmla="*/ 46 h 2964"/>
                <a:gd name="T36" fmla="*/ 879 w 2778"/>
                <a:gd name="T37" fmla="*/ 278 h 2964"/>
                <a:gd name="T38" fmla="*/ 370 w 2778"/>
                <a:gd name="T39" fmla="*/ 1424 h 2964"/>
                <a:gd name="T40" fmla="*/ 520 w 2778"/>
                <a:gd name="T41" fmla="*/ 1574 h 2964"/>
                <a:gd name="T42" fmla="*/ 520 w 2778"/>
                <a:gd name="T43" fmla="*/ 1389 h 2964"/>
                <a:gd name="T44" fmla="*/ 2638 w 2778"/>
                <a:gd name="T45" fmla="*/ 428 h 2964"/>
                <a:gd name="T46" fmla="*/ 2488 w 2778"/>
                <a:gd name="T47" fmla="*/ 278 h 2964"/>
                <a:gd name="T48" fmla="*/ 2488 w 2778"/>
                <a:gd name="T49" fmla="*/ 463 h 2964"/>
                <a:gd name="T50" fmla="*/ 463 w 2778"/>
                <a:gd name="T51" fmla="*/ 521 h 2964"/>
                <a:gd name="T52" fmla="*/ 312 w 2778"/>
                <a:gd name="T53" fmla="*/ 370 h 2964"/>
                <a:gd name="T54" fmla="*/ 312 w 2778"/>
                <a:gd name="T55" fmla="*/ 556 h 2964"/>
                <a:gd name="T56" fmla="*/ 347 w 2778"/>
                <a:gd name="T57" fmla="*/ 741 h 2964"/>
                <a:gd name="T58" fmla="*/ 0 w 2778"/>
                <a:gd name="T59" fmla="*/ 1088 h 2964"/>
                <a:gd name="T60" fmla="*/ 416 w 2778"/>
                <a:gd name="T61" fmla="*/ 1088 h 2964"/>
                <a:gd name="T62" fmla="*/ 2360 w 2778"/>
                <a:gd name="T63" fmla="*/ 1181 h 2964"/>
                <a:gd name="T64" fmla="*/ 2708 w 2778"/>
                <a:gd name="T65" fmla="*/ 1528 h 2964"/>
                <a:gd name="T66" fmla="*/ 2708 w 2778"/>
                <a:gd name="T67" fmla="*/ 1111 h 2964"/>
                <a:gd name="T68" fmla="*/ 1157 w 2778"/>
                <a:gd name="T69" fmla="*/ 2176 h 2964"/>
                <a:gd name="T70" fmla="*/ 926 w 2778"/>
                <a:gd name="T71" fmla="*/ 1945 h 2964"/>
                <a:gd name="T72" fmla="*/ 926 w 2778"/>
                <a:gd name="T73" fmla="*/ 2223 h 2964"/>
                <a:gd name="T74" fmla="*/ 1157 w 2778"/>
                <a:gd name="T75" fmla="*/ 1806 h 2964"/>
                <a:gd name="T76" fmla="*/ 926 w 2778"/>
                <a:gd name="T77" fmla="*/ 1574 h 2964"/>
                <a:gd name="T78" fmla="*/ 926 w 2778"/>
                <a:gd name="T79" fmla="*/ 1852 h 2964"/>
                <a:gd name="T80" fmla="*/ 1528 w 2778"/>
                <a:gd name="T81" fmla="*/ 2176 h 2964"/>
                <a:gd name="T82" fmla="*/ 1296 w 2778"/>
                <a:gd name="T83" fmla="*/ 1945 h 2964"/>
                <a:gd name="T84" fmla="*/ 1296 w 2778"/>
                <a:gd name="T85" fmla="*/ 2223 h 2964"/>
                <a:gd name="T86" fmla="*/ 1157 w 2778"/>
                <a:gd name="T87" fmla="*/ 1436 h 2964"/>
                <a:gd name="T88" fmla="*/ 926 w 2778"/>
                <a:gd name="T89" fmla="*/ 1204 h 2964"/>
                <a:gd name="T90" fmla="*/ 926 w 2778"/>
                <a:gd name="T91" fmla="*/ 1482 h 2964"/>
                <a:gd name="T92" fmla="*/ 1528 w 2778"/>
                <a:gd name="T93" fmla="*/ 1436 h 2964"/>
                <a:gd name="T94" fmla="*/ 1296 w 2778"/>
                <a:gd name="T95" fmla="*/ 1204 h 2964"/>
                <a:gd name="T96" fmla="*/ 1296 w 2778"/>
                <a:gd name="T97" fmla="*/ 1482 h 2964"/>
                <a:gd name="T98" fmla="*/ 1528 w 2778"/>
                <a:gd name="T99" fmla="*/ 1806 h 2964"/>
                <a:gd name="T100" fmla="*/ 1296 w 2778"/>
                <a:gd name="T101" fmla="*/ 1574 h 2964"/>
                <a:gd name="T102" fmla="*/ 1296 w 2778"/>
                <a:gd name="T103" fmla="*/ 1852 h 2964"/>
                <a:gd name="T104" fmla="*/ 1898 w 2778"/>
                <a:gd name="T105" fmla="*/ 1436 h 2964"/>
                <a:gd name="T106" fmla="*/ 1667 w 2778"/>
                <a:gd name="T107" fmla="*/ 1204 h 2964"/>
                <a:gd name="T108" fmla="*/ 1667 w 2778"/>
                <a:gd name="T109" fmla="*/ 1482 h 2964"/>
                <a:gd name="T110" fmla="*/ 1898 w 2778"/>
                <a:gd name="T111" fmla="*/ 1806 h 2964"/>
                <a:gd name="T112" fmla="*/ 1667 w 2778"/>
                <a:gd name="T113" fmla="*/ 1574 h 2964"/>
                <a:gd name="T114" fmla="*/ 1667 w 2778"/>
                <a:gd name="T115" fmla="*/ 185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78" h="2964">
                  <a:moveTo>
                    <a:pt x="1991" y="926"/>
                  </a:moveTo>
                  <a:cubicBezTo>
                    <a:pt x="787" y="926"/>
                    <a:pt x="787" y="926"/>
                    <a:pt x="787" y="926"/>
                  </a:cubicBezTo>
                  <a:cubicBezTo>
                    <a:pt x="740" y="926"/>
                    <a:pt x="694" y="972"/>
                    <a:pt x="694" y="1019"/>
                  </a:cubicBezTo>
                  <a:cubicBezTo>
                    <a:pt x="694" y="2870"/>
                    <a:pt x="694" y="2870"/>
                    <a:pt x="694" y="2870"/>
                  </a:cubicBezTo>
                  <a:cubicBezTo>
                    <a:pt x="694" y="2916"/>
                    <a:pt x="740" y="2963"/>
                    <a:pt x="787" y="2963"/>
                  </a:cubicBezTo>
                  <a:cubicBezTo>
                    <a:pt x="1991" y="2963"/>
                    <a:pt x="1991" y="2963"/>
                    <a:pt x="1991" y="2963"/>
                  </a:cubicBezTo>
                  <a:cubicBezTo>
                    <a:pt x="2037" y="2963"/>
                    <a:pt x="2083" y="2916"/>
                    <a:pt x="2083" y="2870"/>
                  </a:cubicBezTo>
                  <a:cubicBezTo>
                    <a:pt x="2083" y="1019"/>
                    <a:pt x="2083" y="1019"/>
                    <a:pt x="2083" y="1019"/>
                  </a:cubicBezTo>
                  <a:cubicBezTo>
                    <a:pt x="2083" y="972"/>
                    <a:pt x="2037" y="926"/>
                    <a:pt x="1991" y="926"/>
                  </a:cubicBezTo>
                  <a:close/>
                  <a:moveTo>
                    <a:pt x="1435" y="2893"/>
                  </a:moveTo>
                  <a:cubicBezTo>
                    <a:pt x="1343" y="2893"/>
                    <a:pt x="1343" y="2893"/>
                    <a:pt x="1343" y="2893"/>
                  </a:cubicBezTo>
                  <a:cubicBezTo>
                    <a:pt x="1320" y="2893"/>
                    <a:pt x="1296" y="2870"/>
                    <a:pt x="1296" y="2847"/>
                  </a:cubicBezTo>
                  <a:cubicBezTo>
                    <a:pt x="1296" y="2824"/>
                    <a:pt x="1320" y="2801"/>
                    <a:pt x="1343" y="2801"/>
                  </a:cubicBezTo>
                  <a:cubicBezTo>
                    <a:pt x="1435" y="2801"/>
                    <a:pt x="1435" y="2801"/>
                    <a:pt x="1435" y="2801"/>
                  </a:cubicBezTo>
                  <a:cubicBezTo>
                    <a:pt x="1458" y="2801"/>
                    <a:pt x="1481" y="2824"/>
                    <a:pt x="1481" y="2847"/>
                  </a:cubicBezTo>
                  <a:cubicBezTo>
                    <a:pt x="1481" y="2870"/>
                    <a:pt x="1458" y="2893"/>
                    <a:pt x="1435" y="2893"/>
                  </a:cubicBezTo>
                  <a:close/>
                  <a:moveTo>
                    <a:pt x="1991" y="2731"/>
                  </a:moveTo>
                  <a:cubicBezTo>
                    <a:pt x="787" y="2731"/>
                    <a:pt x="787" y="2731"/>
                    <a:pt x="787" y="2731"/>
                  </a:cubicBezTo>
                  <a:cubicBezTo>
                    <a:pt x="787" y="1111"/>
                    <a:pt x="787" y="1111"/>
                    <a:pt x="787" y="1111"/>
                  </a:cubicBezTo>
                  <a:cubicBezTo>
                    <a:pt x="1991" y="1111"/>
                    <a:pt x="1991" y="1111"/>
                    <a:pt x="1991" y="1111"/>
                  </a:cubicBezTo>
                  <a:lnTo>
                    <a:pt x="1991" y="2731"/>
                  </a:lnTo>
                  <a:close/>
                  <a:moveTo>
                    <a:pt x="1979" y="0"/>
                  </a:moveTo>
                  <a:cubicBezTo>
                    <a:pt x="1586" y="0"/>
                    <a:pt x="1586" y="0"/>
                    <a:pt x="1586" y="0"/>
                  </a:cubicBezTo>
                  <a:cubicBezTo>
                    <a:pt x="1528" y="0"/>
                    <a:pt x="1481" y="46"/>
                    <a:pt x="1481" y="104"/>
                  </a:cubicBezTo>
                  <a:cubicBezTo>
                    <a:pt x="1481" y="498"/>
                    <a:pt x="1481" y="498"/>
                    <a:pt x="1481" y="498"/>
                  </a:cubicBezTo>
                  <a:cubicBezTo>
                    <a:pt x="1481" y="556"/>
                    <a:pt x="1528" y="602"/>
                    <a:pt x="1586" y="602"/>
                  </a:cubicBezTo>
                  <a:cubicBezTo>
                    <a:pt x="1979" y="602"/>
                    <a:pt x="1979" y="602"/>
                    <a:pt x="1979" y="602"/>
                  </a:cubicBezTo>
                  <a:cubicBezTo>
                    <a:pt x="2037" y="602"/>
                    <a:pt x="2083" y="556"/>
                    <a:pt x="2083" y="498"/>
                  </a:cubicBezTo>
                  <a:cubicBezTo>
                    <a:pt x="2083" y="104"/>
                    <a:pt x="2083" y="104"/>
                    <a:pt x="2083" y="104"/>
                  </a:cubicBezTo>
                  <a:cubicBezTo>
                    <a:pt x="2083" y="46"/>
                    <a:pt x="2037" y="0"/>
                    <a:pt x="1979" y="0"/>
                  </a:cubicBezTo>
                  <a:close/>
                  <a:moveTo>
                    <a:pt x="879" y="521"/>
                  </a:moveTo>
                  <a:cubicBezTo>
                    <a:pt x="879" y="729"/>
                    <a:pt x="879" y="729"/>
                    <a:pt x="879" y="729"/>
                  </a:cubicBezTo>
                  <a:cubicBezTo>
                    <a:pt x="879" y="764"/>
                    <a:pt x="903" y="787"/>
                    <a:pt x="937" y="787"/>
                  </a:cubicBezTo>
                  <a:cubicBezTo>
                    <a:pt x="1146" y="787"/>
                    <a:pt x="1146" y="787"/>
                    <a:pt x="1146" y="787"/>
                  </a:cubicBezTo>
                  <a:cubicBezTo>
                    <a:pt x="1181" y="787"/>
                    <a:pt x="1204" y="764"/>
                    <a:pt x="1204" y="729"/>
                  </a:cubicBezTo>
                  <a:cubicBezTo>
                    <a:pt x="1204" y="521"/>
                    <a:pt x="1204" y="521"/>
                    <a:pt x="1204" y="521"/>
                  </a:cubicBezTo>
                  <a:cubicBezTo>
                    <a:pt x="1204" y="486"/>
                    <a:pt x="1181" y="463"/>
                    <a:pt x="1146" y="463"/>
                  </a:cubicBezTo>
                  <a:cubicBezTo>
                    <a:pt x="937" y="463"/>
                    <a:pt x="937" y="463"/>
                    <a:pt x="937" y="463"/>
                  </a:cubicBezTo>
                  <a:cubicBezTo>
                    <a:pt x="903" y="463"/>
                    <a:pt x="879" y="486"/>
                    <a:pt x="879" y="521"/>
                  </a:cubicBezTo>
                  <a:close/>
                  <a:moveTo>
                    <a:pt x="2499" y="880"/>
                  </a:moveTo>
                  <a:cubicBezTo>
                    <a:pt x="2499" y="695"/>
                    <a:pt x="2499" y="695"/>
                    <a:pt x="2499" y="695"/>
                  </a:cubicBezTo>
                  <a:cubicBezTo>
                    <a:pt x="2499" y="672"/>
                    <a:pt x="2476" y="648"/>
                    <a:pt x="2453" y="648"/>
                  </a:cubicBezTo>
                  <a:cubicBezTo>
                    <a:pt x="2268" y="648"/>
                    <a:pt x="2268" y="648"/>
                    <a:pt x="2268" y="648"/>
                  </a:cubicBezTo>
                  <a:cubicBezTo>
                    <a:pt x="2245" y="648"/>
                    <a:pt x="2222" y="672"/>
                    <a:pt x="2222" y="695"/>
                  </a:cubicBezTo>
                  <a:cubicBezTo>
                    <a:pt x="2222" y="880"/>
                    <a:pt x="2222" y="880"/>
                    <a:pt x="2222" y="880"/>
                  </a:cubicBezTo>
                  <a:cubicBezTo>
                    <a:pt x="2222" y="903"/>
                    <a:pt x="2245" y="926"/>
                    <a:pt x="2268" y="926"/>
                  </a:cubicBezTo>
                  <a:cubicBezTo>
                    <a:pt x="2453" y="926"/>
                    <a:pt x="2453" y="926"/>
                    <a:pt x="2453" y="926"/>
                  </a:cubicBezTo>
                  <a:cubicBezTo>
                    <a:pt x="2476" y="926"/>
                    <a:pt x="2499" y="903"/>
                    <a:pt x="2499" y="880"/>
                  </a:cubicBezTo>
                  <a:close/>
                  <a:moveTo>
                    <a:pt x="879" y="278"/>
                  </a:moveTo>
                  <a:cubicBezTo>
                    <a:pt x="903" y="278"/>
                    <a:pt x="926" y="255"/>
                    <a:pt x="926" y="231"/>
                  </a:cubicBezTo>
                  <a:cubicBezTo>
                    <a:pt x="926" y="46"/>
                    <a:pt x="926" y="46"/>
                    <a:pt x="926" y="46"/>
                  </a:cubicBezTo>
                  <a:cubicBezTo>
                    <a:pt x="926" y="23"/>
                    <a:pt x="903" y="0"/>
                    <a:pt x="879" y="0"/>
                  </a:cubicBezTo>
                  <a:cubicBezTo>
                    <a:pt x="694" y="0"/>
                    <a:pt x="694" y="0"/>
                    <a:pt x="694" y="0"/>
                  </a:cubicBezTo>
                  <a:cubicBezTo>
                    <a:pt x="671" y="0"/>
                    <a:pt x="648" y="23"/>
                    <a:pt x="648" y="46"/>
                  </a:cubicBezTo>
                  <a:cubicBezTo>
                    <a:pt x="648" y="231"/>
                    <a:pt x="648" y="231"/>
                    <a:pt x="648" y="231"/>
                  </a:cubicBezTo>
                  <a:cubicBezTo>
                    <a:pt x="648" y="255"/>
                    <a:pt x="671" y="278"/>
                    <a:pt x="694" y="278"/>
                  </a:cubicBezTo>
                  <a:lnTo>
                    <a:pt x="879" y="278"/>
                  </a:lnTo>
                  <a:close/>
                  <a:moveTo>
                    <a:pt x="520" y="1389"/>
                  </a:moveTo>
                  <a:cubicBezTo>
                    <a:pt x="405" y="1389"/>
                    <a:pt x="405" y="1389"/>
                    <a:pt x="405" y="1389"/>
                  </a:cubicBezTo>
                  <a:cubicBezTo>
                    <a:pt x="382" y="1389"/>
                    <a:pt x="370" y="1401"/>
                    <a:pt x="370" y="1424"/>
                  </a:cubicBezTo>
                  <a:cubicBezTo>
                    <a:pt x="370" y="1540"/>
                    <a:pt x="370" y="1540"/>
                    <a:pt x="370" y="1540"/>
                  </a:cubicBezTo>
                  <a:cubicBezTo>
                    <a:pt x="370" y="1563"/>
                    <a:pt x="382" y="1574"/>
                    <a:pt x="405" y="1574"/>
                  </a:cubicBezTo>
                  <a:cubicBezTo>
                    <a:pt x="520" y="1574"/>
                    <a:pt x="520" y="1574"/>
                    <a:pt x="520" y="1574"/>
                  </a:cubicBezTo>
                  <a:cubicBezTo>
                    <a:pt x="544" y="1574"/>
                    <a:pt x="555" y="1563"/>
                    <a:pt x="555" y="1540"/>
                  </a:cubicBezTo>
                  <a:cubicBezTo>
                    <a:pt x="555" y="1424"/>
                    <a:pt x="555" y="1424"/>
                    <a:pt x="555" y="1424"/>
                  </a:cubicBezTo>
                  <a:cubicBezTo>
                    <a:pt x="555" y="1401"/>
                    <a:pt x="544" y="1389"/>
                    <a:pt x="520" y="1389"/>
                  </a:cubicBezTo>
                  <a:close/>
                  <a:moveTo>
                    <a:pt x="2488" y="463"/>
                  </a:moveTo>
                  <a:cubicBezTo>
                    <a:pt x="2603" y="463"/>
                    <a:pt x="2603" y="463"/>
                    <a:pt x="2603" y="463"/>
                  </a:cubicBezTo>
                  <a:cubicBezTo>
                    <a:pt x="2627" y="463"/>
                    <a:pt x="2638" y="452"/>
                    <a:pt x="2638" y="428"/>
                  </a:cubicBezTo>
                  <a:cubicBezTo>
                    <a:pt x="2638" y="313"/>
                    <a:pt x="2638" y="313"/>
                    <a:pt x="2638" y="313"/>
                  </a:cubicBezTo>
                  <a:cubicBezTo>
                    <a:pt x="2638" y="289"/>
                    <a:pt x="2627" y="278"/>
                    <a:pt x="2603" y="278"/>
                  </a:cubicBezTo>
                  <a:cubicBezTo>
                    <a:pt x="2488" y="278"/>
                    <a:pt x="2488" y="278"/>
                    <a:pt x="2488" y="278"/>
                  </a:cubicBezTo>
                  <a:cubicBezTo>
                    <a:pt x="2464" y="278"/>
                    <a:pt x="2453" y="289"/>
                    <a:pt x="2453" y="313"/>
                  </a:cubicBezTo>
                  <a:cubicBezTo>
                    <a:pt x="2453" y="428"/>
                    <a:pt x="2453" y="428"/>
                    <a:pt x="2453" y="428"/>
                  </a:cubicBezTo>
                  <a:cubicBezTo>
                    <a:pt x="2453" y="452"/>
                    <a:pt x="2464" y="463"/>
                    <a:pt x="2488" y="463"/>
                  </a:cubicBezTo>
                  <a:close/>
                  <a:moveTo>
                    <a:pt x="312" y="556"/>
                  </a:moveTo>
                  <a:cubicBezTo>
                    <a:pt x="428" y="556"/>
                    <a:pt x="428" y="556"/>
                    <a:pt x="428" y="556"/>
                  </a:cubicBezTo>
                  <a:cubicBezTo>
                    <a:pt x="451" y="556"/>
                    <a:pt x="463" y="544"/>
                    <a:pt x="463" y="521"/>
                  </a:cubicBezTo>
                  <a:cubicBezTo>
                    <a:pt x="463" y="405"/>
                    <a:pt x="463" y="405"/>
                    <a:pt x="463" y="405"/>
                  </a:cubicBezTo>
                  <a:cubicBezTo>
                    <a:pt x="463" y="382"/>
                    <a:pt x="451" y="370"/>
                    <a:pt x="428" y="370"/>
                  </a:cubicBezTo>
                  <a:cubicBezTo>
                    <a:pt x="312" y="370"/>
                    <a:pt x="312" y="370"/>
                    <a:pt x="312" y="370"/>
                  </a:cubicBezTo>
                  <a:cubicBezTo>
                    <a:pt x="289" y="370"/>
                    <a:pt x="277" y="382"/>
                    <a:pt x="277" y="405"/>
                  </a:cubicBezTo>
                  <a:cubicBezTo>
                    <a:pt x="277" y="521"/>
                    <a:pt x="277" y="521"/>
                    <a:pt x="277" y="521"/>
                  </a:cubicBezTo>
                  <a:cubicBezTo>
                    <a:pt x="277" y="544"/>
                    <a:pt x="289" y="556"/>
                    <a:pt x="312" y="556"/>
                  </a:cubicBezTo>
                  <a:close/>
                  <a:moveTo>
                    <a:pt x="416" y="1088"/>
                  </a:moveTo>
                  <a:cubicBezTo>
                    <a:pt x="416" y="811"/>
                    <a:pt x="416" y="811"/>
                    <a:pt x="416" y="811"/>
                  </a:cubicBezTo>
                  <a:cubicBezTo>
                    <a:pt x="416" y="776"/>
                    <a:pt x="382" y="741"/>
                    <a:pt x="347" y="741"/>
                  </a:cubicBezTo>
                  <a:cubicBezTo>
                    <a:pt x="69" y="741"/>
                    <a:pt x="69" y="741"/>
                    <a:pt x="69" y="741"/>
                  </a:cubicBezTo>
                  <a:cubicBezTo>
                    <a:pt x="34" y="741"/>
                    <a:pt x="0" y="776"/>
                    <a:pt x="0" y="811"/>
                  </a:cubicBezTo>
                  <a:cubicBezTo>
                    <a:pt x="0" y="1088"/>
                    <a:pt x="0" y="1088"/>
                    <a:pt x="0" y="1088"/>
                  </a:cubicBezTo>
                  <a:cubicBezTo>
                    <a:pt x="0" y="1123"/>
                    <a:pt x="34" y="1158"/>
                    <a:pt x="69" y="1158"/>
                  </a:cubicBezTo>
                  <a:cubicBezTo>
                    <a:pt x="347" y="1158"/>
                    <a:pt x="347" y="1158"/>
                    <a:pt x="347" y="1158"/>
                  </a:cubicBezTo>
                  <a:cubicBezTo>
                    <a:pt x="382" y="1158"/>
                    <a:pt x="416" y="1123"/>
                    <a:pt x="416" y="1088"/>
                  </a:cubicBezTo>
                  <a:close/>
                  <a:moveTo>
                    <a:pt x="2708" y="1111"/>
                  </a:moveTo>
                  <a:cubicBezTo>
                    <a:pt x="2430" y="1111"/>
                    <a:pt x="2430" y="1111"/>
                    <a:pt x="2430" y="1111"/>
                  </a:cubicBezTo>
                  <a:cubicBezTo>
                    <a:pt x="2395" y="1111"/>
                    <a:pt x="2360" y="1146"/>
                    <a:pt x="2360" y="1181"/>
                  </a:cubicBezTo>
                  <a:cubicBezTo>
                    <a:pt x="2360" y="1459"/>
                    <a:pt x="2360" y="1459"/>
                    <a:pt x="2360" y="1459"/>
                  </a:cubicBezTo>
                  <a:cubicBezTo>
                    <a:pt x="2360" y="1493"/>
                    <a:pt x="2395" y="1528"/>
                    <a:pt x="2430" y="1528"/>
                  </a:cubicBezTo>
                  <a:cubicBezTo>
                    <a:pt x="2708" y="1528"/>
                    <a:pt x="2708" y="1528"/>
                    <a:pt x="2708" y="1528"/>
                  </a:cubicBezTo>
                  <a:cubicBezTo>
                    <a:pt x="2742" y="1528"/>
                    <a:pt x="2777" y="1493"/>
                    <a:pt x="2777" y="1459"/>
                  </a:cubicBezTo>
                  <a:cubicBezTo>
                    <a:pt x="2777" y="1181"/>
                    <a:pt x="2777" y="1181"/>
                    <a:pt x="2777" y="1181"/>
                  </a:cubicBezTo>
                  <a:cubicBezTo>
                    <a:pt x="2777" y="1146"/>
                    <a:pt x="2742" y="1111"/>
                    <a:pt x="2708" y="1111"/>
                  </a:cubicBezTo>
                  <a:close/>
                  <a:moveTo>
                    <a:pt x="926" y="2223"/>
                  </a:moveTo>
                  <a:cubicBezTo>
                    <a:pt x="1111" y="2223"/>
                    <a:pt x="1111" y="2223"/>
                    <a:pt x="1111" y="2223"/>
                  </a:cubicBezTo>
                  <a:cubicBezTo>
                    <a:pt x="1134" y="2223"/>
                    <a:pt x="1157" y="2200"/>
                    <a:pt x="1157" y="2176"/>
                  </a:cubicBezTo>
                  <a:cubicBezTo>
                    <a:pt x="1157" y="1991"/>
                    <a:pt x="1157" y="1991"/>
                    <a:pt x="1157" y="1991"/>
                  </a:cubicBezTo>
                  <a:cubicBezTo>
                    <a:pt x="1157" y="1968"/>
                    <a:pt x="1134" y="1945"/>
                    <a:pt x="1111" y="1945"/>
                  </a:cubicBezTo>
                  <a:cubicBezTo>
                    <a:pt x="926" y="1945"/>
                    <a:pt x="926" y="1945"/>
                    <a:pt x="926" y="1945"/>
                  </a:cubicBezTo>
                  <a:cubicBezTo>
                    <a:pt x="903" y="1945"/>
                    <a:pt x="879" y="1968"/>
                    <a:pt x="879" y="1991"/>
                  </a:cubicBezTo>
                  <a:cubicBezTo>
                    <a:pt x="879" y="2176"/>
                    <a:pt x="879" y="2176"/>
                    <a:pt x="879" y="2176"/>
                  </a:cubicBezTo>
                  <a:cubicBezTo>
                    <a:pt x="879" y="2200"/>
                    <a:pt x="903" y="2223"/>
                    <a:pt x="926" y="2223"/>
                  </a:cubicBezTo>
                  <a:close/>
                  <a:moveTo>
                    <a:pt x="926" y="1852"/>
                  </a:moveTo>
                  <a:cubicBezTo>
                    <a:pt x="1111" y="1852"/>
                    <a:pt x="1111" y="1852"/>
                    <a:pt x="1111" y="1852"/>
                  </a:cubicBezTo>
                  <a:cubicBezTo>
                    <a:pt x="1134" y="1852"/>
                    <a:pt x="1157" y="1829"/>
                    <a:pt x="1157" y="1806"/>
                  </a:cubicBezTo>
                  <a:cubicBezTo>
                    <a:pt x="1157" y="1621"/>
                    <a:pt x="1157" y="1621"/>
                    <a:pt x="1157" y="1621"/>
                  </a:cubicBezTo>
                  <a:cubicBezTo>
                    <a:pt x="1157" y="1598"/>
                    <a:pt x="1134" y="1574"/>
                    <a:pt x="1111" y="1574"/>
                  </a:cubicBezTo>
                  <a:cubicBezTo>
                    <a:pt x="926" y="1574"/>
                    <a:pt x="926" y="1574"/>
                    <a:pt x="926" y="1574"/>
                  </a:cubicBezTo>
                  <a:cubicBezTo>
                    <a:pt x="903" y="1574"/>
                    <a:pt x="879" y="1598"/>
                    <a:pt x="879" y="1621"/>
                  </a:cubicBezTo>
                  <a:cubicBezTo>
                    <a:pt x="879" y="1806"/>
                    <a:pt x="879" y="1806"/>
                    <a:pt x="879" y="1806"/>
                  </a:cubicBezTo>
                  <a:cubicBezTo>
                    <a:pt x="879" y="1829"/>
                    <a:pt x="903" y="1852"/>
                    <a:pt x="926" y="1852"/>
                  </a:cubicBezTo>
                  <a:close/>
                  <a:moveTo>
                    <a:pt x="1296" y="2223"/>
                  </a:moveTo>
                  <a:cubicBezTo>
                    <a:pt x="1481" y="2223"/>
                    <a:pt x="1481" y="2223"/>
                    <a:pt x="1481" y="2223"/>
                  </a:cubicBezTo>
                  <a:cubicBezTo>
                    <a:pt x="1505" y="2223"/>
                    <a:pt x="1528" y="2200"/>
                    <a:pt x="1528" y="2176"/>
                  </a:cubicBezTo>
                  <a:cubicBezTo>
                    <a:pt x="1528" y="1991"/>
                    <a:pt x="1528" y="1991"/>
                    <a:pt x="1528" y="1991"/>
                  </a:cubicBezTo>
                  <a:cubicBezTo>
                    <a:pt x="1528" y="1968"/>
                    <a:pt x="1505" y="1945"/>
                    <a:pt x="1481" y="1945"/>
                  </a:cubicBezTo>
                  <a:cubicBezTo>
                    <a:pt x="1296" y="1945"/>
                    <a:pt x="1296" y="1945"/>
                    <a:pt x="1296" y="1945"/>
                  </a:cubicBezTo>
                  <a:cubicBezTo>
                    <a:pt x="1273" y="1945"/>
                    <a:pt x="1250" y="1968"/>
                    <a:pt x="1250" y="1991"/>
                  </a:cubicBezTo>
                  <a:cubicBezTo>
                    <a:pt x="1250" y="2176"/>
                    <a:pt x="1250" y="2176"/>
                    <a:pt x="1250" y="2176"/>
                  </a:cubicBezTo>
                  <a:cubicBezTo>
                    <a:pt x="1250" y="2200"/>
                    <a:pt x="1273" y="2223"/>
                    <a:pt x="1296" y="2223"/>
                  </a:cubicBezTo>
                  <a:close/>
                  <a:moveTo>
                    <a:pt x="926" y="1482"/>
                  </a:moveTo>
                  <a:cubicBezTo>
                    <a:pt x="1111" y="1482"/>
                    <a:pt x="1111" y="1482"/>
                    <a:pt x="1111" y="1482"/>
                  </a:cubicBezTo>
                  <a:cubicBezTo>
                    <a:pt x="1134" y="1482"/>
                    <a:pt x="1157" y="1459"/>
                    <a:pt x="1157" y="1436"/>
                  </a:cubicBezTo>
                  <a:cubicBezTo>
                    <a:pt x="1157" y="1250"/>
                    <a:pt x="1157" y="1250"/>
                    <a:pt x="1157" y="1250"/>
                  </a:cubicBezTo>
                  <a:cubicBezTo>
                    <a:pt x="1157" y="1227"/>
                    <a:pt x="1134" y="1204"/>
                    <a:pt x="1111" y="1204"/>
                  </a:cubicBezTo>
                  <a:cubicBezTo>
                    <a:pt x="926" y="1204"/>
                    <a:pt x="926" y="1204"/>
                    <a:pt x="926" y="1204"/>
                  </a:cubicBezTo>
                  <a:cubicBezTo>
                    <a:pt x="903" y="1204"/>
                    <a:pt x="879" y="1227"/>
                    <a:pt x="879" y="1250"/>
                  </a:cubicBezTo>
                  <a:cubicBezTo>
                    <a:pt x="879" y="1436"/>
                    <a:pt x="879" y="1436"/>
                    <a:pt x="879" y="1436"/>
                  </a:cubicBezTo>
                  <a:cubicBezTo>
                    <a:pt x="879" y="1459"/>
                    <a:pt x="903" y="1482"/>
                    <a:pt x="926" y="1482"/>
                  </a:cubicBezTo>
                  <a:close/>
                  <a:moveTo>
                    <a:pt x="1296" y="1482"/>
                  </a:moveTo>
                  <a:cubicBezTo>
                    <a:pt x="1481" y="1482"/>
                    <a:pt x="1481" y="1482"/>
                    <a:pt x="1481" y="1482"/>
                  </a:cubicBezTo>
                  <a:cubicBezTo>
                    <a:pt x="1505" y="1482"/>
                    <a:pt x="1528" y="1459"/>
                    <a:pt x="1528" y="1436"/>
                  </a:cubicBezTo>
                  <a:cubicBezTo>
                    <a:pt x="1528" y="1250"/>
                    <a:pt x="1528" y="1250"/>
                    <a:pt x="1528" y="1250"/>
                  </a:cubicBezTo>
                  <a:cubicBezTo>
                    <a:pt x="1528" y="1227"/>
                    <a:pt x="1505" y="1204"/>
                    <a:pt x="1481" y="1204"/>
                  </a:cubicBezTo>
                  <a:cubicBezTo>
                    <a:pt x="1296" y="1204"/>
                    <a:pt x="1296" y="1204"/>
                    <a:pt x="1296" y="1204"/>
                  </a:cubicBezTo>
                  <a:cubicBezTo>
                    <a:pt x="1273" y="1204"/>
                    <a:pt x="1250" y="1227"/>
                    <a:pt x="1250" y="1250"/>
                  </a:cubicBezTo>
                  <a:cubicBezTo>
                    <a:pt x="1250" y="1436"/>
                    <a:pt x="1250" y="1436"/>
                    <a:pt x="1250" y="1436"/>
                  </a:cubicBezTo>
                  <a:cubicBezTo>
                    <a:pt x="1250" y="1459"/>
                    <a:pt x="1273" y="1482"/>
                    <a:pt x="1296" y="1482"/>
                  </a:cubicBezTo>
                  <a:close/>
                  <a:moveTo>
                    <a:pt x="1296" y="1852"/>
                  </a:moveTo>
                  <a:cubicBezTo>
                    <a:pt x="1481" y="1852"/>
                    <a:pt x="1481" y="1852"/>
                    <a:pt x="1481" y="1852"/>
                  </a:cubicBezTo>
                  <a:cubicBezTo>
                    <a:pt x="1505" y="1852"/>
                    <a:pt x="1528" y="1829"/>
                    <a:pt x="1528" y="1806"/>
                  </a:cubicBezTo>
                  <a:cubicBezTo>
                    <a:pt x="1528" y="1621"/>
                    <a:pt x="1528" y="1621"/>
                    <a:pt x="1528" y="1621"/>
                  </a:cubicBezTo>
                  <a:cubicBezTo>
                    <a:pt x="1528" y="1598"/>
                    <a:pt x="1505" y="1574"/>
                    <a:pt x="1481" y="1574"/>
                  </a:cubicBezTo>
                  <a:cubicBezTo>
                    <a:pt x="1296" y="1574"/>
                    <a:pt x="1296" y="1574"/>
                    <a:pt x="1296" y="1574"/>
                  </a:cubicBezTo>
                  <a:cubicBezTo>
                    <a:pt x="1273" y="1574"/>
                    <a:pt x="1250" y="1598"/>
                    <a:pt x="1250" y="1621"/>
                  </a:cubicBezTo>
                  <a:cubicBezTo>
                    <a:pt x="1250" y="1806"/>
                    <a:pt x="1250" y="1806"/>
                    <a:pt x="1250" y="1806"/>
                  </a:cubicBezTo>
                  <a:cubicBezTo>
                    <a:pt x="1250" y="1829"/>
                    <a:pt x="1273" y="1852"/>
                    <a:pt x="1296" y="1852"/>
                  </a:cubicBezTo>
                  <a:close/>
                  <a:moveTo>
                    <a:pt x="1667" y="1482"/>
                  </a:moveTo>
                  <a:cubicBezTo>
                    <a:pt x="1852" y="1482"/>
                    <a:pt x="1852" y="1482"/>
                    <a:pt x="1852" y="1482"/>
                  </a:cubicBezTo>
                  <a:cubicBezTo>
                    <a:pt x="1875" y="1482"/>
                    <a:pt x="1898" y="1459"/>
                    <a:pt x="1898" y="1436"/>
                  </a:cubicBezTo>
                  <a:cubicBezTo>
                    <a:pt x="1898" y="1250"/>
                    <a:pt x="1898" y="1250"/>
                    <a:pt x="1898" y="1250"/>
                  </a:cubicBezTo>
                  <a:cubicBezTo>
                    <a:pt x="1898" y="1227"/>
                    <a:pt x="1875" y="1204"/>
                    <a:pt x="1852" y="1204"/>
                  </a:cubicBezTo>
                  <a:cubicBezTo>
                    <a:pt x="1667" y="1204"/>
                    <a:pt x="1667" y="1204"/>
                    <a:pt x="1667" y="1204"/>
                  </a:cubicBezTo>
                  <a:cubicBezTo>
                    <a:pt x="1644" y="1204"/>
                    <a:pt x="1620" y="1227"/>
                    <a:pt x="1620" y="1250"/>
                  </a:cubicBezTo>
                  <a:cubicBezTo>
                    <a:pt x="1620" y="1436"/>
                    <a:pt x="1620" y="1436"/>
                    <a:pt x="1620" y="1436"/>
                  </a:cubicBezTo>
                  <a:cubicBezTo>
                    <a:pt x="1620" y="1459"/>
                    <a:pt x="1644" y="1482"/>
                    <a:pt x="1667" y="1482"/>
                  </a:cubicBezTo>
                  <a:close/>
                  <a:moveTo>
                    <a:pt x="1667" y="1852"/>
                  </a:moveTo>
                  <a:cubicBezTo>
                    <a:pt x="1852" y="1852"/>
                    <a:pt x="1852" y="1852"/>
                    <a:pt x="1852" y="1852"/>
                  </a:cubicBezTo>
                  <a:cubicBezTo>
                    <a:pt x="1875" y="1852"/>
                    <a:pt x="1898" y="1829"/>
                    <a:pt x="1898" y="1806"/>
                  </a:cubicBezTo>
                  <a:cubicBezTo>
                    <a:pt x="1898" y="1621"/>
                    <a:pt x="1898" y="1621"/>
                    <a:pt x="1898" y="1621"/>
                  </a:cubicBezTo>
                  <a:cubicBezTo>
                    <a:pt x="1898" y="1598"/>
                    <a:pt x="1875" y="1574"/>
                    <a:pt x="1852" y="1574"/>
                  </a:cubicBezTo>
                  <a:cubicBezTo>
                    <a:pt x="1667" y="1574"/>
                    <a:pt x="1667" y="1574"/>
                    <a:pt x="1667" y="1574"/>
                  </a:cubicBezTo>
                  <a:cubicBezTo>
                    <a:pt x="1644" y="1574"/>
                    <a:pt x="1620" y="1598"/>
                    <a:pt x="1620" y="1621"/>
                  </a:cubicBezTo>
                  <a:cubicBezTo>
                    <a:pt x="1620" y="1806"/>
                    <a:pt x="1620" y="1806"/>
                    <a:pt x="1620" y="1806"/>
                  </a:cubicBezTo>
                  <a:cubicBezTo>
                    <a:pt x="1620" y="1829"/>
                    <a:pt x="1644" y="1852"/>
                    <a:pt x="1667" y="1852"/>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82" name="Group 81">
            <a:extLst>
              <a:ext uri="{FF2B5EF4-FFF2-40B4-BE49-F238E27FC236}">
                <a16:creationId xmlns:a16="http://schemas.microsoft.com/office/drawing/2014/main" id="{9DE68493-5332-A246-8527-8365D28B5935}"/>
              </a:ext>
            </a:extLst>
          </p:cNvPr>
          <p:cNvGrpSpPr/>
          <p:nvPr/>
        </p:nvGrpSpPr>
        <p:grpSpPr>
          <a:xfrm>
            <a:off x="738951" y="2362492"/>
            <a:ext cx="1613183" cy="1042767"/>
            <a:chOff x="678292" y="2331269"/>
            <a:chExt cx="1613183" cy="1042767"/>
          </a:xfrm>
        </p:grpSpPr>
        <p:sp>
          <p:nvSpPr>
            <p:cNvPr id="28" name="Rounded Rectangle 27">
              <a:extLst>
                <a:ext uri="{FF2B5EF4-FFF2-40B4-BE49-F238E27FC236}">
                  <a16:creationId xmlns:a16="http://schemas.microsoft.com/office/drawing/2014/main" id="{0A432A81-DBCE-FF4B-84DB-8050DF922EFC}"/>
                </a:ext>
              </a:extLst>
            </p:cNvPr>
            <p:cNvSpPr/>
            <p:nvPr/>
          </p:nvSpPr>
          <p:spPr>
            <a:xfrm>
              <a:off x="772238" y="2373133"/>
              <a:ext cx="1519237" cy="889000"/>
            </a:xfrm>
            <a:prstGeom prst="roundRect">
              <a:avLst/>
            </a:prstGeom>
            <a:noFill/>
            <a:ln w="2540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90000"/>
                </a:lnSpc>
                <a:spcBef>
                  <a:spcPts val="0"/>
                </a:spcBef>
                <a:spcAft>
                  <a:spcPts val="0"/>
                </a:spcAft>
                <a:defRPr/>
              </a:pPr>
              <a:endParaRPr lang="en-US"/>
            </a:p>
          </p:txBody>
        </p:sp>
        <p:pic>
          <p:nvPicPr>
            <p:cNvPr id="61" name="Picture Placeholder 14">
              <a:extLst>
                <a:ext uri="{FF2B5EF4-FFF2-40B4-BE49-F238E27FC236}">
                  <a16:creationId xmlns:a16="http://schemas.microsoft.com/office/drawing/2014/main" id="{00DABC2B-3602-C14D-90BB-9FBD67DC5EFC}"/>
                </a:ext>
              </a:extLst>
            </p:cNvPr>
            <p:cNvPicPr>
              <a:picLocks noChangeAspect="1"/>
            </p:cNvPicPr>
            <p:nvPr/>
          </p:nvPicPr>
          <p:blipFill>
            <a:blip r:embed="rId7" cstate="hqprint">
              <a:extLst>
                <a:ext uri="{28A0092B-C50C-407E-A947-70E740481C1C}">
                  <a14:useLocalDpi xmlns:a14="http://schemas.microsoft.com/office/drawing/2010/main" val="0"/>
                </a:ext>
              </a:extLst>
            </a:blip>
            <a:srcRect l="58" r="58"/>
            <a:stretch>
              <a:fillRect/>
            </a:stretch>
          </p:blipFill>
          <p:spPr>
            <a:xfrm>
              <a:off x="678292" y="2331269"/>
              <a:ext cx="1041404" cy="1042767"/>
            </a:xfrm>
            <a:prstGeom prst="rect">
              <a:avLst/>
            </a:prstGeom>
          </p:spPr>
        </p:pic>
        <p:pic>
          <p:nvPicPr>
            <p:cNvPr id="66" name="Picture 2" descr="D:\dinesh\ProductManagement\All_Icons\All_Icons\ic-Analytics-gray.gif">
              <a:extLst>
                <a:ext uri="{FF2B5EF4-FFF2-40B4-BE49-F238E27FC236}">
                  <a16:creationId xmlns:a16="http://schemas.microsoft.com/office/drawing/2014/main" id="{79107EC5-E717-BC47-B754-692EAE425B5B}"/>
                </a:ext>
              </a:extLst>
            </p:cNvPr>
            <p:cNvPicPr>
              <a:picLocks noChangeAspect="1" noChangeArrowheads="1"/>
            </p:cNvPicPr>
            <p:nvPr/>
          </p:nvPicPr>
          <p:blipFill>
            <a:blip r:embed="rId2" cstate="print"/>
            <a:srcRect/>
            <a:stretch>
              <a:fillRect/>
            </a:stretch>
          </p:blipFill>
          <p:spPr bwMode="auto">
            <a:xfrm>
              <a:off x="1642354" y="2637775"/>
              <a:ext cx="544413" cy="522490"/>
            </a:xfrm>
            <a:prstGeom prst="rect">
              <a:avLst/>
            </a:prstGeom>
            <a:noFill/>
            <a:ln w="9525">
              <a:noFill/>
              <a:miter lim="800000"/>
              <a:headEnd/>
              <a:tailEnd/>
            </a:ln>
          </p:spPr>
        </p:pic>
      </p:grpSp>
      <p:grpSp>
        <p:nvGrpSpPr>
          <p:cNvPr id="80" name="Group 79">
            <a:extLst>
              <a:ext uri="{FF2B5EF4-FFF2-40B4-BE49-F238E27FC236}">
                <a16:creationId xmlns:a16="http://schemas.microsoft.com/office/drawing/2014/main" id="{24D85606-E409-074C-9169-3CB00F17FFE5}"/>
              </a:ext>
            </a:extLst>
          </p:cNvPr>
          <p:cNvGrpSpPr/>
          <p:nvPr/>
        </p:nvGrpSpPr>
        <p:grpSpPr>
          <a:xfrm>
            <a:off x="7427589" y="2171900"/>
            <a:ext cx="4558283" cy="3027302"/>
            <a:chOff x="6948530" y="1990926"/>
            <a:chExt cx="4902094" cy="3343950"/>
          </a:xfrm>
        </p:grpSpPr>
        <p:sp>
          <p:nvSpPr>
            <p:cNvPr id="73" name="Rounded Rectangle 72">
              <a:extLst>
                <a:ext uri="{FF2B5EF4-FFF2-40B4-BE49-F238E27FC236}">
                  <a16:creationId xmlns:a16="http://schemas.microsoft.com/office/drawing/2014/main" id="{75CE7A07-B3CD-4F4C-80AC-6F5F733C1EAE}"/>
                </a:ext>
              </a:extLst>
            </p:cNvPr>
            <p:cNvSpPr/>
            <p:nvPr/>
          </p:nvSpPr>
          <p:spPr>
            <a:xfrm>
              <a:off x="10333404" y="3183008"/>
              <a:ext cx="1517220" cy="943482"/>
            </a:xfrm>
            <a:prstGeom prst="roundRect">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racle Sans" panose="020B0503020204020204" pitchFamily="34" charset="0"/>
                  <a:cs typeface="Oracle Sans" panose="020B0503020204020204" pitchFamily="34" charset="0"/>
                </a:rPr>
                <a:t>Data</a:t>
              </a:r>
            </a:p>
            <a:p>
              <a:pPr algn="ctr"/>
              <a:r>
                <a:rPr lang="en-US" sz="1600" dirty="0">
                  <a:latin typeface="Oracle Sans" panose="020B0503020204020204" pitchFamily="34" charset="0"/>
                  <a:cs typeface="Oracle Sans" panose="020B0503020204020204" pitchFamily="34" charset="0"/>
                </a:rPr>
                <a:t>Governance</a:t>
              </a:r>
            </a:p>
          </p:txBody>
        </p:sp>
        <p:sp>
          <p:nvSpPr>
            <p:cNvPr id="74" name="Rounded Rectangle 73">
              <a:extLst>
                <a:ext uri="{FF2B5EF4-FFF2-40B4-BE49-F238E27FC236}">
                  <a16:creationId xmlns:a16="http://schemas.microsoft.com/office/drawing/2014/main" id="{39DC9E10-7590-8944-9F2A-9F74B31FB5E1}"/>
                </a:ext>
              </a:extLst>
            </p:cNvPr>
            <p:cNvSpPr/>
            <p:nvPr/>
          </p:nvSpPr>
          <p:spPr>
            <a:xfrm>
              <a:off x="8652179" y="3188858"/>
              <a:ext cx="1517220" cy="943482"/>
            </a:xfrm>
            <a:prstGeom prst="roundRect">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racle Sans" panose="020B0503020204020204" pitchFamily="34" charset="0"/>
                  <a:cs typeface="Oracle Sans" panose="020B0503020204020204" pitchFamily="34" charset="0"/>
                </a:rPr>
                <a:t>Database</a:t>
              </a:r>
            </a:p>
            <a:p>
              <a:pPr algn="ctr"/>
              <a:r>
                <a:rPr lang="en-US" sz="1600" dirty="0">
                  <a:latin typeface="Oracle Sans" panose="020B0503020204020204" pitchFamily="34" charset="0"/>
                  <a:cs typeface="Oracle Sans" panose="020B0503020204020204" pitchFamily="34" charset="0"/>
                </a:rPr>
                <a:t>Vault</a:t>
              </a:r>
            </a:p>
          </p:txBody>
        </p:sp>
        <p:sp>
          <p:nvSpPr>
            <p:cNvPr id="75" name="Rounded Rectangle 74">
              <a:extLst>
                <a:ext uri="{FF2B5EF4-FFF2-40B4-BE49-F238E27FC236}">
                  <a16:creationId xmlns:a16="http://schemas.microsoft.com/office/drawing/2014/main" id="{19FFAA5A-C0F3-C14C-A554-3948C0A875F6}"/>
                </a:ext>
              </a:extLst>
            </p:cNvPr>
            <p:cNvSpPr/>
            <p:nvPr/>
          </p:nvSpPr>
          <p:spPr>
            <a:xfrm>
              <a:off x="6970954" y="3191160"/>
              <a:ext cx="1517220" cy="943482"/>
            </a:xfrm>
            <a:prstGeom prst="roundRect">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racle Sans" panose="020B0503020204020204" pitchFamily="34" charset="0"/>
                  <a:cs typeface="Oracle Sans" panose="020B0503020204020204" pitchFamily="34" charset="0"/>
                </a:rPr>
                <a:t>Data</a:t>
              </a:r>
            </a:p>
            <a:p>
              <a:pPr algn="ctr"/>
              <a:r>
                <a:rPr lang="en-US" sz="1600" dirty="0">
                  <a:latin typeface="Oracle Sans" panose="020B0503020204020204" pitchFamily="34" charset="0"/>
                  <a:cs typeface="Oracle Sans" panose="020B0503020204020204" pitchFamily="34" charset="0"/>
                </a:rPr>
                <a:t>Masking</a:t>
              </a:r>
            </a:p>
          </p:txBody>
        </p:sp>
        <p:sp>
          <p:nvSpPr>
            <p:cNvPr id="76" name="Rounded Rectangle 75">
              <a:extLst>
                <a:ext uri="{FF2B5EF4-FFF2-40B4-BE49-F238E27FC236}">
                  <a16:creationId xmlns:a16="http://schemas.microsoft.com/office/drawing/2014/main" id="{E571BE17-17D0-C149-802C-90EAE35B4129}"/>
                </a:ext>
              </a:extLst>
            </p:cNvPr>
            <p:cNvSpPr/>
            <p:nvPr/>
          </p:nvSpPr>
          <p:spPr>
            <a:xfrm>
              <a:off x="6948530" y="1990926"/>
              <a:ext cx="1517220" cy="943482"/>
            </a:xfrm>
            <a:prstGeom prst="roundRect">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racle Sans" panose="020B0503020204020204" pitchFamily="34" charset="0"/>
                  <a:cs typeface="Oracle Sans" panose="020B0503020204020204" pitchFamily="34" charset="0"/>
                </a:rPr>
                <a:t>Data</a:t>
              </a:r>
            </a:p>
            <a:p>
              <a:pPr algn="ctr"/>
              <a:r>
                <a:rPr lang="en-US" sz="1600" dirty="0">
                  <a:latin typeface="Oracle Sans" panose="020B0503020204020204" pitchFamily="34" charset="0"/>
                  <a:cs typeface="Oracle Sans" panose="020B0503020204020204" pitchFamily="34" charset="0"/>
                </a:rPr>
                <a:t>Subsetting</a:t>
              </a:r>
            </a:p>
          </p:txBody>
        </p:sp>
        <p:sp>
          <p:nvSpPr>
            <p:cNvPr id="77" name="Rounded Rectangle 76">
              <a:extLst>
                <a:ext uri="{FF2B5EF4-FFF2-40B4-BE49-F238E27FC236}">
                  <a16:creationId xmlns:a16="http://schemas.microsoft.com/office/drawing/2014/main" id="{26CEECFF-C3E3-3846-9781-CAFEFF58668D}"/>
                </a:ext>
              </a:extLst>
            </p:cNvPr>
            <p:cNvSpPr/>
            <p:nvPr/>
          </p:nvSpPr>
          <p:spPr>
            <a:xfrm>
              <a:off x="8652179" y="1990926"/>
              <a:ext cx="1517220" cy="943482"/>
            </a:xfrm>
            <a:prstGeom prst="roundRect">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racle Sans" panose="020B0503020204020204" pitchFamily="34" charset="0"/>
                  <a:cs typeface="Oracle Sans" panose="020B0503020204020204" pitchFamily="34" charset="0"/>
                </a:rPr>
                <a:t>Data</a:t>
              </a:r>
            </a:p>
            <a:p>
              <a:pPr algn="ctr"/>
              <a:r>
                <a:rPr lang="en-US" sz="1600" dirty="0">
                  <a:latin typeface="Oracle Sans" panose="020B0503020204020204" pitchFamily="34" charset="0"/>
                  <a:cs typeface="Oracle Sans" panose="020B0503020204020204" pitchFamily="34" charset="0"/>
                </a:rPr>
                <a:t>Encryption</a:t>
              </a:r>
            </a:p>
          </p:txBody>
        </p:sp>
        <p:sp>
          <p:nvSpPr>
            <p:cNvPr id="78" name="Rounded Rectangle 77">
              <a:extLst>
                <a:ext uri="{FF2B5EF4-FFF2-40B4-BE49-F238E27FC236}">
                  <a16:creationId xmlns:a16="http://schemas.microsoft.com/office/drawing/2014/main" id="{EE27086B-B7D1-CB48-8A3E-F0AAF7671BBC}"/>
                </a:ext>
              </a:extLst>
            </p:cNvPr>
            <p:cNvSpPr/>
            <p:nvPr/>
          </p:nvSpPr>
          <p:spPr>
            <a:xfrm>
              <a:off x="6948530" y="4391394"/>
              <a:ext cx="1517220" cy="943482"/>
            </a:xfrm>
            <a:prstGeom prst="roundRect">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racle Sans" panose="020B0503020204020204" pitchFamily="34" charset="0"/>
                  <a:cs typeface="Oracle Sans" panose="020B0503020204020204" pitchFamily="34" charset="0"/>
                </a:rPr>
                <a:t>Data</a:t>
              </a:r>
            </a:p>
            <a:p>
              <a:pPr algn="ctr"/>
              <a:r>
                <a:rPr lang="en-US" sz="1600" dirty="0">
                  <a:latin typeface="Oracle Sans" panose="020B0503020204020204" pitchFamily="34" charset="0"/>
                  <a:cs typeface="Oracle Sans" panose="020B0503020204020204" pitchFamily="34" charset="0"/>
                </a:rPr>
                <a:t>Redaction</a:t>
              </a:r>
            </a:p>
          </p:txBody>
        </p:sp>
        <p:sp>
          <p:nvSpPr>
            <p:cNvPr id="79" name="Rounded Rectangle 78">
              <a:extLst>
                <a:ext uri="{FF2B5EF4-FFF2-40B4-BE49-F238E27FC236}">
                  <a16:creationId xmlns:a16="http://schemas.microsoft.com/office/drawing/2014/main" id="{FCC73916-0CDC-AB41-8A55-B5C29BA2530B}"/>
                </a:ext>
              </a:extLst>
            </p:cNvPr>
            <p:cNvSpPr/>
            <p:nvPr/>
          </p:nvSpPr>
          <p:spPr>
            <a:xfrm>
              <a:off x="8654721" y="4386790"/>
              <a:ext cx="1517220" cy="943482"/>
            </a:xfrm>
            <a:prstGeom prst="roundRect">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Oracle Sans" panose="020B0503020204020204" pitchFamily="34" charset="0"/>
                  <a:cs typeface="Oracle Sans" panose="020B0503020204020204" pitchFamily="34" charset="0"/>
                </a:rPr>
                <a:t>Audit</a:t>
              </a:r>
            </a:p>
            <a:p>
              <a:pPr algn="ctr"/>
              <a:r>
                <a:rPr lang="en-US" sz="1600" dirty="0">
                  <a:latin typeface="Oracle Sans" panose="020B0503020204020204" pitchFamily="34" charset="0"/>
                  <a:cs typeface="Oracle Sans" panose="020B0503020204020204" pitchFamily="34" charset="0"/>
                </a:rPr>
                <a:t>Vault</a:t>
              </a:r>
            </a:p>
          </p:txBody>
        </p:sp>
      </p:grpSp>
    </p:spTree>
    <p:extLst>
      <p:ext uri="{BB962C8B-B14F-4D97-AF65-F5344CB8AC3E}">
        <p14:creationId xmlns:p14="http://schemas.microsoft.com/office/powerpoint/2010/main" val="345333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C06A4B-968C-1441-B9F6-294C9759D765}"/>
              </a:ext>
            </a:extLst>
          </p:cNvPr>
          <p:cNvSpPr>
            <a:spLocks noGrp="1"/>
          </p:cNvSpPr>
          <p:nvPr>
            <p:ph type="title"/>
          </p:nvPr>
        </p:nvSpPr>
        <p:spPr/>
        <p:txBody>
          <a:bodyPr/>
          <a:lstStyle/>
          <a:p>
            <a:r>
              <a:rPr lang="en-US" dirty="0"/>
              <a:t>Oracle Data Masking and Subsetting</a:t>
            </a:r>
          </a:p>
        </p:txBody>
      </p:sp>
      <p:sp>
        <p:nvSpPr>
          <p:cNvPr id="6" name="Text Placeholder 5">
            <a:extLst>
              <a:ext uri="{FF2B5EF4-FFF2-40B4-BE49-F238E27FC236}">
                <a16:creationId xmlns:a16="http://schemas.microsoft.com/office/drawing/2014/main" id="{A491EB1F-E050-F24F-A80A-03F32FBB84E2}"/>
              </a:ext>
            </a:extLst>
          </p:cNvPr>
          <p:cNvSpPr>
            <a:spLocks noGrp="1"/>
          </p:cNvSpPr>
          <p:nvPr>
            <p:ph type="body" sz="quarter" idx="11"/>
          </p:nvPr>
        </p:nvSpPr>
        <p:spPr/>
        <p:txBody>
          <a:bodyPr/>
          <a:lstStyle/>
          <a:p>
            <a:r>
              <a:rPr lang="en-US" sz="1800" dirty="0"/>
              <a:t>Data Masking</a:t>
            </a:r>
          </a:p>
          <a:p>
            <a:endParaRPr lang="en-US" dirty="0"/>
          </a:p>
        </p:txBody>
      </p:sp>
      <p:sp>
        <p:nvSpPr>
          <p:cNvPr id="3" name="Footer Placeholder 2">
            <a:extLst>
              <a:ext uri="{FF2B5EF4-FFF2-40B4-BE49-F238E27FC236}">
                <a16:creationId xmlns:a16="http://schemas.microsoft.com/office/drawing/2014/main" id="{C7817231-8D50-FD46-A652-41D81C35EBFE}"/>
              </a:ext>
            </a:extLst>
          </p:cNvPr>
          <p:cNvSpPr>
            <a:spLocks noGrp="1"/>
          </p:cNvSpPr>
          <p:nvPr>
            <p:ph type="ftr" sz="quarter" idx="13"/>
          </p:nvPr>
        </p:nvSpPr>
        <p:spPr/>
        <p:txBody>
          <a:bodyPr/>
          <a:lstStyle/>
          <a:p>
            <a:r>
              <a:rPr lang="en-US"/>
              <a:t>Copyright © 2023, Oracle and/or its affiliates </a:t>
            </a:r>
            <a:endParaRPr lang="en-US" dirty="0"/>
          </a:p>
        </p:txBody>
      </p:sp>
      <p:sp>
        <p:nvSpPr>
          <p:cNvPr id="5" name="Text Placeholder 4">
            <a:extLst>
              <a:ext uri="{FF2B5EF4-FFF2-40B4-BE49-F238E27FC236}">
                <a16:creationId xmlns:a16="http://schemas.microsoft.com/office/drawing/2014/main" id="{E2B7ED3C-D474-DA40-B3F0-1A2EAF877C4A}"/>
              </a:ext>
            </a:extLst>
          </p:cNvPr>
          <p:cNvSpPr>
            <a:spLocks noGrp="1"/>
          </p:cNvSpPr>
          <p:nvPr>
            <p:ph type="body" sz="quarter" idx="4294967295"/>
          </p:nvPr>
        </p:nvSpPr>
        <p:spPr>
          <a:xfrm>
            <a:off x="771525" y="1838325"/>
            <a:ext cx="6226175" cy="4260850"/>
          </a:xfrm>
        </p:spPr>
        <p:txBody>
          <a:bodyPr>
            <a:normAutofit lnSpcReduction="10000"/>
          </a:bodyPr>
          <a:lstStyle/>
          <a:p>
            <a:pPr marL="285750" indent="-285750">
              <a:buFont typeface="Arial" panose="020B0604020202020204" pitchFamily="34" charset="0"/>
              <a:buChar char="•"/>
            </a:pPr>
            <a:r>
              <a:rPr lang="en-US" dirty="0"/>
              <a:t>Leverages application data model to</a:t>
            </a:r>
          </a:p>
          <a:p>
            <a:pPr marL="651510" lvl="1" indent="-285750"/>
            <a:r>
              <a:rPr lang="en-US" sz="1600" dirty="0"/>
              <a:t>Replace sensitive data with realistic, fictitious data</a:t>
            </a:r>
          </a:p>
          <a:p>
            <a:pPr marL="651510" lvl="1" indent="-285750"/>
            <a:r>
              <a:rPr lang="en-US" sz="1600" dirty="0"/>
              <a:t>Preserve referential integrity</a:t>
            </a:r>
          </a:p>
          <a:p>
            <a:pPr marL="651510" lvl="1" indent="-285750"/>
            <a:endParaRPr lang="en-US" sz="1600" dirty="0"/>
          </a:p>
          <a:p>
            <a:pPr marL="285750" indent="-285750">
              <a:buFont typeface="Arial" panose="020B0604020202020204" pitchFamily="34" charset="0"/>
              <a:buChar char="•"/>
            </a:pPr>
            <a:r>
              <a:rPr lang="en-US" dirty="0"/>
              <a:t>Provides comprehensive, extensible, and flexible masking options</a:t>
            </a:r>
          </a:p>
          <a:p>
            <a:pPr marL="651510" lvl="1" indent="-285750"/>
            <a:r>
              <a:rPr lang="en-US" sz="1600" dirty="0"/>
              <a:t>Predefined masking formats to mask common data</a:t>
            </a:r>
          </a:p>
          <a:p>
            <a:pPr marL="651510" lvl="1" indent="-285750"/>
            <a:r>
              <a:rPr lang="en-US" sz="1600" dirty="0"/>
              <a:t>User-defined formats to meet domain-specific requirements</a:t>
            </a:r>
          </a:p>
          <a:p>
            <a:pPr marL="651510" lvl="1" indent="-285750"/>
            <a:r>
              <a:rPr lang="en-US" sz="1600" dirty="0"/>
              <a:t>Masking transformations to implement diverse business use cases</a:t>
            </a:r>
          </a:p>
          <a:p>
            <a:pPr marL="1017270" lvl="2" indent="-285750"/>
            <a:r>
              <a:rPr lang="en-US" dirty="0"/>
              <a:t>Conditional, compound, unique, reversible, deterministic, format preserving</a:t>
            </a:r>
          </a:p>
          <a:p>
            <a:pPr marL="651510" lvl="1" indent="-285750"/>
            <a:r>
              <a:rPr lang="en-US" sz="1600" dirty="0"/>
              <a:t>Sample masked data for validation</a:t>
            </a:r>
          </a:p>
          <a:p>
            <a:endParaRPr lang="en-US" dirty="0"/>
          </a:p>
          <a:p>
            <a:pPr marL="285750" indent="-285750">
              <a:buFont typeface="Arial" panose="020B0604020202020204" pitchFamily="34" charset="0"/>
              <a:buChar char="•"/>
            </a:pPr>
            <a:r>
              <a:rPr lang="en-US" dirty="0"/>
              <a:t>Masking templates for EBS and FA</a:t>
            </a:r>
          </a:p>
          <a:p>
            <a:pPr lvl="1"/>
            <a:endParaRPr lang="en-US" dirty="0"/>
          </a:p>
          <a:p>
            <a:pPr lvl="1"/>
            <a:endParaRPr lang="en-US" dirty="0"/>
          </a:p>
          <a:p>
            <a:pPr lvl="1"/>
            <a:endParaRPr lang="en-US" dirty="0"/>
          </a:p>
        </p:txBody>
      </p:sp>
      <p:pic>
        <p:nvPicPr>
          <p:cNvPr id="8" name="Picture 2">
            <a:extLst>
              <a:ext uri="{FF2B5EF4-FFF2-40B4-BE49-F238E27FC236}">
                <a16:creationId xmlns:a16="http://schemas.microsoft.com/office/drawing/2014/main" id="{34D473B2-3789-3946-A489-7D80141BE8FD}"/>
              </a:ext>
            </a:extLst>
          </p:cNvPr>
          <p:cNvPicPr>
            <a:picLocks noChangeAspect="1" noChangeArrowheads="1"/>
          </p:cNvPicPr>
          <p:nvPr/>
        </p:nvPicPr>
        <p:blipFill>
          <a:blip r:embed="rId2" cstate="print"/>
          <a:srcRect/>
          <a:stretch>
            <a:fillRect/>
          </a:stretch>
        </p:blipFill>
        <p:spPr bwMode="auto">
          <a:xfrm>
            <a:off x="7312929" y="1784779"/>
            <a:ext cx="4096647" cy="3835348"/>
          </a:xfrm>
          <a:prstGeom prst="rect">
            <a:avLst/>
          </a:prstGeom>
          <a:noFill/>
          <a:ln w="9525">
            <a:noFill/>
            <a:miter lim="800000"/>
            <a:headEnd/>
            <a:tailEnd/>
          </a:ln>
        </p:spPr>
      </p:pic>
      <p:pic>
        <p:nvPicPr>
          <p:cNvPr id="9" name="Picture 3">
            <a:extLst>
              <a:ext uri="{FF2B5EF4-FFF2-40B4-BE49-F238E27FC236}">
                <a16:creationId xmlns:a16="http://schemas.microsoft.com/office/drawing/2014/main" id="{AFAC1EA5-6D86-8C4F-BD2C-EF8273E85DBA}"/>
              </a:ext>
            </a:extLst>
          </p:cNvPr>
          <p:cNvPicPr>
            <a:picLocks noChangeAspect="1" noChangeArrowheads="1"/>
          </p:cNvPicPr>
          <p:nvPr/>
        </p:nvPicPr>
        <p:blipFill>
          <a:blip r:embed="rId3" cstate="print"/>
          <a:srcRect/>
          <a:stretch>
            <a:fillRect/>
          </a:stretch>
        </p:blipFill>
        <p:spPr bwMode="auto">
          <a:xfrm>
            <a:off x="9692544" y="2632590"/>
            <a:ext cx="1909407" cy="3644351"/>
          </a:xfrm>
          <a:prstGeom prst="rect">
            <a:avLst/>
          </a:prstGeom>
          <a:noFill/>
          <a:ln w="9525">
            <a:solidFill>
              <a:schemeClr val="accent4"/>
            </a:solidFill>
            <a:miter lim="800000"/>
            <a:headEnd/>
            <a:tailEnd/>
          </a:ln>
          <a:effectLst>
            <a:outerShdw blurRad="50800" dist="38100" dir="18900000" algn="bl" rotWithShape="0">
              <a:prstClr val="black">
                <a:alpha val="40000"/>
              </a:prstClr>
            </a:outerShdw>
          </a:effectLst>
        </p:spPr>
      </p:pic>
      <p:pic>
        <p:nvPicPr>
          <p:cNvPr id="10" name="Picture 9">
            <a:extLst>
              <a:ext uri="{FF2B5EF4-FFF2-40B4-BE49-F238E27FC236}">
                <a16:creationId xmlns:a16="http://schemas.microsoft.com/office/drawing/2014/main" id="{5060EBD0-7865-9C48-8F9C-7F7A322AA789}"/>
              </a:ext>
            </a:extLst>
          </p:cNvPr>
          <p:cNvPicPr>
            <a:picLocks noChangeAspect="1" noChangeArrowheads="1"/>
          </p:cNvPicPr>
          <p:nvPr/>
        </p:nvPicPr>
        <p:blipFill>
          <a:blip r:embed="rId4" cstate="print"/>
          <a:srcRect r="46269"/>
          <a:stretch>
            <a:fillRect/>
          </a:stretch>
        </p:blipFill>
        <p:spPr bwMode="auto">
          <a:xfrm>
            <a:off x="7362624" y="4803375"/>
            <a:ext cx="1952502" cy="1301668"/>
          </a:xfrm>
          <a:prstGeom prst="rect">
            <a:avLst/>
          </a:prstGeom>
          <a:noFill/>
          <a:ln w="9525">
            <a:solidFill>
              <a:schemeClr val="accent4"/>
            </a:solidFill>
            <a:miter lim="800000"/>
            <a:headEnd/>
            <a:tailEnd/>
          </a:ln>
        </p:spPr>
      </p:pic>
    </p:spTree>
    <p:extLst>
      <p:ext uri="{BB962C8B-B14F-4D97-AF65-F5344CB8AC3E}">
        <p14:creationId xmlns:p14="http://schemas.microsoft.com/office/powerpoint/2010/main" val="300137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86DB60-CDC1-4985-933A-38B25A966681}"/>
              </a:ext>
            </a:extLst>
          </p:cNvPr>
          <p:cNvSpPr>
            <a:spLocks noGrp="1"/>
          </p:cNvSpPr>
          <p:nvPr>
            <p:ph type="title"/>
          </p:nvPr>
        </p:nvSpPr>
        <p:spPr/>
        <p:txBody>
          <a:bodyPr/>
          <a:lstStyle/>
          <a:p>
            <a:r>
              <a:rPr lang="en-US" dirty="0"/>
              <a:t>Oracle DMS Demo Tips</a:t>
            </a:r>
            <a:endParaRPr lang="fr-FR" dirty="0"/>
          </a:p>
        </p:txBody>
      </p:sp>
      <p:sp>
        <p:nvSpPr>
          <p:cNvPr id="5" name="Text Placeholder 4">
            <a:extLst>
              <a:ext uri="{FF2B5EF4-FFF2-40B4-BE49-F238E27FC236}">
                <a16:creationId xmlns:a16="http://schemas.microsoft.com/office/drawing/2014/main" id="{820DABA2-37F5-48AA-93A4-6E3BAB29C1C9}"/>
              </a:ext>
            </a:extLst>
          </p:cNvPr>
          <p:cNvSpPr>
            <a:spLocks noGrp="1"/>
          </p:cNvSpPr>
          <p:nvPr>
            <p:ph type="body" sz="quarter" idx="11"/>
          </p:nvPr>
        </p:nvSpPr>
        <p:spPr/>
        <p:txBody>
          <a:bodyPr/>
          <a:lstStyle/>
          <a:p>
            <a:r>
              <a:rPr lang="en-US" dirty="0"/>
              <a:t>Leverage Masking </a:t>
            </a:r>
            <a:r>
              <a:rPr lang="en-US" dirty="0" err="1"/>
              <a:t>Algorythms</a:t>
            </a:r>
            <a:endParaRPr lang="fr-FR" dirty="0"/>
          </a:p>
        </p:txBody>
      </p:sp>
      <p:sp>
        <p:nvSpPr>
          <p:cNvPr id="2" name="Footer Placeholder 1">
            <a:extLst>
              <a:ext uri="{FF2B5EF4-FFF2-40B4-BE49-F238E27FC236}">
                <a16:creationId xmlns:a16="http://schemas.microsoft.com/office/drawing/2014/main" id="{8DA86AC1-96A5-CE21-A224-BA6CF53D2691}"/>
              </a:ext>
            </a:extLst>
          </p:cNvPr>
          <p:cNvSpPr>
            <a:spLocks noGrp="1"/>
          </p:cNvSpPr>
          <p:nvPr>
            <p:ph type="ftr" sz="quarter" idx="13"/>
          </p:nvPr>
        </p:nvSpPr>
        <p:spPr/>
        <p:txBody>
          <a:bodyPr/>
          <a:lstStyle/>
          <a:p>
            <a:r>
              <a:rPr lang="en-US"/>
              <a:t>Copyright © 2023, Oracle and/or its affiliates </a:t>
            </a:r>
            <a:endParaRPr lang="en-US" dirty="0"/>
          </a:p>
        </p:txBody>
      </p:sp>
      <p:pic>
        <p:nvPicPr>
          <p:cNvPr id="7" name="Picture 6">
            <a:extLst>
              <a:ext uri="{FF2B5EF4-FFF2-40B4-BE49-F238E27FC236}">
                <a16:creationId xmlns:a16="http://schemas.microsoft.com/office/drawing/2014/main" id="{D70B8571-A15A-4DD5-9499-773198B63BDF}"/>
              </a:ext>
            </a:extLst>
          </p:cNvPr>
          <p:cNvPicPr>
            <a:picLocks noChangeAspect="1"/>
          </p:cNvPicPr>
          <p:nvPr/>
        </p:nvPicPr>
        <p:blipFill rotWithShape="1">
          <a:blip r:embed="rId2"/>
          <a:srcRect l="59524" t="20861" r="10733" b="7120"/>
          <a:stretch/>
        </p:blipFill>
        <p:spPr>
          <a:xfrm>
            <a:off x="685800" y="305711"/>
            <a:ext cx="10363200" cy="6483709"/>
          </a:xfrm>
          <a:prstGeom prst="rect">
            <a:avLst/>
          </a:prstGeom>
        </p:spPr>
      </p:pic>
    </p:spTree>
    <p:extLst>
      <p:ext uri="{BB962C8B-B14F-4D97-AF65-F5344CB8AC3E}">
        <p14:creationId xmlns:p14="http://schemas.microsoft.com/office/powerpoint/2010/main" val="84163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D89CEF-DD84-374D-B6FA-5C265BBC264A}"/>
              </a:ext>
            </a:extLst>
          </p:cNvPr>
          <p:cNvSpPr>
            <a:spLocks noGrp="1"/>
          </p:cNvSpPr>
          <p:nvPr>
            <p:ph type="title"/>
          </p:nvPr>
        </p:nvSpPr>
        <p:spPr/>
        <p:txBody>
          <a:bodyPr/>
          <a:lstStyle/>
          <a:p>
            <a:r>
              <a:rPr lang="en-US" dirty="0"/>
              <a:t>Oracle Data Masking and </a:t>
            </a:r>
            <a:r>
              <a:rPr lang="en-US" dirty="0" err="1"/>
              <a:t>Subsetting</a:t>
            </a:r>
            <a:endParaRPr lang="en-US" dirty="0"/>
          </a:p>
        </p:txBody>
      </p:sp>
      <p:sp>
        <p:nvSpPr>
          <p:cNvPr id="5" name="Text Placeholder 4">
            <a:extLst>
              <a:ext uri="{FF2B5EF4-FFF2-40B4-BE49-F238E27FC236}">
                <a16:creationId xmlns:a16="http://schemas.microsoft.com/office/drawing/2014/main" id="{97D0F77F-1622-5146-BBAB-5AE23D5B1F25}"/>
              </a:ext>
            </a:extLst>
          </p:cNvPr>
          <p:cNvSpPr>
            <a:spLocks noGrp="1"/>
          </p:cNvSpPr>
          <p:nvPr>
            <p:ph type="body" sz="quarter" idx="11"/>
          </p:nvPr>
        </p:nvSpPr>
        <p:spPr>
          <a:noFill/>
        </p:spPr>
        <p:txBody>
          <a:bodyPr vert="horz" lIns="0" tIns="0" rIns="0" bIns="0" rtlCol="0">
            <a:noAutofit/>
          </a:bodyPr>
          <a:lstStyle/>
          <a:p>
            <a:r>
              <a:rPr lang="en-US" sz="1800" dirty="0">
                <a:latin typeface="+mn-lt"/>
                <a:cs typeface="Oracle Sans Tab Light" panose="020B0403020204020204"/>
              </a:rPr>
              <a:t>Minimize Risk, Maximize Value</a:t>
            </a:r>
          </a:p>
        </p:txBody>
      </p:sp>
      <p:sp>
        <p:nvSpPr>
          <p:cNvPr id="3" name="Footer Placeholder 2">
            <a:extLst>
              <a:ext uri="{FF2B5EF4-FFF2-40B4-BE49-F238E27FC236}">
                <a16:creationId xmlns:a16="http://schemas.microsoft.com/office/drawing/2014/main" id="{691E0549-8B58-1048-911F-614FB9DDB28E}"/>
              </a:ext>
            </a:extLst>
          </p:cNvPr>
          <p:cNvSpPr>
            <a:spLocks noGrp="1"/>
          </p:cNvSpPr>
          <p:nvPr>
            <p:ph type="ftr" sz="quarter" idx="13"/>
          </p:nvPr>
        </p:nvSpPr>
        <p:spPr/>
        <p:txBody>
          <a:bodyPr/>
          <a:lstStyle/>
          <a:p>
            <a:r>
              <a:rPr lang="en-US"/>
              <a:t>Copyright © 2023, Oracle and/or its affiliates </a:t>
            </a:r>
            <a:endParaRPr lang="en-US" dirty="0"/>
          </a:p>
        </p:txBody>
      </p:sp>
      <p:sp>
        <p:nvSpPr>
          <p:cNvPr id="4" name="Text Placeholder 5">
            <a:extLst>
              <a:ext uri="{FF2B5EF4-FFF2-40B4-BE49-F238E27FC236}">
                <a16:creationId xmlns:a16="http://schemas.microsoft.com/office/drawing/2014/main" id="{D44349D1-1552-DA41-54BA-BFD6F38FD06C}"/>
              </a:ext>
            </a:extLst>
          </p:cNvPr>
          <p:cNvSpPr txBox="1">
            <a:spLocks/>
          </p:cNvSpPr>
          <p:nvPr/>
        </p:nvSpPr>
        <p:spPr>
          <a:xfrm>
            <a:off x="411322" y="1960776"/>
            <a:ext cx="3509171" cy="3535052"/>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US" sz="1400" b="1" dirty="0">
                <a:solidFill>
                  <a:srgbClr val="C74634"/>
                </a:solidFill>
              </a:rPr>
              <a:t>Data Masking</a:t>
            </a:r>
          </a:p>
          <a:p>
            <a:pPr marL="0" lvl="1" indent="0">
              <a:buNone/>
            </a:pPr>
            <a:endParaRPr lang="en-US" sz="1200" b="1" dirty="0">
              <a:solidFill>
                <a:srgbClr val="C74634"/>
              </a:solidFill>
            </a:endParaRPr>
          </a:p>
          <a:p>
            <a:pPr marL="228594" lvl="1" indent="-228594"/>
            <a:r>
              <a:rPr lang="en-US" sz="1200" b="1" dirty="0">
                <a:solidFill>
                  <a:schemeClr val="bg1">
                    <a:lumMod val="10000"/>
                  </a:schemeClr>
                </a:solidFill>
              </a:rPr>
              <a:t>Minimize sensitive data risk </a:t>
            </a:r>
            <a:r>
              <a:rPr lang="en-US" sz="1200" dirty="0">
                <a:solidFill>
                  <a:schemeClr val="bg1">
                    <a:lumMod val="10000"/>
                  </a:schemeClr>
                </a:solidFill>
              </a:rPr>
              <a:t>by removing sensitive data in test and development environments</a:t>
            </a:r>
          </a:p>
          <a:p>
            <a:pPr marL="228594" lvl="1" indent="-228594"/>
            <a:endParaRPr lang="en-US" sz="100" dirty="0">
              <a:solidFill>
                <a:schemeClr val="bg1">
                  <a:lumMod val="10000"/>
                </a:schemeClr>
              </a:solidFill>
            </a:endParaRPr>
          </a:p>
          <a:p>
            <a:pPr marL="228594" lvl="1" indent="-228594"/>
            <a:r>
              <a:rPr lang="en-US" sz="1200" b="1" dirty="0">
                <a:solidFill>
                  <a:schemeClr val="bg1">
                    <a:lumMod val="10000"/>
                  </a:schemeClr>
                </a:solidFill>
              </a:rPr>
              <a:t>Share data </a:t>
            </a:r>
            <a:r>
              <a:rPr lang="en-US" sz="1200" dirty="0">
                <a:solidFill>
                  <a:schemeClr val="bg1">
                    <a:lumMod val="10000"/>
                  </a:schemeClr>
                </a:solidFill>
              </a:rPr>
              <a:t>within and outside the organization without putting sensitive data at risk</a:t>
            </a:r>
          </a:p>
          <a:p>
            <a:pPr marL="228594" lvl="1" indent="-228594"/>
            <a:endParaRPr lang="en-US" sz="200" dirty="0">
              <a:solidFill>
                <a:schemeClr val="bg1">
                  <a:lumMod val="10000"/>
                </a:schemeClr>
              </a:solidFill>
            </a:endParaRPr>
          </a:p>
          <a:p>
            <a:pPr marL="228594" lvl="1" indent="-228594"/>
            <a:r>
              <a:rPr lang="en-US" sz="1200" b="1" dirty="0">
                <a:solidFill>
                  <a:schemeClr val="bg1">
                    <a:lumMod val="10000"/>
                  </a:schemeClr>
                </a:solidFill>
              </a:rPr>
              <a:t>No need to implement “Gold/Platinum”</a:t>
            </a:r>
            <a:r>
              <a:rPr lang="en-US" sz="1200" dirty="0">
                <a:solidFill>
                  <a:schemeClr val="bg1">
                    <a:lumMod val="10000"/>
                  </a:schemeClr>
                </a:solidFill>
              </a:rPr>
              <a:t> security controls on the masked data instances</a:t>
            </a:r>
          </a:p>
          <a:p>
            <a:pPr marL="228594" lvl="1" indent="-228594"/>
            <a:endParaRPr lang="en-US" sz="200" dirty="0">
              <a:solidFill>
                <a:schemeClr val="bg1">
                  <a:lumMod val="10000"/>
                </a:schemeClr>
              </a:solidFill>
            </a:endParaRPr>
          </a:p>
          <a:p>
            <a:pPr marL="228594" lvl="1" indent="-228594"/>
            <a:r>
              <a:rPr lang="en-US" sz="1200" dirty="0">
                <a:solidFill>
                  <a:schemeClr val="bg1">
                    <a:lumMod val="10000"/>
                  </a:schemeClr>
                </a:solidFill>
              </a:rPr>
              <a:t>Helps minimize compliance boundary and </a:t>
            </a:r>
            <a:r>
              <a:rPr lang="en-US" sz="1200" b="1" dirty="0">
                <a:solidFill>
                  <a:schemeClr val="bg1">
                    <a:lumMod val="10000"/>
                  </a:schemeClr>
                </a:solidFill>
              </a:rPr>
              <a:t>adhere to data privacy regulations </a:t>
            </a:r>
            <a:r>
              <a:rPr lang="en-US" sz="1100" dirty="0">
                <a:solidFill>
                  <a:schemeClr val="bg1">
                    <a:lumMod val="10000"/>
                  </a:schemeClr>
                </a:solidFill>
              </a:rPr>
              <a:t>(ex. GDPR “</a:t>
            </a:r>
            <a:r>
              <a:rPr lang="en-US" sz="1100" dirty="0">
                <a:solidFill>
                  <a:schemeClr val="bg1">
                    <a:lumMod val="10000"/>
                  </a:schemeClr>
                </a:solidFill>
                <a:hlinkClick r:id="rId2"/>
              </a:rPr>
              <a:t>Recital 26</a:t>
            </a:r>
            <a:r>
              <a:rPr lang="en-US" sz="1100" dirty="0">
                <a:solidFill>
                  <a:schemeClr val="bg1">
                    <a:lumMod val="10000"/>
                  </a:schemeClr>
                </a:solidFill>
              </a:rPr>
              <a:t>”)</a:t>
            </a:r>
          </a:p>
          <a:p>
            <a:pPr marL="228594" lvl="1" indent="-228594"/>
            <a:endParaRPr lang="en-US" sz="200" dirty="0">
              <a:solidFill>
                <a:schemeClr val="bg1">
                  <a:lumMod val="10000"/>
                </a:schemeClr>
              </a:solidFill>
            </a:endParaRPr>
          </a:p>
          <a:p>
            <a:pPr marL="228594" lvl="1" indent="-228594"/>
            <a:r>
              <a:rPr lang="en-US" sz="1200" dirty="0">
                <a:solidFill>
                  <a:schemeClr val="bg1">
                    <a:lumMod val="10000"/>
                  </a:schemeClr>
                </a:solidFill>
              </a:rPr>
              <a:t>Enables data analytics for new insights and data </a:t>
            </a:r>
            <a:r>
              <a:rPr lang="en-US" sz="1200" b="1" dirty="0">
                <a:solidFill>
                  <a:schemeClr val="bg1">
                    <a:lumMod val="10000"/>
                  </a:schemeClr>
                </a:solidFill>
              </a:rPr>
              <a:t>monetization</a:t>
            </a:r>
          </a:p>
          <a:p>
            <a:pPr marL="228594" lvl="1" indent="-228594"/>
            <a:endParaRPr lang="en-US" sz="200" dirty="0">
              <a:solidFill>
                <a:schemeClr val="bg1">
                  <a:lumMod val="10000"/>
                </a:schemeClr>
              </a:solidFill>
            </a:endParaRPr>
          </a:p>
        </p:txBody>
      </p:sp>
      <p:pic>
        <p:nvPicPr>
          <p:cNvPr id="62" name="Picture 61">
            <a:extLst>
              <a:ext uri="{FF2B5EF4-FFF2-40B4-BE49-F238E27FC236}">
                <a16:creationId xmlns:a16="http://schemas.microsoft.com/office/drawing/2014/main" id="{C3420245-37CC-7285-92BB-8F67DBC3091F}"/>
              </a:ext>
            </a:extLst>
          </p:cNvPr>
          <p:cNvPicPr>
            <a:picLocks noChangeAspect="1"/>
          </p:cNvPicPr>
          <p:nvPr/>
        </p:nvPicPr>
        <p:blipFill>
          <a:blip r:embed="rId3"/>
          <a:stretch>
            <a:fillRect/>
          </a:stretch>
        </p:blipFill>
        <p:spPr>
          <a:xfrm>
            <a:off x="4203052" y="2736235"/>
            <a:ext cx="3850583" cy="2269398"/>
          </a:xfrm>
          <a:prstGeom prst="rect">
            <a:avLst/>
          </a:prstGeom>
        </p:spPr>
      </p:pic>
      <p:sp>
        <p:nvSpPr>
          <p:cNvPr id="63" name="Text Placeholder 5">
            <a:extLst>
              <a:ext uri="{FF2B5EF4-FFF2-40B4-BE49-F238E27FC236}">
                <a16:creationId xmlns:a16="http://schemas.microsoft.com/office/drawing/2014/main" id="{2764CA14-C57D-E8A3-EA66-702B9240FA6D}"/>
              </a:ext>
            </a:extLst>
          </p:cNvPr>
          <p:cNvSpPr txBox="1">
            <a:spLocks/>
          </p:cNvSpPr>
          <p:nvPr/>
        </p:nvSpPr>
        <p:spPr>
          <a:xfrm>
            <a:off x="8336194" y="1960776"/>
            <a:ext cx="3569860" cy="2587309"/>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400" b="1" dirty="0">
                <a:solidFill>
                  <a:srgbClr val="C74634"/>
                </a:solidFill>
              </a:rPr>
              <a:t>Data </a:t>
            </a:r>
            <a:r>
              <a:rPr lang="en-US" sz="1400" b="1" dirty="0" err="1">
                <a:solidFill>
                  <a:srgbClr val="C74634"/>
                </a:solidFill>
              </a:rPr>
              <a:t>Subsetting</a:t>
            </a:r>
            <a:endParaRPr lang="en-US" sz="1400" b="1" dirty="0">
              <a:solidFill>
                <a:srgbClr val="C74634"/>
              </a:solidFill>
            </a:endParaRP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b="1" dirty="0"/>
              <a:t>Reduce the storage</a:t>
            </a:r>
            <a:r>
              <a:rPr lang="en-US" sz="1200" dirty="0"/>
              <a:t> and operational costs</a:t>
            </a:r>
          </a:p>
          <a:p>
            <a:pPr marL="285750" indent="-285750">
              <a:buFont typeface="Arial" panose="020B0604020202020204" pitchFamily="34" charset="0"/>
              <a:buChar char="•"/>
            </a:pPr>
            <a:endParaRPr lang="en-US" sz="100" dirty="0"/>
          </a:p>
          <a:p>
            <a:pPr marL="285750" indent="-285750">
              <a:buFont typeface="Arial" panose="020B0604020202020204" pitchFamily="34" charset="0"/>
              <a:buChar char="•"/>
            </a:pPr>
            <a:r>
              <a:rPr lang="en-US" sz="1200" dirty="0"/>
              <a:t>Minimize risk by </a:t>
            </a:r>
            <a:r>
              <a:rPr lang="en-US" sz="1200" b="1" dirty="0"/>
              <a:t>sharing only the relevant and necessary data</a:t>
            </a:r>
            <a:r>
              <a:rPr lang="en-US" sz="1200" dirty="0"/>
              <a:t> for non-production use</a:t>
            </a:r>
          </a:p>
          <a:p>
            <a:pPr marL="285750" indent="-285750">
              <a:buFont typeface="Arial" panose="020B0604020202020204" pitchFamily="34" charset="0"/>
              <a:buChar char="•"/>
            </a:pPr>
            <a:endParaRPr lang="en-US" sz="100" dirty="0"/>
          </a:p>
          <a:p>
            <a:pPr marL="285750" indent="-285750">
              <a:buFont typeface="Arial" panose="020B0604020202020204" pitchFamily="34" charset="0"/>
              <a:buChar char="•"/>
            </a:pPr>
            <a:endParaRPr lang="en-US" sz="100" dirty="0"/>
          </a:p>
          <a:p>
            <a:pPr marL="285750" indent="-285750">
              <a:buFont typeface="Arial" panose="020B0604020202020204" pitchFamily="34" charset="0"/>
              <a:buChar char="•"/>
            </a:pPr>
            <a:r>
              <a:rPr lang="en-US" sz="1200" dirty="0"/>
              <a:t>Easily process requests from government and law enforcements agencies</a:t>
            </a:r>
          </a:p>
          <a:p>
            <a:pPr marL="285750" indent="-285750">
              <a:buFont typeface="Arial" panose="020B0604020202020204" pitchFamily="34" charset="0"/>
              <a:buChar char="•"/>
            </a:pPr>
            <a:endParaRPr lang="en-US" sz="100" dirty="0"/>
          </a:p>
          <a:p>
            <a:pPr marL="285750" indent="-285750">
              <a:buFont typeface="Arial" panose="020B0604020202020204" pitchFamily="34" charset="0"/>
              <a:buChar char="•"/>
            </a:pPr>
            <a:r>
              <a:rPr lang="en-US" sz="1200" b="1" dirty="0"/>
              <a:t>Integrate data </a:t>
            </a:r>
            <a:r>
              <a:rPr lang="en-US" sz="1200" b="1" dirty="0" err="1"/>
              <a:t>subsetting</a:t>
            </a:r>
            <a:r>
              <a:rPr lang="en-US" sz="1200" b="1" dirty="0"/>
              <a:t> </a:t>
            </a:r>
            <a:r>
              <a:rPr lang="en-US" sz="1200" dirty="0"/>
              <a:t>with data masking to minimize risk and maximize value</a:t>
            </a:r>
          </a:p>
        </p:txBody>
      </p:sp>
    </p:spTree>
    <p:extLst>
      <p:ext uri="{BB962C8B-B14F-4D97-AF65-F5344CB8AC3E}">
        <p14:creationId xmlns:p14="http://schemas.microsoft.com/office/powerpoint/2010/main" val="3476468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A0675-BDBD-4705-863B-89E5A8B3261E}"/>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6" name="Text Placeholder 5">
            <a:extLst>
              <a:ext uri="{FF2B5EF4-FFF2-40B4-BE49-F238E27FC236}">
                <a16:creationId xmlns:a16="http://schemas.microsoft.com/office/drawing/2014/main" id="{F9C9FA0C-B140-437B-A7E5-903D3A6A5D7C}"/>
              </a:ext>
            </a:extLst>
          </p:cNvPr>
          <p:cNvSpPr>
            <a:spLocks noGrp="1"/>
          </p:cNvSpPr>
          <p:nvPr>
            <p:ph type="body" sz="quarter" idx="11"/>
          </p:nvPr>
        </p:nvSpPr>
        <p:spPr/>
        <p:txBody>
          <a:bodyPr/>
          <a:lstStyle/>
          <a:p>
            <a:r>
              <a:rPr lang="en-US" sz="1800" b="0" dirty="0"/>
              <a:t>Masking Script</a:t>
            </a:r>
            <a:endParaRPr lang="fr-FR" sz="1800" dirty="0"/>
          </a:p>
        </p:txBody>
      </p:sp>
      <p:sp>
        <p:nvSpPr>
          <p:cNvPr id="2" name="Footer Placeholder 1">
            <a:extLst>
              <a:ext uri="{FF2B5EF4-FFF2-40B4-BE49-F238E27FC236}">
                <a16:creationId xmlns:a16="http://schemas.microsoft.com/office/drawing/2014/main" id="{8EE217DA-1AF6-4E22-8AB6-262308CEAF9C}"/>
              </a:ext>
            </a:extLst>
          </p:cNvPr>
          <p:cNvSpPr>
            <a:spLocks noGrp="1"/>
          </p:cNvSpPr>
          <p:nvPr>
            <p:ph type="ftr" sz="quarter" idx="13"/>
          </p:nvPr>
        </p:nvSpPr>
        <p:spPr/>
        <p:txBody>
          <a:bodyPr/>
          <a:lstStyle/>
          <a:p>
            <a:r>
              <a:rPr lang="en-US"/>
              <a:t>Copyright © 2023, Oracle and/or its affiliates </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1986D4D3-1A0F-4FEF-A227-26A4D8532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905000"/>
            <a:ext cx="9144000" cy="4300847"/>
          </a:xfrm>
          <a:prstGeom prst="rect">
            <a:avLst/>
          </a:prstGeom>
          <a:ln>
            <a:solidFill>
              <a:schemeClr val="accent1">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0707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31BDC7-433B-B9B9-F4FA-438D87B52817}"/>
              </a:ext>
            </a:extLst>
          </p:cNvPr>
          <p:cNvSpPr>
            <a:spLocks noGrp="1"/>
          </p:cNvSpPr>
          <p:nvPr>
            <p:ph type="title"/>
          </p:nvPr>
        </p:nvSpPr>
        <p:spPr/>
        <p:txBody>
          <a:bodyPr/>
          <a:lstStyle/>
          <a:p>
            <a:r>
              <a:rPr lang="en-US" dirty="0"/>
              <a:t>Oracle Data Masking and </a:t>
            </a:r>
            <a:r>
              <a:rPr lang="en-US" dirty="0" err="1"/>
              <a:t>Subsetting</a:t>
            </a:r>
            <a:endParaRPr lang="fr-FR" dirty="0"/>
          </a:p>
        </p:txBody>
      </p:sp>
      <p:sp>
        <p:nvSpPr>
          <p:cNvPr id="4" name="Text Placeholder 3">
            <a:extLst>
              <a:ext uri="{FF2B5EF4-FFF2-40B4-BE49-F238E27FC236}">
                <a16:creationId xmlns:a16="http://schemas.microsoft.com/office/drawing/2014/main" id="{52EBD3A5-703D-43F7-AE9E-D3ECD64153CA}"/>
              </a:ext>
            </a:extLst>
          </p:cNvPr>
          <p:cNvSpPr>
            <a:spLocks noGrp="1"/>
          </p:cNvSpPr>
          <p:nvPr>
            <p:ph type="body" sz="quarter" idx="11"/>
          </p:nvPr>
        </p:nvSpPr>
        <p:spPr/>
        <p:txBody>
          <a:bodyPr/>
          <a:lstStyle/>
          <a:p>
            <a:r>
              <a:rPr lang="en-US" sz="1800" b="0" dirty="0"/>
              <a:t>Preview and Validate Masking Results</a:t>
            </a:r>
          </a:p>
        </p:txBody>
      </p:sp>
      <p:pic>
        <p:nvPicPr>
          <p:cNvPr id="2" name="Picture 1">
            <a:extLst>
              <a:ext uri="{FF2B5EF4-FFF2-40B4-BE49-F238E27FC236}">
                <a16:creationId xmlns:a16="http://schemas.microsoft.com/office/drawing/2014/main" id="{D57DB826-59C3-451B-89F9-25DACC1A940B}"/>
              </a:ext>
            </a:extLst>
          </p:cNvPr>
          <p:cNvPicPr>
            <a:picLocks noChangeAspect="1"/>
          </p:cNvPicPr>
          <p:nvPr/>
        </p:nvPicPr>
        <p:blipFill>
          <a:blip r:embed="rId3"/>
          <a:stretch>
            <a:fillRect/>
          </a:stretch>
        </p:blipFill>
        <p:spPr>
          <a:xfrm>
            <a:off x="1366011" y="2040284"/>
            <a:ext cx="9500747" cy="4072830"/>
          </a:xfrm>
          <a:prstGeom prst="rect">
            <a:avLst/>
          </a:prstGeom>
          <a:ln w="15875" cmpd="sng">
            <a:solidFill>
              <a:schemeClr val="tx1"/>
            </a:solidFill>
          </a:ln>
          <a:effectLst>
            <a:outerShdw blurRad="50800" dist="38100" dir="2700000" algn="tl" rotWithShape="0">
              <a:prstClr val="black">
                <a:alpha val="40000"/>
              </a:prstClr>
            </a:outerShdw>
          </a:effectLst>
        </p:spPr>
      </p:pic>
      <p:sp>
        <p:nvSpPr>
          <p:cNvPr id="5" name="Rectangle 4"/>
          <p:cNvSpPr/>
          <p:nvPr/>
        </p:nvSpPr>
        <p:spPr>
          <a:xfrm rot="16200000">
            <a:off x="9417026" y="4426682"/>
            <a:ext cx="302632" cy="1414740"/>
          </a:xfrm>
          <a:prstGeom prst="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Left Arrow 7">
            <a:extLst>
              <a:ext uri="{FF2B5EF4-FFF2-40B4-BE49-F238E27FC236}">
                <a16:creationId xmlns:a16="http://schemas.microsoft.com/office/drawing/2014/main" id="{15FD9918-FEF4-4A8C-8A0A-F9D8604BAC8C}"/>
              </a:ext>
            </a:extLst>
          </p:cNvPr>
          <p:cNvSpPr/>
          <p:nvPr/>
        </p:nvSpPr>
        <p:spPr>
          <a:xfrm>
            <a:off x="10279709" y="5032705"/>
            <a:ext cx="685800" cy="252663"/>
          </a:xfrm>
          <a:prstGeom prst="lef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7" name="Footer Placeholder 6">
            <a:extLst>
              <a:ext uri="{FF2B5EF4-FFF2-40B4-BE49-F238E27FC236}">
                <a16:creationId xmlns:a16="http://schemas.microsoft.com/office/drawing/2014/main" id="{9FFDB6EF-D489-7EA6-31AE-BAD2E407AEE5}"/>
              </a:ext>
            </a:extLst>
          </p:cNvPr>
          <p:cNvSpPr>
            <a:spLocks noGrp="1"/>
          </p:cNvSpPr>
          <p:nvPr>
            <p:ph type="ftr" sz="quarter" idx="13"/>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2676331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A86AC1-96A5-CE21-A224-BA6CF53D2691}"/>
              </a:ext>
            </a:extLst>
          </p:cNvPr>
          <p:cNvSpPr>
            <a:spLocks noGrp="1"/>
          </p:cNvSpPr>
          <p:nvPr>
            <p:ph type="ftr" sz="quarter" idx="11"/>
          </p:nvPr>
        </p:nvSpPr>
        <p:spPr/>
        <p:txBody>
          <a:bodyPr/>
          <a:lstStyle/>
          <a:p>
            <a:r>
              <a:rPr lang="en-US"/>
              <a:t>Copyright © 2023, Oracle and/or its affiliates </a:t>
            </a:r>
            <a:endParaRPr lang="en-US" dirty="0"/>
          </a:p>
        </p:txBody>
      </p:sp>
      <p:sp>
        <p:nvSpPr>
          <p:cNvPr id="8" name="TextBox 7">
            <a:extLst>
              <a:ext uri="{FF2B5EF4-FFF2-40B4-BE49-F238E27FC236}">
                <a16:creationId xmlns:a16="http://schemas.microsoft.com/office/drawing/2014/main" id="{2AB363AC-8282-254B-B268-1137A18D7FC6}"/>
              </a:ext>
            </a:extLst>
          </p:cNvPr>
          <p:cNvSpPr txBox="1"/>
          <p:nvPr/>
        </p:nvSpPr>
        <p:spPr>
          <a:xfrm>
            <a:off x="0" y="2397948"/>
            <a:ext cx="12192000" cy="2062103"/>
          </a:xfrm>
          <a:prstGeom prst="rect">
            <a:avLst/>
          </a:prstGeom>
          <a:noFill/>
        </p:spPr>
        <p:txBody>
          <a:bodyPr wrap="square">
            <a:spAutoFit/>
          </a:bodyPr>
          <a:lstStyle/>
          <a:p>
            <a:pPr algn="ctr"/>
            <a:r>
              <a:rPr lang="en-US" sz="8800" b="1" dirty="0"/>
              <a:t>Demo</a:t>
            </a:r>
          </a:p>
          <a:p>
            <a:pPr algn="ctr"/>
            <a:r>
              <a:rPr lang="en-US" sz="4000" dirty="0"/>
              <a:t>Oracle Data Masking and </a:t>
            </a:r>
            <a:r>
              <a:rPr lang="en-US" sz="4000" dirty="0" err="1"/>
              <a:t>Subsetting</a:t>
            </a:r>
            <a:endParaRPr lang="fr-FR" sz="3600" b="1" dirty="0"/>
          </a:p>
        </p:txBody>
      </p:sp>
    </p:spTree>
    <p:extLst>
      <p:ext uri="{BB962C8B-B14F-4D97-AF65-F5344CB8AC3E}">
        <p14:creationId xmlns:p14="http://schemas.microsoft.com/office/powerpoint/2010/main" val="56228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BF3001F-B4E9-E443-AFDE-B7A8DD283FBC}"/>
              </a:ext>
            </a:extLst>
          </p:cNvPr>
          <p:cNvSpPr>
            <a:spLocks noGrp="1"/>
          </p:cNvSpPr>
          <p:nvPr>
            <p:ph type="title"/>
          </p:nvPr>
        </p:nvSpPr>
        <p:spPr/>
        <p:txBody>
          <a:bodyPr/>
          <a:lstStyle/>
          <a:p>
            <a:r>
              <a:rPr lang="en-US" dirty="0"/>
              <a:t>Oracle Data Masking and Subsetting</a:t>
            </a:r>
          </a:p>
        </p:txBody>
      </p:sp>
      <p:sp>
        <p:nvSpPr>
          <p:cNvPr id="6" name="Text Placeholder 5">
            <a:extLst>
              <a:ext uri="{FF2B5EF4-FFF2-40B4-BE49-F238E27FC236}">
                <a16:creationId xmlns:a16="http://schemas.microsoft.com/office/drawing/2014/main" id="{C6068C4F-23D2-AE44-A280-7F32336B2223}"/>
              </a:ext>
            </a:extLst>
          </p:cNvPr>
          <p:cNvSpPr>
            <a:spLocks noGrp="1"/>
          </p:cNvSpPr>
          <p:nvPr>
            <p:ph type="body" sz="quarter" idx="11"/>
          </p:nvPr>
        </p:nvSpPr>
        <p:spPr/>
        <p:txBody>
          <a:bodyPr/>
          <a:lstStyle/>
          <a:p>
            <a:r>
              <a:rPr lang="en-US" sz="1800" dirty="0"/>
              <a:t>Data Subsetting</a:t>
            </a:r>
          </a:p>
        </p:txBody>
      </p:sp>
      <p:sp>
        <p:nvSpPr>
          <p:cNvPr id="3" name="Footer Placeholder 2">
            <a:extLst>
              <a:ext uri="{FF2B5EF4-FFF2-40B4-BE49-F238E27FC236}">
                <a16:creationId xmlns:a16="http://schemas.microsoft.com/office/drawing/2014/main" id="{91215BFB-0A67-E44E-8430-8BB954F6F87D}"/>
              </a:ext>
            </a:extLst>
          </p:cNvPr>
          <p:cNvSpPr>
            <a:spLocks noGrp="1"/>
          </p:cNvSpPr>
          <p:nvPr>
            <p:ph type="ftr" sz="quarter" idx="13"/>
          </p:nvPr>
        </p:nvSpPr>
        <p:spPr/>
        <p:txBody>
          <a:bodyPr/>
          <a:lstStyle/>
          <a:p>
            <a:r>
              <a:rPr lang="en-US"/>
              <a:t>Copyright © 2023, Oracle and/or its affiliates </a:t>
            </a:r>
            <a:endParaRPr lang="en-US" dirty="0"/>
          </a:p>
        </p:txBody>
      </p:sp>
      <p:sp>
        <p:nvSpPr>
          <p:cNvPr id="5" name="Text Placeholder 4">
            <a:extLst>
              <a:ext uri="{FF2B5EF4-FFF2-40B4-BE49-F238E27FC236}">
                <a16:creationId xmlns:a16="http://schemas.microsoft.com/office/drawing/2014/main" id="{531E6AB1-98AD-7341-8100-272DFC25D3A7}"/>
              </a:ext>
            </a:extLst>
          </p:cNvPr>
          <p:cNvSpPr>
            <a:spLocks noGrp="1"/>
          </p:cNvSpPr>
          <p:nvPr>
            <p:ph type="body" sz="quarter" idx="4294967295"/>
          </p:nvPr>
        </p:nvSpPr>
        <p:spPr>
          <a:xfrm>
            <a:off x="765802" y="1816100"/>
            <a:ext cx="6502767" cy="4262438"/>
          </a:xfrm>
        </p:spPr>
        <p:txBody>
          <a:bodyPr>
            <a:normAutofit/>
          </a:bodyPr>
          <a:lstStyle/>
          <a:p>
            <a:pPr marL="285750" indent="-285750">
              <a:buFont typeface="Arial" panose="020B0604020202020204" pitchFamily="34" charset="0"/>
              <a:buChar char="•"/>
            </a:pPr>
            <a:r>
              <a:rPr lang="en-US" dirty="0"/>
              <a:t>Leverages application data model to</a:t>
            </a:r>
          </a:p>
          <a:p>
            <a:pPr marL="651510" lvl="1" indent="-285750"/>
            <a:r>
              <a:rPr lang="en-US" sz="1600" dirty="0"/>
              <a:t>Extract subset of data or remove unnecessary data</a:t>
            </a:r>
          </a:p>
          <a:p>
            <a:pPr marL="651510" lvl="1" indent="-285750"/>
            <a:r>
              <a:rPr lang="en-US" sz="1600" dirty="0"/>
              <a:t>Preserve referential integrity</a:t>
            </a:r>
          </a:p>
          <a:p>
            <a:pPr marL="285750" indent="-285750"/>
            <a:endParaRPr lang="en-US" dirty="0"/>
          </a:p>
          <a:p>
            <a:pPr marL="285750" indent="-285750">
              <a:buFont typeface="Arial" panose="020B0604020202020204" pitchFamily="34" charset="0"/>
              <a:buChar char="•"/>
            </a:pPr>
            <a:r>
              <a:rPr lang="en-US" dirty="0"/>
              <a:t>Supports various subsetting use cases such as</a:t>
            </a:r>
          </a:p>
          <a:p>
            <a:pPr marL="651510" lvl="1" indent="-285750"/>
            <a:r>
              <a:rPr lang="en-IN" sz="1600" dirty="0"/>
              <a:t>Extracting a fraction of a large table</a:t>
            </a:r>
          </a:p>
          <a:p>
            <a:pPr marL="651510" lvl="1" indent="-285750"/>
            <a:r>
              <a:rPr lang="en-IN" sz="1600" dirty="0"/>
              <a:t>Fetching data from a particular region for analytics</a:t>
            </a:r>
          </a:p>
          <a:p>
            <a:pPr marL="651510" lvl="1" indent="-285750"/>
            <a:r>
              <a:rPr lang="en-IN" sz="1600" dirty="0"/>
              <a:t>Extracting rows belonging to a particular partition or</a:t>
            </a:r>
            <a:br>
              <a:rPr lang="en-IN" sz="1600" dirty="0"/>
            </a:br>
            <a:r>
              <a:rPr lang="en-IN" sz="1600" dirty="0"/>
              <a:t>sub-partition of a table</a:t>
            </a:r>
          </a:p>
          <a:p>
            <a:pPr marL="285750" indent="-285750"/>
            <a:endParaRPr lang="en-IN" dirty="0"/>
          </a:p>
          <a:p>
            <a:pPr marL="285750" indent="-285750">
              <a:buFont typeface="Arial" panose="020B0604020202020204" pitchFamily="34" charset="0"/>
              <a:buChar char="•"/>
            </a:pPr>
            <a:r>
              <a:rPr lang="en-IN" dirty="0"/>
              <a:t>Integrates with Data Masking enabling you to</a:t>
            </a:r>
          </a:p>
          <a:p>
            <a:pPr marL="651510" lvl="1" indent="-285750"/>
            <a:r>
              <a:rPr lang="en-IN" sz="1600" dirty="0"/>
              <a:t>Subset Prod data and then mask sensitive data in this subset</a:t>
            </a:r>
          </a:p>
          <a:p>
            <a:pPr marL="651510" lvl="1" indent="-285750"/>
            <a:r>
              <a:rPr lang="en-IN" sz="1600" dirty="0"/>
              <a:t>Maximize the business value of production data without compromising sensitive data or wasting resources</a:t>
            </a:r>
            <a:endParaRPr lang="en-IN" sz="1400" dirty="0"/>
          </a:p>
          <a:p>
            <a:endParaRPr lang="en-IN" sz="1600" dirty="0"/>
          </a:p>
          <a:p>
            <a:endParaRPr lang="en-US" sz="1600" dirty="0"/>
          </a:p>
          <a:p>
            <a:pPr lvl="1"/>
            <a:endParaRPr lang="en-US" sz="1600" dirty="0"/>
          </a:p>
        </p:txBody>
      </p:sp>
      <p:grpSp>
        <p:nvGrpSpPr>
          <p:cNvPr id="8" name="Group 37">
            <a:extLst>
              <a:ext uri="{FF2B5EF4-FFF2-40B4-BE49-F238E27FC236}">
                <a16:creationId xmlns:a16="http://schemas.microsoft.com/office/drawing/2014/main" id="{246BE820-78F9-2F42-A1FE-86C2D958B1FA}"/>
              </a:ext>
            </a:extLst>
          </p:cNvPr>
          <p:cNvGrpSpPr/>
          <p:nvPr/>
        </p:nvGrpSpPr>
        <p:grpSpPr>
          <a:xfrm>
            <a:off x="7473298" y="1557401"/>
            <a:ext cx="4211706" cy="1380418"/>
            <a:chOff x="6856412" y="1432810"/>
            <a:chExt cx="4038600" cy="2355549"/>
          </a:xfrm>
        </p:grpSpPr>
        <p:pic>
          <p:nvPicPr>
            <p:cNvPr id="9" name="Picture 8" descr="Orders Table.png">
              <a:extLst>
                <a:ext uri="{FF2B5EF4-FFF2-40B4-BE49-F238E27FC236}">
                  <a16:creationId xmlns:a16="http://schemas.microsoft.com/office/drawing/2014/main" id="{808ABE85-F283-AA4B-B4EC-AA1EDF60685E}"/>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47886" y="1828800"/>
              <a:ext cx="1376032" cy="1828800"/>
            </a:xfrm>
            <a:prstGeom prst="rect">
              <a:avLst/>
            </a:prstGeom>
            <a:noFill/>
            <a:ln>
              <a:noFill/>
            </a:ln>
          </p:spPr>
        </p:pic>
        <p:pic>
          <p:nvPicPr>
            <p:cNvPr id="10" name="Picture 9" descr="Orders Table.png">
              <a:extLst>
                <a:ext uri="{FF2B5EF4-FFF2-40B4-BE49-F238E27FC236}">
                  <a16:creationId xmlns:a16="http://schemas.microsoft.com/office/drawing/2014/main" id="{B3A983DB-344F-E748-8931-A347BDC7D0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3812" y="2387274"/>
              <a:ext cx="898489" cy="1194126"/>
            </a:xfrm>
            <a:prstGeom prst="rect">
              <a:avLst/>
            </a:prstGeom>
          </p:spPr>
        </p:pic>
        <p:pic>
          <p:nvPicPr>
            <p:cNvPr id="11" name="Picture 10" descr="Orders Table.png">
              <a:extLst>
                <a:ext uri="{FF2B5EF4-FFF2-40B4-BE49-F238E27FC236}">
                  <a16:creationId xmlns:a16="http://schemas.microsoft.com/office/drawing/2014/main" id="{2E5008EA-940F-7B45-B747-6B77793749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5546" y="2667000"/>
              <a:ext cx="688015" cy="914399"/>
            </a:xfrm>
            <a:prstGeom prst="rect">
              <a:avLst/>
            </a:prstGeom>
          </p:spPr>
        </p:pic>
        <p:sp>
          <p:nvSpPr>
            <p:cNvPr id="12" name="Down Arrow Callout 11">
              <a:extLst>
                <a:ext uri="{FF2B5EF4-FFF2-40B4-BE49-F238E27FC236}">
                  <a16:creationId xmlns:a16="http://schemas.microsoft.com/office/drawing/2014/main" id="{B527D960-1CB4-D441-8CE7-4E8E144297E8}"/>
                </a:ext>
              </a:extLst>
            </p:cNvPr>
            <p:cNvSpPr/>
            <p:nvPr/>
          </p:nvSpPr>
          <p:spPr>
            <a:xfrm>
              <a:off x="7085012" y="1981200"/>
              <a:ext cx="1219200" cy="533400"/>
            </a:xfrm>
            <a:prstGeom prst="downArrowCallout">
              <a:avLst/>
            </a:prstGeom>
            <a:solidFill>
              <a:srgbClr val="759C6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rgbClr val="FFFFFF"/>
                  </a:solidFill>
                  <a:latin typeface="Oracle Sans" panose="020B0503020204020204" pitchFamily="34" charset="0"/>
                  <a:cs typeface="Oracle Sans" panose="020B0503020204020204" pitchFamily="34" charset="0"/>
                </a:rPr>
                <a:t>100M Rows</a:t>
              </a:r>
            </a:p>
          </p:txBody>
        </p:sp>
        <p:sp>
          <p:nvSpPr>
            <p:cNvPr id="13" name="Down Arrow Callout 12">
              <a:extLst>
                <a:ext uri="{FF2B5EF4-FFF2-40B4-BE49-F238E27FC236}">
                  <a16:creationId xmlns:a16="http://schemas.microsoft.com/office/drawing/2014/main" id="{6186BBCF-D247-3F45-A473-2EC91ECC819D}"/>
                </a:ext>
              </a:extLst>
            </p:cNvPr>
            <p:cNvSpPr/>
            <p:nvPr/>
          </p:nvSpPr>
          <p:spPr>
            <a:xfrm>
              <a:off x="8609012" y="2286000"/>
              <a:ext cx="1066800" cy="457200"/>
            </a:xfrm>
            <a:prstGeom prst="downArrowCallout">
              <a:avLst/>
            </a:prstGeom>
            <a:solidFill>
              <a:srgbClr val="759C6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rgbClr val="FFFFFF"/>
                  </a:solidFill>
                  <a:latin typeface="Oracle Sans" panose="020B0503020204020204" pitchFamily="34" charset="0"/>
                  <a:cs typeface="Oracle Sans" panose="020B0503020204020204" pitchFamily="34" charset="0"/>
                </a:rPr>
                <a:t>20M Rows</a:t>
              </a:r>
            </a:p>
          </p:txBody>
        </p:sp>
        <p:sp>
          <p:nvSpPr>
            <p:cNvPr id="14" name="Down Arrow Callout 13">
              <a:extLst>
                <a:ext uri="{FF2B5EF4-FFF2-40B4-BE49-F238E27FC236}">
                  <a16:creationId xmlns:a16="http://schemas.microsoft.com/office/drawing/2014/main" id="{7EF194D8-DE2D-E44D-8AEC-2BEE18AB97E4}"/>
                </a:ext>
              </a:extLst>
            </p:cNvPr>
            <p:cNvSpPr/>
            <p:nvPr/>
          </p:nvSpPr>
          <p:spPr>
            <a:xfrm>
              <a:off x="9752012" y="2438400"/>
              <a:ext cx="990600" cy="457200"/>
            </a:xfrm>
            <a:prstGeom prst="downArrowCallout">
              <a:avLst/>
            </a:prstGeom>
            <a:solidFill>
              <a:srgbClr val="759C6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a:solidFill>
                    <a:srgbClr val="FFFFFF"/>
                  </a:solidFill>
                  <a:latin typeface="Oracle Sans" panose="020B0503020204020204" pitchFamily="34" charset="0"/>
                  <a:cs typeface="Oracle Sans" panose="020B0503020204020204" pitchFamily="34" charset="0"/>
                </a:rPr>
                <a:t>2M Rows</a:t>
              </a:r>
            </a:p>
          </p:txBody>
        </p:sp>
        <p:sp>
          <p:nvSpPr>
            <p:cNvPr id="15" name="Rounded Rectangle 14">
              <a:extLst>
                <a:ext uri="{FF2B5EF4-FFF2-40B4-BE49-F238E27FC236}">
                  <a16:creationId xmlns:a16="http://schemas.microsoft.com/office/drawing/2014/main" id="{31408A92-1541-174B-85EB-4EDB383F93D6}"/>
                </a:ext>
              </a:extLst>
            </p:cNvPr>
            <p:cNvSpPr/>
            <p:nvPr/>
          </p:nvSpPr>
          <p:spPr>
            <a:xfrm>
              <a:off x="6856412" y="1752600"/>
              <a:ext cx="4038600" cy="2035759"/>
            </a:xfrm>
            <a:prstGeom prst="round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 name="Snip Same Side Corner Rectangle 15">
              <a:extLst>
                <a:ext uri="{FF2B5EF4-FFF2-40B4-BE49-F238E27FC236}">
                  <a16:creationId xmlns:a16="http://schemas.microsoft.com/office/drawing/2014/main" id="{7553C1C3-B92B-8F45-9FD0-A03502D19196}"/>
                </a:ext>
              </a:extLst>
            </p:cNvPr>
            <p:cNvSpPr/>
            <p:nvPr/>
          </p:nvSpPr>
          <p:spPr>
            <a:xfrm>
              <a:off x="7618412" y="1432810"/>
              <a:ext cx="2514600" cy="319790"/>
            </a:xfrm>
            <a:prstGeom prst="snip2SameRect">
              <a:avLst/>
            </a:prstGeom>
            <a:solidFill>
              <a:srgbClr val="C7463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rgbClr val="FFFFFF"/>
                  </a:solidFill>
                  <a:latin typeface="Oracle Sans" panose="020B0503020204020204" pitchFamily="34" charset="0"/>
                  <a:cs typeface="Oracle Sans" panose="020B0503020204020204" pitchFamily="34" charset="0"/>
                </a:rPr>
                <a:t>Relative Table Size</a:t>
              </a:r>
            </a:p>
          </p:txBody>
        </p:sp>
      </p:grpSp>
      <p:grpSp>
        <p:nvGrpSpPr>
          <p:cNvPr id="29" name="Group 28">
            <a:extLst>
              <a:ext uri="{FF2B5EF4-FFF2-40B4-BE49-F238E27FC236}">
                <a16:creationId xmlns:a16="http://schemas.microsoft.com/office/drawing/2014/main" id="{682F94FC-3D3F-4145-A537-51A688E11A85}"/>
              </a:ext>
            </a:extLst>
          </p:cNvPr>
          <p:cNvGrpSpPr/>
          <p:nvPr/>
        </p:nvGrpSpPr>
        <p:grpSpPr>
          <a:xfrm>
            <a:off x="7473297" y="3029593"/>
            <a:ext cx="4211707" cy="1618586"/>
            <a:chOff x="5354258" y="1527952"/>
            <a:chExt cx="5882425" cy="2328752"/>
          </a:xfrm>
        </p:grpSpPr>
        <p:sp>
          <p:nvSpPr>
            <p:cNvPr id="17" name="1_Capture_data">
              <a:extLst>
                <a:ext uri="{FF2B5EF4-FFF2-40B4-BE49-F238E27FC236}">
                  <a16:creationId xmlns:a16="http://schemas.microsoft.com/office/drawing/2014/main" id="{D71AF037-BB8B-5D40-B0DD-7339C11D49FA}"/>
                </a:ext>
              </a:extLst>
            </p:cNvPr>
            <p:cNvSpPr txBox="1">
              <a:spLocks noChangeArrowheads="1"/>
            </p:cNvSpPr>
            <p:nvPr/>
          </p:nvSpPr>
          <p:spPr bwMode="auto">
            <a:xfrm>
              <a:off x="7543146" y="2281163"/>
              <a:ext cx="2104450" cy="1062758"/>
            </a:xfrm>
            <a:prstGeom prst="rect">
              <a:avLst/>
            </a:prstGeom>
            <a:noFill/>
            <a:ln w="9525">
              <a:noFill/>
              <a:miter lim="800000"/>
              <a:headEnd/>
              <a:tailEnd/>
            </a:ln>
          </p:spPr>
          <p:txBody>
            <a:bodyPr wrap="square">
              <a:spAutoFit/>
            </a:bodyPr>
            <a:lstStyle/>
            <a:p>
              <a:r>
                <a:rPr lang="en-US" sz="1050" b="1" dirty="0">
                  <a:solidFill>
                    <a:srgbClr val="BFBFBF"/>
                  </a:solidFill>
                  <a:cs typeface="Times New Roman" pitchFamily="18" charset="0"/>
                </a:rPr>
                <a:t>0100101100101010010010010010010010010010010010001001010100101010101010</a:t>
              </a:r>
              <a:endParaRPr lang="en-CA" sz="1050" b="1" dirty="0">
                <a:solidFill>
                  <a:srgbClr val="BFBFBF"/>
                </a:solidFill>
                <a:cs typeface="Times New Roman" pitchFamily="18" charset="0"/>
              </a:endParaRPr>
            </a:p>
          </p:txBody>
        </p:sp>
        <p:sp>
          <p:nvSpPr>
            <p:cNvPr id="18" name="Rounded Rectangle 17">
              <a:extLst>
                <a:ext uri="{FF2B5EF4-FFF2-40B4-BE49-F238E27FC236}">
                  <a16:creationId xmlns:a16="http://schemas.microsoft.com/office/drawing/2014/main" id="{7786E157-C357-A446-8C9D-8EB7875731B1}"/>
                </a:ext>
              </a:extLst>
            </p:cNvPr>
            <p:cNvSpPr/>
            <p:nvPr/>
          </p:nvSpPr>
          <p:spPr>
            <a:xfrm>
              <a:off x="5369283" y="1799304"/>
              <a:ext cx="5867400" cy="2057400"/>
            </a:xfrm>
            <a:prstGeom prst="round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9" name="Snip Same Side Corner Rectangle 18">
              <a:extLst>
                <a:ext uri="{FF2B5EF4-FFF2-40B4-BE49-F238E27FC236}">
                  <a16:creationId xmlns:a16="http://schemas.microsoft.com/office/drawing/2014/main" id="{0726035B-C276-0043-9E26-E9DD4CAA739F}"/>
                </a:ext>
              </a:extLst>
            </p:cNvPr>
            <p:cNvSpPr/>
            <p:nvPr/>
          </p:nvSpPr>
          <p:spPr>
            <a:xfrm>
              <a:off x="6452927" y="1527952"/>
              <a:ext cx="3576702" cy="271353"/>
            </a:xfrm>
            <a:prstGeom prst="snip2SameRect">
              <a:avLst/>
            </a:prstGeom>
            <a:solidFill>
              <a:srgbClr val="C7463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rgbClr val="FFFFFF"/>
                  </a:solidFill>
                  <a:latin typeface="Oracle Sans" panose="020B0503020204020204" pitchFamily="34" charset="0"/>
                  <a:cs typeface="Oracle Sans" panose="020B0503020204020204" pitchFamily="34" charset="0"/>
                </a:rPr>
                <a:t>Condition Based </a:t>
              </a:r>
            </a:p>
          </p:txBody>
        </p:sp>
        <p:grpSp>
          <p:nvGrpSpPr>
            <p:cNvPr id="20" name="Group 87">
              <a:extLst>
                <a:ext uri="{FF2B5EF4-FFF2-40B4-BE49-F238E27FC236}">
                  <a16:creationId xmlns:a16="http://schemas.microsoft.com/office/drawing/2014/main" id="{7204B4A2-001D-A14F-87BE-8B05D290FB92}"/>
                </a:ext>
              </a:extLst>
            </p:cNvPr>
            <p:cNvGrpSpPr/>
            <p:nvPr/>
          </p:nvGrpSpPr>
          <p:grpSpPr>
            <a:xfrm>
              <a:off x="5354258" y="2081067"/>
              <a:ext cx="2413590" cy="1509823"/>
              <a:chOff x="3572539" y="1850065"/>
              <a:chExt cx="3657601" cy="2317898"/>
            </a:xfrm>
            <a:scene3d>
              <a:camera prst="isometricOffAxis1Right"/>
              <a:lightRig rig="threePt" dir="t"/>
            </a:scene3d>
          </p:grpSpPr>
          <p:sp>
            <p:nvSpPr>
              <p:cNvPr id="21" name="Rectangle 20">
                <a:extLst>
                  <a:ext uri="{FF2B5EF4-FFF2-40B4-BE49-F238E27FC236}">
                    <a16:creationId xmlns:a16="http://schemas.microsoft.com/office/drawing/2014/main" id="{567AFDD7-9A29-3E40-A6D4-B0A66AFC5AA5}"/>
                  </a:ext>
                </a:extLst>
              </p:cNvPr>
              <p:cNvSpPr/>
              <p:nvPr/>
            </p:nvSpPr>
            <p:spPr>
              <a:xfrm>
                <a:off x="3572539" y="1850065"/>
                <a:ext cx="3657601" cy="2317898"/>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pic>
            <p:nvPicPr>
              <p:cNvPr id="22" name="Picture 21" descr="table-sales-1.png">
                <a:extLst>
                  <a:ext uri="{FF2B5EF4-FFF2-40B4-BE49-F238E27FC236}">
                    <a16:creationId xmlns:a16="http://schemas.microsoft.com/office/drawing/2014/main" id="{1645BB37-82BF-9A40-948A-CAA42BBCA910}"/>
                  </a:ext>
                </a:extLst>
              </p:cNvPr>
              <p:cNvPicPr>
                <a:picLocks noChangeAspect="1"/>
              </p:cNvPicPr>
              <p:nvPr/>
            </p:nvPicPr>
            <p:blipFill>
              <a:blip r:embed="rId3" cstate="print"/>
              <a:stretch>
                <a:fillRect/>
              </a:stretch>
            </p:blipFill>
            <p:spPr>
              <a:xfrm>
                <a:off x="3656012" y="1919288"/>
                <a:ext cx="3511717" cy="2174247"/>
              </a:xfrm>
              <a:prstGeom prst="rect">
                <a:avLst/>
              </a:prstGeom>
            </p:spPr>
          </p:pic>
        </p:grpSp>
        <p:grpSp>
          <p:nvGrpSpPr>
            <p:cNvPr id="23" name="Group 100">
              <a:extLst>
                <a:ext uri="{FF2B5EF4-FFF2-40B4-BE49-F238E27FC236}">
                  <a16:creationId xmlns:a16="http://schemas.microsoft.com/office/drawing/2014/main" id="{8D3DEADA-EDF0-BC47-89C9-AAE8099AF942}"/>
                </a:ext>
              </a:extLst>
            </p:cNvPr>
            <p:cNvGrpSpPr/>
            <p:nvPr/>
          </p:nvGrpSpPr>
          <p:grpSpPr>
            <a:xfrm>
              <a:off x="9339695" y="2095909"/>
              <a:ext cx="1803991" cy="1197935"/>
              <a:chOff x="4511749" y="3182680"/>
              <a:chExt cx="1803991" cy="1197935"/>
            </a:xfrm>
            <a:scene3d>
              <a:camera prst="isometricOffAxis1Right"/>
              <a:lightRig rig="threePt" dir="t"/>
            </a:scene3d>
          </p:grpSpPr>
          <p:grpSp>
            <p:nvGrpSpPr>
              <p:cNvPr id="24" name="Group 7">
                <a:extLst>
                  <a:ext uri="{FF2B5EF4-FFF2-40B4-BE49-F238E27FC236}">
                    <a16:creationId xmlns:a16="http://schemas.microsoft.com/office/drawing/2014/main" id="{C62B55E6-4FF0-7E41-A4C0-1460A29492BB}"/>
                  </a:ext>
                </a:extLst>
              </p:cNvPr>
              <p:cNvGrpSpPr/>
              <p:nvPr/>
            </p:nvGrpSpPr>
            <p:grpSpPr>
              <a:xfrm>
                <a:off x="4511749" y="3182680"/>
                <a:ext cx="1803991" cy="1197935"/>
                <a:chOff x="3572539" y="1850065"/>
                <a:chExt cx="3657601" cy="2317898"/>
              </a:xfrm>
            </p:grpSpPr>
            <p:sp>
              <p:nvSpPr>
                <p:cNvPr id="26" name="Rectangle 25">
                  <a:extLst>
                    <a:ext uri="{FF2B5EF4-FFF2-40B4-BE49-F238E27FC236}">
                      <a16:creationId xmlns:a16="http://schemas.microsoft.com/office/drawing/2014/main" id="{3C00A6F2-F976-E240-9BD3-39B80664767D}"/>
                    </a:ext>
                  </a:extLst>
                </p:cNvPr>
                <p:cNvSpPr/>
                <p:nvPr/>
              </p:nvSpPr>
              <p:spPr>
                <a:xfrm>
                  <a:off x="3572539" y="1850065"/>
                  <a:ext cx="3657601" cy="2317898"/>
                </a:xfrm>
                <a:prstGeom prst="rect">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pic>
              <p:nvPicPr>
                <p:cNvPr id="27" name="Picture 26" descr="table-sales-1.png">
                  <a:extLst>
                    <a:ext uri="{FF2B5EF4-FFF2-40B4-BE49-F238E27FC236}">
                      <a16:creationId xmlns:a16="http://schemas.microsoft.com/office/drawing/2014/main" id="{30BF0D5F-22FB-9248-8E2F-29CCD07BC159}"/>
                    </a:ext>
                  </a:extLst>
                </p:cNvPr>
                <p:cNvPicPr>
                  <a:picLocks noChangeAspect="1"/>
                </p:cNvPicPr>
                <p:nvPr/>
              </p:nvPicPr>
              <p:blipFill>
                <a:blip r:embed="rId3" cstate="print"/>
                <a:stretch>
                  <a:fillRect/>
                </a:stretch>
              </p:blipFill>
              <p:spPr>
                <a:xfrm>
                  <a:off x="3656012" y="1919288"/>
                  <a:ext cx="3511717" cy="2174247"/>
                </a:xfrm>
                <a:prstGeom prst="rect">
                  <a:avLst/>
                </a:prstGeom>
              </p:spPr>
            </p:pic>
          </p:grpSp>
          <p:sp>
            <p:nvSpPr>
              <p:cNvPr id="25" name="TextBox 24">
                <a:extLst>
                  <a:ext uri="{FF2B5EF4-FFF2-40B4-BE49-F238E27FC236}">
                    <a16:creationId xmlns:a16="http://schemas.microsoft.com/office/drawing/2014/main" id="{10FDA07E-A2F0-E64D-B683-B6EA91121D9E}"/>
                  </a:ext>
                </a:extLst>
              </p:cNvPr>
              <p:cNvSpPr txBox="1"/>
              <p:nvPr/>
            </p:nvSpPr>
            <p:spPr>
              <a:xfrm>
                <a:off x="4662997" y="3308933"/>
                <a:ext cx="1013407" cy="324916"/>
              </a:xfrm>
              <a:prstGeom prst="rect">
                <a:avLst/>
              </a:prstGeom>
              <a:solidFill>
                <a:schemeClr val="bg1"/>
              </a:solidFill>
            </p:spPr>
            <p:txBody>
              <a:bodyPr wrap="none" lIns="0" tIns="0" rIns="0" bIns="0" rtlCol="0">
                <a:noAutofit/>
              </a:bodyPr>
              <a:lstStyle/>
              <a:p>
                <a:pPr>
                  <a:lnSpc>
                    <a:spcPct val="90000"/>
                  </a:lnSpc>
                </a:pPr>
                <a:r>
                  <a:rPr lang="en-US" sz="2000" b="1" dirty="0">
                    <a:solidFill>
                      <a:srgbClr val="8DA6B1"/>
                    </a:solidFill>
                  </a:rPr>
                  <a:t>ASIA</a:t>
                </a:r>
                <a:endParaRPr lang="en-US" sz="2800" b="1" dirty="0">
                  <a:solidFill>
                    <a:srgbClr val="8DA6B1"/>
                  </a:solidFill>
                </a:endParaRPr>
              </a:p>
            </p:txBody>
          </p:sp>
        </p:grpSp>
        <p:sp>
          <p:nvSpPr>
            <p:cNvPr id="28" name="TextBox 27">
              <a:extLst>
                <a:ext uri="{FF2B5EF4-FFF2-40B4-BE49-F238E27FC236}">
                  <a16:creationId xmlns:a16="http://schemas.microsoft.com/office/drawing/2014/main" id="{B06972A4-731D-2249-957C-CA7A4652E4D2}"/>
                </a:ext>
              </a:extLst>
            </p:cNvPr>
            <p:cNvSpPr txBox="1"/>
            <p:nvPr/>
          </p:nvSpPr>
          <p:spPr>
            <a:xfrm>
              <a:off x="7666397" y="2713564"/>
              <a:ext cx="1752600" cy="246561"/>
            </a:xfrm>
            <a:prstGeom prst="rect">
              <a:avLst/>
            </a:prstGeom>
            <a:solidFill>
              <a:schemeClr val="bg1"/>
            </a:solidFill>
            <a:ln>
              <a:solidFill>
                <a:schemeClr val="accent4"/>
              </a:solidFill>
            </a:ln>
          </p:spPr>
          <p:txBody>
            <a:bodyPr wrap="none" lIns="0" tIns="0" rIns="0" bIns="0" rtlCol="0">
              <a:noAutofit/>
            </a:bodyPr>
            <a:lstStyle/>
            <a:p>
              <a:pPr algn="ctr"/>
              <a:r>
                <a:rPr lang="en-US" sz="1200" b="1" dirty="0">
                  <a:solidFill>
                    <a:srgbClr val="46575E"/>
                  </a:solidFill>
                </a:rPr>
                <a:t>ASIA Sales</a:t>
              </a:r>
            </a:p>
          </p:txBody>
        </p:sp>
      </p:grpSp>
      <p:grpSp>
        <p:nvGrpSpPr>
          <p:cNvPr id="30" name="Group 82">
            <a:extLst>
              <a:ext uri="{FF2B5EF4-FFF2-40B4-BE49-F238E27FC236}">
                <a16:creationId xmlns:a16="http://schemas.microsoft.com/office/drawing/2014/main" id="{32E6765E-6EC1-EE41-B6FE-2E8206642ED8}"/>
              </a:ext>
            </a:extLst>
          </p:cNvPr>
          <p:cNvGrpSpPr/>
          <p:nvPr/>
        </p:nvGrpSpPr>
        <p:grpSpPr>
          <a:xfrm>
            <a:off x="7473297" y="4745891"/>
            <a:ext cx="4211707" cy="1564276"/>
            <a:chOff x="2417156" y="4012517"/>
            <a:chExt cx="5360169" cy="2206386"/>
          </a:xfrm>
        </p:grpSpPr>
        <p:grpSp>
          <p:nvGrpSpPr>
            <p:cNvPr id="31" name="Group 52">
              <a:extLst>
                <a:ext uri="{FF2B5EF4-FFF2-40B4-BE49-F238E27FC236}">
                  <a16:creationId xmlns:a16="http://schemas.microsoft.com/office/drawing/2014/main" id="{2A66B934-9C07-8A4E-B2A0-A0B92BD029A8}"/>
                </a:ext>
              </a:extLst>
            </p:cNvPr>
            <p:cNvGrpSpPr/>
            <p:nvPr/>
          </p:nvGrpSpPr>
          <p:grpSpPr>
            <a:xfrm>
              <a:off x="2438410" y="4424516"/>
              <a:ext cx="2320412" cy="1769807"/>
              <a:chOff x="2074606" y="4345858"/>
              <a:chExt cx="2320412" cy="1769807"/>
            </a:xfrm>
          </p:grpSpPr>
          <p:sp>
            <p:nvSpPr>
              <p:cNvPr id="42" name="Rounded Rectangle 41">
                <a:extLst>
                  <a:ext uri="{FF2B5EF4-FFF2-40B4-BE49-F238E27FC236}">
                    <a16:creationId xmlns:a16="http://schemas.microsoft.com/office/drawing/2014/main" id="{1C6A67B7-77B6-7947-AECB-1613DD33AD3D}"/>
                  </a:ext>
                </a:extLst>
              </p:cNvPr>
              <p:cNvSpPr/>
              <p:nvPr/>
            </p:nvSpPr>
            <p:spPr>
              <a:xfrm>
                <a:off x="2595715" y="4345858"/>
                <a:ext cx="1799303" cy="1524000"/>
              </a:xfrm>
              <a:prstGeom prst="roundRect">
                <a:avLst>
                  <a:gd name="adj" fmla="val 8788"/>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43" name="TextBox 42">
                <a:extLst>
                  <a:ext uri="{FF2B5EF4-FFF2-40B4-BE49-F238E27FC236}">
                    <a16:creationId xmlns:a16="http://schemas.microsoft.com/office/drawing/2014/main" id="{ED08DE94-B29B-B745-A2F5-8142F1A1659E}"/>
                  </a:ext>
                </a:extLst>
              </p:cNvPr>
              <p:cNvSpPr txBox="1"/>
              <p:nvPr/>
            </p:nvSpPr>
            <p:spPr>
              <a:xfrm>
                <a:off x="2143434" y="4662620"/>
                <a:ext cx="422786" cy="243678"/>
              </a:xfrm>
              <a:prstGeom prst="rect">
                <a:avLst/>
              </a:prstGeom>
              <a:noFill/>
            </p:spPr>
            <p:txBody>
              <a:bodyPr wrap="none" lIns="0" tIns="0" rIns="0" bIns="0" rtlCol="0">
                <a:noAutofit/>
              </a:bodyPr>
              <a:lstStyle/>
              <a:p>
                <a:pPr algn="ctr">
                  <a:lnSpc>
                    <a:spcPct val="90000"/>
                  </a:lnSpc>
                </a:pPr>
                <a:r>
                  <a:rPr lang="en-US" sz="1200" b="1" dirty="0">
                    <a:solidFill>
                      <a:srgbClr val="DCE3E4">
                        <a:lumMod val="10000"/>
                      </a:srgbClr>
                    </a:solidFill>
                    <a:latin typeface="Oracle Sans" panose="020B0503020204020204" pitchFamily="34" charset="0"/>
                    <a:cs typeface="Oracle Sans" panose="020B0503020204020204" pitchFamily="34" charset="0"/>
                  </a:rPr>
                  <a:t>JAN</a:t>
                </a:r>
                <a:endParaRPr lang="en-US" sz="1600" b="1" dirty="0">
                  <a:solidFill>
                    <a:srgbClr val="DCE3E4">
                      <a:lumMod val="10000"/>
                    </a:srgbClr>
                  </a:solidFill>
                  <a:latin typeface="Oracle Sans" panose="020B0503020204020204" pitchFamily="34" charset="0"/>
                  <a:cs typeface="Oracle Sans" panose="020B0503020204020204" pitchFamily="34" charset="0"/>
                </a:endParaRPr>
              </a:p>
            </p:txBody>
          </p:sp>
          <p:sp>
            <p:nvSpPr>
              <p:cNvPr id="44" name="TextBox 43">
                <a:extLst>
                  <a:ext uri="{FF2B5EF4-FFF2-40B4-BE49-F238E27FC236}">
                    <a16:creationId xmlns:a16="http://schemas.microsoft.com/office/drawing/2014/main" id="{155650D0-2447-6641-ADF6-A4E157277535}"/>
                  </a:ext>
                </a:extLst>
              </p:cNvPr>
              <p:cNvSpPr txBox="1"/>
              <p:nvPr/>
            </p:nvSpPr>
            <p:spPr>
              <a:xfrm>
                <a:off x="2074606" y="5382119"/>
                <a:ext cx="517390" cy="222268"/>
              </a:xfrm>
              <a:prstGeom prst="rect">
                <a:avLst/>
              </a:prstGeom>
              <a:noFill/>
            </p:spPr>
            <p:txBody>
              <a:bodyPr wrap="none" lIns="0" tIns="0" rIns="0" bIns="0" rtlCol="0">
                <a:noAutofit/>
              </a:bodyPr>
              <a:lstStyle/>
              <a:p>
                <a:pPr algn="ctr">
                  <a:lnSpc>
                    <a:spcPct val="90000"/>
                  </a:lnSpc>
                </a:pPr>
                <a:r>
                  <a:rPr lang="en-US" sz="1200" b="1" dirty="0">
                    <a:solidFill>
                      <a:srgbClr val="DCE3E4">
                        <a:lumMod val="10000"/>
                      </a:srgbClr>
                    </a:solidFill>
                    <a:latin typeface="Oracle Sans" panose="020B0503020204020204" pitchFamily="34" charset="0"/>
                    <a:cs typeface="Oracle Sans" panose="020B0503020204020204" pitchFamily="34" charset="0"/>
                  </a:rPr>
                  <a:t>FEB</a:t>
                </a:r>
                <a:endParaRPr lang="en-US" sz="1600" b="1" dirty="0">
                  <a:solidFill>
                    <a:srgbClr val="DCE3E4">
                      <a:lumMod val="10000"/>
                    </a:srgbClr>
                  </a:solidFill>
                  <a:latin typeface="Oracle Sans" panose="020B0503020204020204" pitchFamily="34" charset="0"/>
                  <a:cs typeface="Oracle Sans" panose="020B0503020204020204" pitchFamily="34" charset="0"/>
                </a:endParaRPr>
              </a:p>
            </p:txBody>
          </p:sp>
          <p:sp>
            <p:nvSpPr>
              <p:cNvPr id="45" name="TextBox 44">
                <a:extLst>
                  <a:ext uri="{FF2B5EF4-FFF2-40B4-BE49-F238E27FC236}">
                    <a16:creationId xmlns:a16="http://schemas.microsoft.com/office/drawing/2014/main" id="{3549BC30-54FE-D04C-9FF3-B3FA75AFCADD}"/>
                  </a:ext>
                </a:extLst>
              </p:cNvPr>
              <p:cNvSpPr txBox="1"/>
              <p:nvPr/>
            </p:nvSpPr>
            <p:spPr>
              <a:xfrm>
                <a:off x="2733031" y="5894174"/>
                <a:ext cx="685979" cy="221491"/>
              </a:xfrm>
              <a:prstGeom prst="rect">
                <a:avLst/>
              </a:prstGeom>
              <a:noFill/>
            </p:spPr>
            <p:txBody>
              <a:bodyPr wrap="none" lIns="0" tIns="0" rIns="0" bIns="0" rtlCol="0">
                <a:noAutofit/>
              </a:bodyPr>
              <a:lstStyle/>
              <a:p>
                <a:pPr algn="ctr">
                  <a:lnSpc>
                    <a:spcPct val="90000"/>
                  </a:lnSpc>
                </a:pPr>
                <a:r>
                  <a:rPr lang="en-GB" sz="1200" b="1" dirty="0">
                    <a:solidFill>
                      <a:srgbClr val="DCE3E4">
                        <a:lumMod val="10000"/>
                      </a:srgbClr>
                    </a:solidFill>
                    <a:latin typeface="Oracle Sans" panose="020B0503020204020204" pitchFamily="34" charset="0"/>
                    <a:cs typeface="Oracle Sans" panose="020B0503020204020204" pitchFamily="34" charset="0"/>
                  </a:rPr>
                  <a:t>EMEA</a:t>
                </a:r>
                <a:endParaRPr lang="en-US" sz="1600" b="1" dirty="0">
                  <a:solidFill>
                    <a:srgbClr val="DCE3E4">
                      <a:lumMod val="10000"/>
                    </a:srgbClr>
                  </a:solidFill>
                  <a:latin typeface="Oracle Sans" panose="020B0503020204020204" pitchFamily="34" charset="0"/>
                  <a:cs typeface="Oracle Sans" panose="020B0503020204020204" pitchFamily="34" charset="0"/>
                </a:endParaRPr>
              </a:p>
            </p:txBody>
          </p:sp>
          <p:sp>
            <p:nvSpPr>
              <p:cNvPr id="46" name="TextBox 45">
                <a:extLst>
                  <a:ext uri="{FF2B5EF4-FFF2-40B4-BE49-F238E27FC236}">
                    <a16:creationId xmlns:a16="http://schemas.microsoft.com/office/drawing/2014/main" id="{B2652765-24D4-444B-BB51-86B8FB0C8367}"/>
                  </a:ext>
                </a:extLst>
              </p:cNvPr>
              <p:cNvSpPr txBox="1"/>
              <p:nvPr/>
            </p:nvSpPr>
            <p:spPr>
              <a:xfrm>
                <a:off x="3585019" y="5892557"/>
                <a:ext cx="685979" cy="223108"/>
              </a:xfrm>
              <a:prstGeom prst="rect">
                <a:avLst/>
              </a:prstGeom>
              <a:noFill/>
            </p:spPr>
            <p:txBody>
              <a:bodyPr wrap="none" lIns="0" tIns="0" rIns="0" bIns="0" rtlCol="0">
                <a:noAutofit/>
              </a:bodyPr>
              <a:lstStyle/>
              <a:p>
                <a:pPr algn="ctr">
                  <a:lnSpc>
                    <a:spcPct val="90000"/>
                  </a:lnSpc>
                </a:pPr>
                <a:r>
                  <a:rPr lang="en-GB" sz="1200" b="1" dirty="0">
                    <a:solidFill>
                      <a:srgbClr val="DCE3E4">
                        <a:lumMod val="10000"/>
                      </a:srgbClr>
                    </a:solidFill>
                    <a:latin typeface="Oracle Sans" panose="020B0503020204020204" pitchFamily="34" charset="0"/>
                    <a:cs typeface="Oracle Sans" panose="020B0503020204020204" pitchFamily="34" charset="0"/>
                  </a:rPr>
                  <a:t>APAC</a:t>
                </a:r>
                <a:endParaRPr lang="en-US" sz="1600" b="1" dirty="0">
                  <a:solidFill>
                    <a:srgbClr val="DCE3E4">
                      <a:lumMod val="10000"/>
                    </a:srgbClr>
                  </a:solidFill>
                  <a:latin typeface="Oracle Sans" panose="020B0503020204020204" pitchFamily="34" charset="0"/>
                  <a:cs typeface="Oracle Sans" panose="020B0503020204020204" pitchFamily="34" charset="0"/>
                </a:endParaRPr>
              </a:p>
            </p:txBody>
          </p:sp>
          <p:pic>
            <p:nvPicPr>
              <p:cNvPr id="47" name="Picture 46">
                <a:extLst>
                  <a:ext uri="{FF2B5EF4-FFF2-40B4-BE49-F238E27FC236}">
                    <a16:creationId xmlns:a16="http://schemas.microsoft.com/office/drawing/2014/main" id="{766BB896-FA72-2A47-8CEB-1BDBEA3FB0E4}"/>
                  </a:ext>
                </a:extLst>
              </p:cNvPr>
              <p:cNvPicPr>
                <a:picLocks noChangeAspect="1"/>
              </p:cNvPicPr>
              <p:nvPr/>
            </p:nvPicPr>
            <p:blipFill>
              <a:blip r:embed="rId4" cstate="print"/>
              <a:stretch>
                <a:fillRect/>
              </a:stretch>
            </p:blipFill>
            <p:spPr>
              <a:xfrm>
                <a:off x="3507685" y="4419908"/>
                <a:ext cx="817451" cy="673202"/>
              </a:xfrm>
              <a:prstGeom prst="rect">
                <a:avLst/>
              </a:prstGeom>
            </p:spPr>
          </p:pic>
          <p:pic>
            <p:nvPicPr>
              <p:cNvPr id="48" name="Picture 47">
                <a:extLst>
                  <a:ext uri="{FF2B5EF4-FFF2-40B4-BE49-F238E27FC236}">
                    <a16:creationId xmlns:a16="http://schemas.microsoft.com/office/drawing/2014/main" id="{8D5A8579-341B-564A-9E29-6D1ECE0E3288}"/>
                  </a:ext>
                </a:extLst>
              </p:cNvPr>
              <p:cNvPicPr>
                <a:picLocks noChangeAspect="1"/>
              </p:cNvPicPr>
              <p:nvPr/>
            </p:nvPicPr>
            <p:blipFill>
              <a:blip r:embed="rId4" cstate="print"/>
              <a:stretch>
                <a:fillRect/>
              </a:stretch>
            </p:blipFill>
            <p:spPr>
              <a:xfrm>
                <a:off x="2656308" y="4400245"/>
                <a:ext cx="814480" cy="670755"/>
              </a:xfrm>
              <a:prstGeom prst="rect">
                <a:avLst/>
              </a:prstGeom>
            </p:spPr>
          </p:pic>
          <p:pic>
            <p:nvPicPr>
              <p:cNvPr id="49" name="Picture 48">
                <a:extLst>
                  <a:ext uri="{FF2B5EF4-FFF2-40B4-BE49-F238E27FC236}">
                    <a16:creationId xmlns:a16="http://schemas.microsoft.com/office/drawing/2014/main" id="{D4E14B98-6C43-9744-90AB-6C26E1B6B972}"/>
                  </a:ext>
                </a:extLst>
              </p:cNvPr>
              <p:cNvPicPr>
                <a:picLocks noChangeAspect="1"/>
              </p:cNvPicPr>
              <p:nvPr/>
            </p:nvPicPr>
            <p:blipFill>
              <a:blip r:embed="rId4" cstate="print"/>
              <a:stretch>
                <a:fillRect/>
              </a:stretch>
            </p:blipFill>
            <p:spPr>
              <a:xfrm>
                <a:off x="3540741" y="5099870"/>
                <a:ext cx="791708" cy="652001"/>
              </a:xfrm>
              <a:prstGeom prst="rect">
                <a:avLst/>
              </a:prstGeom>
            </p:spPr>
          </p:pic>
          <p:pic>
            <p:nvPicPr>
              <p:cNvPr id="50" name="Picture 49">
                <a:extLst>
                  <a:ext uri="{FF2B5EF4-FFF2-40B4-BE49-F238E27FC236}">
                    <a16:creationId xmlns:a16="http://schemas.microsoft.com/office/drawing/2014/main" id="{9F9E5D55-E158-4B49-8B8B-C29C5629FDEA}"/>
                  </a:ext>
                </a:extLst>
              </p:cNvPr>
              <p:cNvPicPr>
                <a:picLocks noChangeAspect="1"/>
              </p:cNvPicPr>
              <p:nvPr/>
            </p:nvPicPr>
            <p:blipFill>
              <a:blip r:embed="rId4" cstate="print"/>
              <a:stretch>
                <a:fillRect/>
              </a:stretch>
            </p:blipFill>
            <p:spPr>
              <a:xfrm>
                <a:off x="2653544" y="5099871"/>
                <a:ext cx="827525" cy="681498"/>
              </a:xfrm>
              <a:prstGeom prst="rect">
                <a:avLst/>
              </a:prstGeom>
            </p:spPr>
          </p:pic>
          <p:sp>
            <p:nvSpPr>
              <p:cNvPr id="51" name="Rounded Rectangle 50">
                <a:extLst>
                  <a:ext uri="{FF2B5EF4-FFF2-40B4-BE49-F238E27FC236}">
                    <a16:creationId xmlns:a16="http://schemas.microsoft.com/office/drawing/2014/main" id="{0BE37532-3F3D-F94B-96F0-6624D5467124}"/>
                  </a:ext>
                </a:extLst>
              </p:cNvPr>
              <p:cNvSpPr/>
              <p:nvPr/>
            </p:nvSpPr>
            <p:spPr>
              <a:xfrm>
                <a:off x="3107712" y="4922880"/>
                <a:ext cx="795695" cy="348916"/>
              </a:xfrm>
              <a:prstGeom prst="roundRect">
                <a:avLst/>
              </a:prstGeom>
              <a:solidFill>
                <a:srgbClr val="759C6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r>
                  <a:rPr lang="en-GB" sz="1200" dirty="0">
                    <a:solidFill>
                      <a:srgbClr val="FFFFFF"/>
                    </a:solidFill>
                    <a:latin typeface="Oracle Sans" panose="020B0503020204020204" pitchFamily="34" charset="0"/>
                    <a:cs typeface="Oracle Sans" panose="020B0503020204020204" pitchFamily="34" charset="0"/>
                  </a:rPr>
                  <a:t>SALES</a:t>
                </a:r>
                <a:endParaRPr lang="en-US" sz="1200" dirty="0">
                  <a:solidFill>
                    <a:srgbClr val="FFFFFF"/>
                  </a:solidFill>
                  <a:latin typeface="Oracle Sans" panose="020B0503020204020204" pitchFamily="34" charset="0"/>
                  <a:cs typeface="Oracle Sans" panose="020B0503020204020204" pitchFamily="34" charset="0"/>
                </a:endParaRPr>
              </a:p>
            </p:txBody>
          </p:sp>
        </p:grpSp>
        <p:grpSp>
          <p:nvGrpSpPr>
            <p:cNvPr id="32" name="Group 64">
              <a:extLst>
                <a:ext uri="{FF2B5EF4-FFF2-40B4-BE49-F238E27FC236}">
                  <a16:creationId xmlns:a16="http://schemas.microsoft.com/office/drawing/2014/main" id="{5FA36A5B-3526-C04D-B362-C78EBFCCE28D}"/>
                </a:ext>
              </a:extLst>
            </p:cNvPr>
            <p:cNvGrpSpPr/>
            <p:nvPr/>
          </p:nvGrpSpPr>
          <p:grpSpPr>
            <a:xfrm>
              <a:off x="6071430" y="4458928"/>
              <a:ext cx="1445341" cy="1524000"/>
              <a:chOff x="5255342" y="4272117"/>
              <a:chExt cx="1445341" cy="1524000"/>
            </a:xfrm>
          </p:grpSpPr>
          <p:sp>
            <p:nvSpPr>
              <p:cNvPr id="36" name="Rounded Rectangle 35">
                <a:extLst>
                  <a:ext uri="{FF2B5EF4-FFF2-40B4-BE49-F238E27FC236}">
                    <a16:creationId xmlns:a16="http://schemas.microsoft.com/office/drawing/2014/main" id="{0EA4D638-22A1-9E44-AD24-68F290536F0C}"/>
                  </a:ext>
                </a:extLst>
              </p:cNvPr>
              <p:cNvSpPr/>
              <p:nvPr/>
            </p:nvSpPr>
            <p:spPr>
              <a:xfrm>
                <a:off x="5771535" y="4272117"/>
                <a:ext cx="929148" cy="1524000"/>
              </a:xfrm>
              <a:prstGeom prst="roundRect">
                <a:avLst>
                  <a:gd name="adj" fmla="val 8788"/>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37" name="TextBox 36">
                <a:extLst>
                  <a:ext uri="{FF2B5EF4-FFF2-40B4-BE49-F238E27FC236}">
                    <a16:creationId xmlns:a16="http://schemas.microsoft.com/office/drawing/2014/main" id="{E85C7C87-8D22-604E-9A4F-854C835CE008}"/>
                  </a:ext>
                </a:extLst>
              </p:cNvPr>
              <p:cNvSpPr txBox="1"/>
              <p:nvPr/>
            </p:nvSpPr>
            <p:spPr>
              <a:xfrm>
                <a:off x="5284841" y="4588879"/>
                <a:ext cx="422786" cy="243678"/>
              </a:xfrm>
              <a:prstGeom prst="rect">
                <a:avLst/>
              </a:prstGeom>
              <a:noFill/>
            </p:spPr>
            <p:txBody>
              <a:bodyPr wrap="none" lIns="0" tIns="0" rIns="0" bIns="0" rtlCol="0">
                <a:noAutofit/>
              </a:bodyPr>
              <a:lstStyle/>
              <a:p>
                <a:pPr algn="ctr">
                  <a:lnSpc>
                    <a:spcPct val="90000"/>
                  </a:lnSpc>
                </a:pPr>
                <a:r>
                  <a:rPr lang="en-US" sz="1200" b="1" dirty="0">
                    <a:solidFill>
                      <a:srgbClr val="DCE3E4">
                        <a:lumMod val="10000"/>
                      </a:srgbClr>
                    </a:solidFill>
                    <a:latin typeface="Oracle Sans" panose="020B0503020204020204" pitchFamily="34" charset="0"/>
                    <a:cs typeface="Oracle Sans" panose="020B0503020204020204" pitchFamily="34" charset="0"/>
                  </a:rPr>
                  <a:t>JAN</a:t>
                </a:r>
                <a:endParaRPr lang="en-US" sz="1600" b="1" dirty="0">
                  <a:solidFill>
                    <a:srgbClr val="DCE3E4">
                      <a:lumMod val="10000"/>
                    </a:srgbClr>
                  </a:solidFill>
                  <a:latin typeface="Oracle Sans" panose="020B0503020204020204" pitchFamily="34" charset="0"/>
                  <a:cs typeface="Oracle Sans" panose="020B0503020204020204" pitchFamily="34" charset="0"/>
                </a:endParaRPr>
              </a:p>
            </p:txBody>
          </p:sp>
          <p:sp>
            <p:nvSpPr>
              <p:cNvPr id="38" name="TextBox 37">
                <a:extLst>
                  <a:ext uri="{FF2B5EF4-FFF2-40B4-BE49-F238E27FC236}">
                    <a16:creationId xmlns:a16="http://schemas.microsoft.com/office/drawing/2014/main" id="{BB700A6A-6878-F94E-A848-326FEA7E73D2}"/>
                  </a:ext>
                </a:extLst>
              </p:cNvPr>
              <p:cNvSpPr txBox="1"/>
              <p:nvPr/>
            </p:nvSpPr>
            <p:spPr>
              <a:xfrm>
                <a:off x="5255342" y="5239552"/>
                <a:ext cx="517390" cy="222268"/>
              </a:xfrm>
              <a:prstGeom prst="rect">
                <a:avLst/>
              </a:prstGeom>
              <a:noFill/>
            </p:spPr>
            <p:txBody>
              <a:bodyPr wrap="none" lIns="0" tIns="0" rIns="0" bIns="0" rtlCol="0">
                <a:noAutofit/>
              </a:bodyPr>
              <a:lstStyle/>
              <a:p>
                <a:pPr algn="ctr">
                  <a:lnSpc>
                    <a:spcPct val="90000"/>
                  </a:lnSpc>
                </a:pPr>
                <a:r>
                  <a:rPr lang="en-US" sz="1200" b="1" dirty="0">
                    <a:solidFill>
                      <a:srgbClr val="DCE3E4">
                        <a:lumMod val="10000"/>
                      </a:srgbClr>
                    </a:solidFill>
                    <a:latin typeface="Oracle Sans" panose="020B0503020204020204" pitchFamily="34" charset="0"/>
                    <a:cs typeface="Oracle Sans" panose="020B0503020204020204" pitchFamily="34" charset="0"/>
                  </a:rPr>
                  <a:t>FEB</a:t>
                </a:r>
                <a:endParaRPr lang="en-US" sz="1600" b="1" dirty="0">
                  <a:solidFill>
                    <a:srgbClr val="DCE3E4">
                      <a:lumMod val="10000"/>
                    </a:srgbClr>
                  </a:solidFill>
                  <a:latin typeface="Oracle Sans" panose="020B0503020204020204" pitchFamily="34" charset="0"/>
                  <a:cs typeface="Oracle Sans" panose="020B0503020204020204" pitchFamily="34" charset="0"/>
                </a:endParaRPr>
              </a:p>
            </p:txBody>
          </p:sp>
          <p:pic>
            <p:nvPicPr>
              <p:cNvPr id="39" name="Picture 38">
                <a:extLst>
                  <a:ext uri="{FF2B5EF4-FFF2-40B4-BE49-F238E27FC236}">
                    <a16:creationId xmlns:a16="http://schemas.microsoft.com/office/drawing/2014/main" id="{511A2FC3-5BCC-9246-9970-F1B3B9798811}"/>
                  </a:ext>
                </a:extLst>
              </p:cNvPr>
              <p:cNvPicPr>
                <a:picLocks noChangeAspect="1"/>
              </p:cNvPicPr>
              <p:nvPr/>
            </p:nvPicPr>
            <p:blipFill>
              <a:blip r:embed="rId4" cstate="print"/>
              <a:stretch>
                <a:fillRect/>
              </a:stretch>
            </p:blipFill>
            <p:spPr>
              <a:xfrm>
                <a:off x="5823182" y="4336335"/>
                <a:ext cx="817451" cy="673202"/>
              </a:xfrm>
              <a:prstGeom prst="rect">
                <a:avLst/>
              </a:prstGeom>
            </p:spPr>
          </p:pic>
          <p:pic>
            <p:nvPicPr>
              <p:cNvPr id="40" name="Picture 39">
                <a:extLst>
                  <a:ext uri="{FF2B5EF4-FFF2-40B4-BE49-F238E27FC236}">
                    <a16:creationId xmlns:a16="http://schemas.microsoft.com/office/drawing/2014/main" id="{F8FBCF2C-30A0-AF47-8E47-01F18F464C2B}"/>
                  </a:ext>
                </a:extLst>
              </p:cNvPr>
              <p:cNvPicPr>
                <a:picLocks noChangeAspect="1"/>
              </p:cNvPicPr>
              <p:nvPr/>
            </p:nvPicPr>
            <p:blipFill>
              <a:blip r:embed="rId4" cstate="print"/>
              <a:stretch>
                <a:fillRect/>
              </a:stretch>
            </p:blipFill>
            <p:spPr>
              <a:xfrm>
                <a:off x="5846406" y="5026129"/>
                <a:ext cx="791708" cy="652001"/>
              </a:xfrm>
              <a:prstGeom prst="rect">
                <a:avLst/>
              </a:prstGeom>
            </p:spPr>
          </p:pic>
          <p:sp>
            <p:nvSpPr>
              <p:cNvPr id="41" name="Rounded Rectangle 40">
                <a:extLst>
                  <a:ext uri="{FF2B5EF4-FFF2-40B4-BE49-F238E27FC236}">
                    <a16:creationId xmlns:a16="http://schemas.microsoft.com/office/drawing/2014/main" id="{DC189EA0-983A-9540-8C90-323E4C6657F2}"/>
                  </a:ext>
                </a:extLst>
              </p:cNvPr>
              <p:cNvSpPr/>
              <p:nvPr/>
            </p:nvSpPr>
            <p:spPr>
              <a:xfrm>
                <a:off x="5836164" y="4750817"/>
                <a:ext cx="795695" cy="348916"/>
              </a:xfrm>
              <a:prstGeom prst="roundRect">
                <a:avLst/>
              </a:prstGeom>
              <a:solidFill>
                <a:srgbClr val="759C6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9" tIns="34295" rIns="68589" bIns="34295" numCol="1" spcCol="0" rtlCol="0" fromWordArt="0" anchor="ctr" anchorCtr="0" forceAA="0" compatLnSpc="1">
                <a:prstTxWarp prst="textNoShape">
                  <a:avLst/>
                </a:prstTxWarp>
                <a:noAutofit/>
              </a:bodyPr>
              <a:lstStyle/>
              <a:p>
                <a:pPr algn="ctr">
                  <a:lnSpc>
                    <a:spcPct val="90000"/>
                  </a:lnSpc>
                </a:pPr>
                <a:r>
                  <a:rPr lang="en-GB" sz="1200" dirty="0">
                    <a:solidFill>
                      <a:srgbClr val="FFFFFF"/>
                    </a:solidFill>
                    <a:latin typeface="Oracle Sans" panose="020B0503020204020204" pitchFamily="34" charset="0"/>
                    <a:cs typeface="Oracle Sans" panose="020B0503020204020204" pitchFamily="34" charset="0"/>
                  </a:rPr>
                  <a:t>SALES</a:t>
                </a:r>
                <a:endParaRPr lang="en-US" sz="1200" dirty="0">
                  <a:solidFill>
                    <a:srgbClr val="FFFFFF"/>
                  </a:solidFill>
                  <a:latin typeface="Oracle Sans" panose="020B0503020204020204" pitchFamily="34" charset="0"/>
                  <a:cs typeface="Oracle Sans" panose="020B0503020204020204" pitchFamily="34" charset="0"/>
                </a:endParaRPr>
              </a:p>
            </p:txBody>
          </p:sp>
        </p:grpSp>
        <p:sp>
          <p:nvSpPr>
            <p:cNvPr id="33" name="Right Arrow 32">
              <a:extLst>
                <a:ext uri="{FF2B5EF4-FFF2-40B4-BE49-F238E27FC236}">
                  <a16:creationId xmlns:a16="http://schemas.microsoft.com/office/drawing/2014/main" id="{832D9059-7FBA-DE4D-824F-2D43A5CADFFC}"/>
                </a:ext>
              </a:extLst>
            </p:cNvPr>
            <p:cNvSpPr/>
            <p:nvPr/>
          </p:nvSpPr>
          <p:spPr>
            <a:xfrm>
              <a:off x="4945636" y="4989869"/>
              <a:ext cx="1121748" cy="457200"/>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sz="1500" b="1" spc="67" dirty="0">
                <a:ln w="13500">
                  <a:solidFill>
                    <a:srgbClr val="F80000">
                      <a:shade val="2500"/>
                      <a:alpha val="6500"/>
                    </a:srgbClr>
                  </a:solidFill>
                  <a:prstDash val="solid"/>
                </a:ln>
                <a:solidFill>
                  <a:srgbClr val="F80000">
                    <a:tint val="3000"/>
                    <a:alpha val="95000"/>
                  </a:srgbClr>
                </a:solidFill>
                <a:effectLst>
                  <a:innerShdw blurRad="50900" dist="38500" dir="13500000">
                    <a:srgbClr val="000000">
                      <a:alpha val="60000"/>
                    </a:srgbClr>
                  </a:innerShdw>
                </a:effectLst>
              </a:endParaRPr>
            </a:p>
          </p:txBody>
        </p:sp>
        <p:sp>
          <p:nvSpPr>
            <p:cNvPr id="34" name="Rounded Rectangle 33">
              <a:extLst>
                <a:ext uri="{FF2B5EF4-FFF2-40B4-BE49-F238E27FC236}">
                  <a16:creationId xmlns:a16="http://schemas.microsoft.com/office/drawing/2014/main" id="{2DECE322-9A37-B641-9A8D-1A31B0BA4B91}"/>
                </a:ext>
              </a:extLst>
            </p:cNvPr>
            <p:cNvSpPr/>
            <p:nvPr/>
          </p:nvSpPr>
          <p:spPr>
            <a:xfrm>
              <a:off x="2417156" y="4284406"/>
              <a:ext cx="5360169" cy="1934497"/>
            </a:xfrm>
            <a:prstGeom prst="roundRect">
              <a:avLst/>
            </a:prstGeom>
            <a:no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35" name="Snip Same Side Corner Rectangle 34">
              <a:extLst>
                <a:ext uri="{FF2B5EF4-FFF2-40B4-BE49-F238E27FC236}">
                  <a16:creationId xmlns:a16="http://schemas.microsoft.com/office/drawing/2014/main" id="{D773CD01-A97F-B64E-B907-8CB783A1A773}"/>
                </a:ext>
              </a:extLst>
            </p:cNvPr>
            <p:cNvSpPr/>
            <p:nvPr/>
          </p:nvSpPr>
          <p:spPr>
            <a:xfrm>
              <a:off x="3471517" y="4012517"/>
              <a:ext cx="3205920" cy="262058"/>
            </a:xfrm>
            <a:prstGeom prst="snip2SameRect">
              <a:avLst/>
            </a:prstGeom>
            <a:solidFill>
              <a:srgbClr val="C7463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rgbClr val="FFFFFF"/>
                  </a:solidFill>
                </a:rPr>
                <a:t>Table Partitions</a:t>
              </a:r>
            </a:p>
          </p:txBody>
        </p:sp>
      </p:grpSp>
    </p:spTree>
    <p:extLst>
      <p:ext uri="{BB962C8B-B14F-4D97-AF65-F5344CB8AC3E}">
        <p14:creationId xmlns:p14="http://schemas.microsoft.com/office/powerpoint/2010/main" val="266150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C31D9A-0D5D-4F60-A752-3DB6FAB15FEF}"/>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3" name="Text Placeholder 2">
            <a:extLst>
              <a:ext uri="{FF2B5EF4-FFF2-40B4-BE49-F238E27FC236}">
                <a16:creationId xmlns:a16="http://schemas.microsoft.com/office/drawing/2014/main" id="{D6EB2F5C-3A75-4A02-B496-A867402EC641}"/>
              </a:ext>
            </a:extLst>
          </p:cNvPr>
          <p:cNvSpPr>
            <a:spLocks noGrp="1"/>
          </p:cNvSpPr>
          <p:nvPr>
            <p:ph type="body" sz="quarter" idx="11"/>
          </p:nvPr>
        </p:nvSpPr>
        <p:spPr/>
        <p:txBody>
          <a:bodyPr/>
          <a:lstStyle/>
          <a:p>
            <a:r>
              <a:rPr lang="en-US" sz="1800" dirty="0" err="1"/>
              <a:t>Subsetting</a:t>
            </a:r>
            <a:r>
              <a:rPr lang="en-US" sz="1800" dirty="0"/>
              <a:t> script</a:t>
            </a:r>
            <a:endParaRPr lang="fr-FR" sz="1800" dirty="0"/>
          </a:p>
        </p:txBody>
      </p:sp>
      <p:sp>
        <p:nvSpPr>
          <p:cNvPr id="4" name="Footer Placeholder 3">
            <a:extLst>
              <a:ext uri="{FF2B5EF4-FFF2-40B4-BE49-F238E27FC236}">
                <a16:creationId xmlns:a16="http://schemas.microsoft.com/office/drawing/2014/main" id="{2763A30E-D46C-4B26-9193-A2DD02B06DBB}"/>
              </a:ext>
            </a:extLst>
          </p:cNvPr>
          <p:cNvSpPr>
            <a:spLocks noGrp="1"/>
          </p:cNvSpPr>
          <p:nvPr>
            <p:ph type="ftr" sz="quarter" idx="13"/>
          </p:nvPr>
        </p:nvSpPr>
        <p:spPr/>
        <p:txBody>
          <a:bodyPr/>
          <a:lstStyle/>
          <a:p>
            <a:r>
              <a:rPr lang="en-US"/>
              <a:t>Copyright © 2023, Oracle and/or its affiliates </a:t>
            </a:r>
            <a:endParaRPr lang="en-US" dirty="0"/>
          </a:p>
        </p:txBody>
      </p:sp>
      <p:sp>
        <p:nvSpPr>
          <p:cNvPr id="5" name="Rectangle 4"/>
          <p:cNvSpPr/>
          <p:nvPr/>
        </p:nvSpPr>
        <p:spPr>
          <a:xfrm>
            <a:off x="11025239" y="3457268"/>
            <a:ext cx="533400" cy="2590800"/>
          </a:xfrm>
          <a:prstGeom prst="rect">
            <a:avLst/>
          </a:prstGeom>
          <a:no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pic>
        <p:nvPicPr>
          <p:cNvPr id="9" name="Picture 8" descr="Text&#10;&#10;Description automatically generated">
            <a:extLst>
              <a:ext uri="{FF2B5EF4-FFF2-40B4-BE49-F238E27FC236}">
                <a16:creationId xmlns:a16="http://schemas.microsoft.com/office/drawing/2014/main" id="{A60EBFD6-417F-4E30-8B95-E38322DD3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2" y="1832932"/>
            <a:ext cx="7375358" cy="4502939"/>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838200" y="2362200"/>
            <a:ext cx="10875400" cy="3886200"/>
          </a:xfrm>
          <a:prstGeom prst="rect">
            <a:avLst/>
          </a:prstGeom>
          <a:ln w="15875" cmpd="sng">
            <a:solidFill>
              <a:schemeClr val="tx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F551FCE3-E2D3-F3F9-F272-017DFD4ECCEC}"/>
              </a:ext>
            </a:extLst>
          </p:cNvPr>
          <p:cNvSpPr/>
          <p:nvPr/>
        </p:nvSpPr>
        <p:spPr>
          <a:xfrm>
            <a:off x="11168114" y="3657293"/>
            <a:ext cx="533400" cy="2590800"/>
          </a:xfrm>
          <a:prstGeom prst="rect">
            <a:avLst/>
          </a:prstGeom>
          <a:noFill/>
          <a:ln w="38100">
            <a:solidFill>
              <a:srgbClr val="C7463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Tree>
    <p:extLst>
      <p:ext uri="{BB962C8B-B14F-4D97-AF65-F5344CB8AC3E}">
        <p14:creationId xmlns:p14="http://schemas.microsoft.com/office/powerpoint/2010/main" val="3565625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DDBB04-06F1-49DE-800F-7A20BD435600}"/>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4" name="Text Placeholder 3">
            <a:extLst>
              <a:ext uri="{FF2B5EF4-FFF2-40B4-BE49-F238E27FC236}">
                <a16:creationId xmlns:a16="http://schemas.microsoft.com/office/drawing/2014/main" id="{E47EF3FD-F67C-4ED1-AAE4-4303D0F2F9C2}"/>
              </a:ext>
            </a:extLst>
          </p:cNvPr>
          <p:cNvSpPr>
            <a:spLocks noGrp="1"/>
          </p:cNvSpPr>
          <p:nvPr>
            <p:ph type="body" sz="quarter" idx="11"/>
          </p:nvPr>
        </p:nvSpPr>
        <p:spPr/>
        <p:txBody>
          <a:bodyPr/>
          <a:lstStyle/>
          <a:p>
            <a:r>
              <a:rPr lang="en-US" sz="1800" dirty="0"/>
              <a:t>Generating scripts</a:t>
            </a:r>
            <a:endParaRPr lang="fr-FR" sz="1800" dirty="0"/>
          </a:p>
        </p:txBody>
      </p:sp>
      <p:sp>
        <p:nvSpPr>
          <p:cNvPr id="2" name="Footer Placeholder 1">
            <a:extLst>
              <a:ext uri="{FF2B5EF4-FFF2-40B4-BE49-F238E27FC236}">
                <a16:creationId xmlns:a16="http://schemas.microsoft.com/office/drawing/2014/main" id="{BA2FFD94-D004-4B32-9877-02EAB79FDF65}"/>
              </a:ext>
            </a:extLst>
          </p:cNvPr>
          <p:cNvSpPr>
            <a:spLocks noGrp="1"/>
          </p:cNvSpPr>
          <p:nvPr>
            <p:ph type="ftr" sz="quarter" idx="13"/>
          </p:nvPr>
        </p:nvSpPr>
        <p:spPr/>
        <p:txBody>
          <a:bodyPr/>
          <a:lstStyle/>
          <a:p>
            <a:r>
              <a:rPr lang="en-US"/>
              <a:t>Copyright © 2023, Oracle and/or its affiliates </a:t>
            </a:r>
            <a:endParaRPr lang="en-US" dirty="0"/>
          </a:p>
        </p:txBody>
      </p:sp>
      <p:pic>
        <p:nvPicPr>
          <p:cNvPr id="2050" name="Picture 2"/>
          <p:cNvPicPr>
            <a:picLocks noChangeAspect="1" noChangeArrowheads="1"/>
          </p:cNvPicPr>
          <p:nvPr/>
        </p:nvPicPr>
        <p:blipFill>
          <a:blip r:embed="rId2" cstate="print"/>
          <a:srcRect r="14310"/>
          <a:stretch>
            <a:fillRect/>
          </a:stretch>
        </p:blipFill>
        <p:spPr bwMode="auto">
          <a:xfrm>
            <a:off x="566600" y="2085929"/>
            <a:ext cx="11067664" cy="3657600"/>
          </a:xfrm>
          <a:prstGeom prst="rect">
            <a:avLst/>
          </a:prstGeom>
          <a:ln w="15875" cmpd="sng">
            <a:solidFill>
              <a:schemeClr val="tx1"/>
            </a:solidFill>
          </a:ln>
          <a:effectLst>
            <a:outerShdw blurRad="50800" dist="38100" dir="2700000" algn="tl" rotWithShape="0">
              <a:prstClr val="black">
                <a:alpha val="40000"/>
              </a:prstClr>
            </a:outerShdw>
          </a:effectLst>
        </p:spPr>
      </p:pic>
      <p:sp>
        <p:nvSpPr>
          <p:cNvPr id="8" name="Left Arrow 7"/>
          <p:cNvSpPr/>
          <p:nvPr/>
        </p:nvSpPr>
        <p:spPr>
          <a:xfrm>
            <a:off x="2438400" y="2514601"/>
            <a:ext cx="685800" cy="252663"/>
          </a:xfrm>
          <a:prstGeom prst="lef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0" name="Left Arrow 7">
            <a:extLst>
              <a:ext uri="{FF2B5EF4-FFF2-40B4-BE49-F238E27FC236}">
                <a16:creationId xmlns:a16="http://schemas.microsoft.com/office/drawing/2014/main" id="{3B963429-86DF-4F7A-BC63-E2CB4CB85FD1}"/>
              </a:ext>
            </a:extLst>
          </p:cNvPr>
          <p:cNvSpPr/>
          <p:nvPr/>
        </p:nvSpPr>
        <p:spPr>
          <a:xfrm>
            <a:off x="2438400" y="2952510"/>
            <a:ext cx="685800" cy="252663"/>
          </a:xfrm>
          <a:prstGeom prst="lef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Tree>
    <p:extLst>
      <p:ext uri="{BB962C8B-B14F-4D97-AF65-F5344CB8AC3E}">
        <p14:creationId xmlns:p14="http://schemas.microsoft.com/office/powerpoint/2010/main" val="162921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A0675-BDBD-4705-863B-89E5A8B3261E}"/>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6" name="Text Placeholder 5">
            <a:extLst>
              <a:ext uri="{FF2B5EF4-FFF2-40B4-BE49-F238E27FC236}">
                <a16:creationId xmlns:a16="http://schemas.microsoft.com/office/drawing/2014/main" id="{F9C9FA0C-B140-437B-A7E5-903D3A6A5D7C}"/>
              </a:ext>
            </a:extLst>
          </p:cNvPr>
          <p:cNvSpPr>
            <a:spLocks noGrp="1"/>
          </p:cNvSpPr>
          <p:nvPr>
            <p:ph type="body" sz="quarter" idx="11"/>
          </p:nvPr>
        </p:nvSpPr>
        <p:spPr/>
        <p:txBody>
          <a:bodyPr/>
          <a:lstStyle/>
          <a:p>
            <a:r>
              <a:rPr lang="en-US" sz="1800" dirty="0"/>
              <a:t>Generating scripts</a:t>
            </a:r>
            <a:endParaRPr lang="fr-FR" sz="1800" dirty="0"/>
          </a:p>
        </p:txBody>
      </p:sp>
      <p:sp>
        <p:nvSpPr>
          <p:cNvPr id="2" name="Footer Placeholder 1">
            <a:extLst>
              <a:ext uri="{FF2B5EF4-FFF2-40B4-BE49-F238E27FC236}">
                <a16:creationId xmlns:a16="http://schemas.microsoft.com/office/drawing/2014/main" id="{8EE217DA-1AF6-4E22-8AB6-262308CEAF9C}"/>
              </a:ext>
            </a:extLst>
          </p:cNvPr>
          <p:cNvSpPr>
            <a:spLocks noGrp="1"/>
          </p:cNvSpPr>
          <p:nvPr>
            <p:ph type="ftr" sz="quarter" idx="13"/>
          </p:nvPr>
        </p:nvSpPr>
        <p:spPr/>
        <p:txBody>
          <a:bodyPr/>
          <a:lstStyle/>
          <a:p>
            <a:r>
              <a:rPr lang="en-US"/>
              <a:t>Copyright © 2023, Oracle and/or its affiliates </a:t>
            </a:r>
            <a:endParaRPr lang="en-US" dirty="0"/>
          </a:p>
        </p:txBody>
      </p:sp>
      <p:pic>
        <p:nvPicPr>
          <p:cNvPr id="8" name="Picture 7" descr="Graphical user interface, text, application, email&#10;&#10;Description automatically generated">
            <a:extLst>
              <a:ext uri="{FF2B5EF4-FFF2-40B4-BE49-F238E27FC236}">
                <a16:creationId xmlns:a16="http://schemas.microsoft.com/office/drawing/2014/main" id="{E1555F0C-C558-481C-B3BC-932F6FF0B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74" y="1845820"/>
            <a:ext cx="4915586" cy="2181529"/>
          </a:xfrm>
          <a:prstGeom prst="rect">
            <a:avLst/>
          </a:prstGeom>
          <a:ln>
            <a:solidFill>
              <a:schemeClr val="accent1">
                <a:lumMod val="90000"/>
              </a:schemeClr>
            </a:solidFill>
          </a:ln>
          <a:effectLst>
            <a:outerShdw blurRad="50800" dist="38100" dir="2700000" algn="tl" rotWithShape="0">
              <a:prstClr val="black">
                <a:alpha val="40000"/>
              </a:prstClr>
            </a:outerShdw>
          </a:effectLst>
        </p:spPr>
      </p:pic>
      <p:pic>
        <p:nvPicPr>
          <p:cNvPr id="10" name="Picture 9" descr="Graphical user interface, text, application&#10;&#10;Description automatically generated">
            <a:extLst>
              <a:ext uri="{FF2B5EF4-FFF2-40B4-BE49-F238E27FC236}">
                <a16:creationId xmlns:a16="http://schemas.microsoft.com/office/drawing/2014/main" id="{C3E62913-7095-49BB-9AEC-E28AADB95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2339415"/>
            <a:ext cx="8707065" cy="4010585"/>
          </a:xfrm>
          <a:prstGeom prst="rect">
            <a:avLst/>
          </a:prstGeom>
        </p:spPr>
      </p:pic>
    </p:spTree>
    <p:extLst>
      <p:ext uri="{BB962C8B-B14F-4D97-AF65-F5344CB8AC3E}">
        <p14:creationId xmlns:p14="http://schemas.microsoft.com/office/powerpoint/2010/main" val="108518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186AE22-A4C3-43A5-8277-5C004B81BF12}"/>
              </a:ext>
            </a:extLst>
          </p:cNvPr>
          <p:cNvSpPr>
            <a:spLocks noGrp="1"/>
          </p:cNvSpPr>
          <p:nvPr>
            <p:ph type="body" sz="quarter" idx="33"/>
          </p:nvPr>
        </p:nvSpPr>
        <p:spPr/>
        <p:txBody>
          <a:bodyPr/>
          <a:lstStyle/>
          <a:p>
            <a:endParaRPr lang="en-US" dirty="0"/>
          </a:p>
        </p:txBody>
      </p:sp>
      <p:sp>
        <p:nvSpPr>
          <p:cNvPr id="4" name="Footer Placeholder 3">
            <a:extLst>
              <a:ext uri="{FF2B5EF4-FFF2-40B4-BE49-F238E27FC236}">
                <a16:creationId xmlns:a16="http://schemas.microsoft.com/office/drawing/2014/main" id="{9300CA2D-4A85-E5C9-9CCB-37FA9F52724B}"/>
              </a:ext>
            </a:extLst>
          </p:cNvPr>
          <p:cNvSpPr>
            <a:spLocks noGrp="1"/>
          </p:cNvSpPr>
          <p:nvPr>
            <p:ph type="ftr" sz="quarter" idx="11"/>
          </p:nvPr>
        </p:nvSpPr>
        <p:spPr/>
        <p:txBody>
          <a:bodyPr/>
          <a:lstStyle/>
          <a:p>
            <a:r>
              <a:rPr lang="en-US"/>
              <a:t>Copyright © 2023, Oracle and/or its affiliates </a:t>
            </a:r>
            <a:endParaRPr lang="en-US" dirty="0"/>
          </a:p>
        </p:txBody>
      </p:sp>
      <p:sp>
        <p:nvSpPr>
          <p:cNvPr id="8" name="Title 7">
            <a:extLst>
              <a:ext uri="{FF2B5EF4-FFF2-40B4-BE49-F238E27FC236}">
                <a16:creationId xmlns:a16="http://schemas.microsoft.com/office/drawing/2014/main" id="{6926F978-43A7-4592-B461-C74EF43612DF}"/>
              </a:ext>
            </a:extLst>
          </p:cNvPr>
          <p:cNvSpPr>
            <a:spLocks noGrp="1"/>
          </p:cNvSpPr>
          <p:nvPr>
            <p:ph type="title"/>
          </p:nvPr>
        </p:nvSpPr>
        <p:spPr/>
        <p:txBody>
          <a:bodyPr/>
          <a:lstStyle/>
          <a:p>
            <a:r>
              <a:rPr lang="en-US" dirty="0"/>
              <a:t>Advanced Features</a:t>
            </a:r>
          </a:p>
        </p:txBody>
      </p:sp>
    </p:spTree>
    <p:extLst>
      <p:ext uri="{BB962C8B-B14F-4D97-AF65-F5344CB8AC3E}">
        <p14:creationId xmlns:p14="http://schemas.microsoft.com/office/powerpoint/2010/main" val="239924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A0675-BDBD-4705-863B-89E5A8B3261E}"/>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6" name="Text Placeholder 5">
            <a:extLst>
              <a:ext uri="{FF2B5EF4-FFF2-40B4-BE49-F238E27FC236}">
                <a16:creationId xmlns:a16="http://schemas.microsoft.com/office/drawing/2014/main" id="{F9C9FA0C-B140-437B-A7E5-903D3A6A5D7C}"/>
              </a:ext>
            </a:extLst>
          </p:cNvPr>
          <p:cNvSpPr>
            <a:spLocks noGrp="1"/>
          </p:cNvSpPr>
          <p:nvPr>
            <p:ph type="body" sz="quarter" idx="11"/>
          </p:nvPr>
        </p:nvSpPr>
        <p:spPr/>
        <p:txBody>
          <a:bodyPr/>
          <a:lstStyle/>
          <a:p>
            <a:r>
              <a:rPr lang="en-US" sz="1800" b="0" dirty="0"/>
              <a:t>Advanced Options - Conditional Masking</a:t>
            </a:r>
            <a:endParaRPr lang="fr-FR" sz="1800" dirty="0"/>
          </a:p>
        </p:txBody>
      </p:sp>
      <p:sp>
        <p:nvSpPr>
          <p:cNvPr id="2" name="Footer Placeholder 1">
            <a:extLst>
              <a:ext uri="{FF2B5EF4-FFF2-40B4-BE49-F238E27FC236}">
                <a16:creationId xmlns:a16="http://schemas.microsoft.com/office/drawing/2014/main" id="{8EE217DA-1AF6-4E22-8AB6-262308CEAF9C}"/>
              </a:ext>
            </a:extLst>
          </p:cNvPr>
          <p:cNvSpPr>
            <a:spLocks noGrp="1"/>
          </p:cNvSpPr>
          <p:nvPr>
            <p:ph type="ftr" sz="quarter" idx="13"/>
          </p:nvPr>
        </p:nvSpPr>
        <p:spPr/>
        <p:txBody>
          <a:bodyPr/>
          <a:lstStyle/>
          <a:p>
            <a:r>
              <a:rPr lang="en-US"/>
              <a:t>Copyright © 2023, Oracle and/or its affiliates </a:t>
            </a:r>
            <a:endParaRPr lang="en-US" dirty="0"/>
          </a:p>
        </p:txBody>
      </p:sp>
      <p:sp>
        <p:nvSpPr>
          <p:cNvPr id="7" name="Text Placeholder 6">
            <a:extLst>
              <a:ext uri="{FF2B5EF4-FFF2-40B4-BE49-F238E27FC236}">
                <a16:creationId xmlns:a16="http://schemas.microsoft.com/office/drawing/2014/main" id="{B73356C2-5541-4280-BC06-1F0FC577C935}"/>
              </a:ext>
            </a:extLst>
          </p:cNvPr>
          <p:cNvSpPr>
            <a:spLocks noGrp="1"/>
          </p:cNvSpPr>
          <p:nvPr>
            <p:ph type="body" sz="quarter" idx="4294967295"/>
          </p:nvPr>
        </p:nvSpPr>
        <p:spPr>
          <a:xfrm>
            <a:off x="758952" y="1838325"/>
            <a:ext cx="9912223" cy="4260850"/>
          </a:xfrm>
        </p:spPr>
        <p:txBody>
          <a:bodyPr/>
          <a:lstStyle/>
          <a:p>
            <a:r>
              <a:rPr lang="fr-FR" dirty="0" err="1"/>
              <a:t>Add</a:t>
            </a:r>
            <a:r>
              <a:rPr lang="fr-FR" dirty="0"/>
              <a:t> conditions to </a:t>
            </a:r>
            <a:r>
              <a:rPr lang="fr-FR" dirty="0" err="1"/>
              <a:t>mask</a:t>
            </a:r>
            <a:r>
              <a:rPr lang="fr-FR" dirty="0"/>
              <a:t> sensitive data </a:t>
            </a:r>
            <a:r>
              <a:rPr lang="fr-FR" dirty="0" err="1"/>
              <a:t>differently</a:t>
            </a:r>
            <a:r>
              <a:rPr lang="fr-FR" dirty="0"/>
              <a:t> </a:t>
            </a:r>
            <a:r>
              <a:rPr lang="fr-FR" dirty="0" err="1"/>
              <a:t>regarding</a:t>
            </a:r>
            <a:r>
              <a:rPr lang="fr-FR" dirty="0"/>
              <a:t> a </a:t>
            </a:r>
            <a:r>
              <a:rPr lang="fr-FR" dirty="0" err="1"/>
              <a:t>specific</a:t>
            </a:r>
            <a:r>
              <a:rPr lang="fr-FR" dirty="0"/>
              <a:t> </a:t>
            </a:r>
            <a:r>
              <a:rPr lang="fr-FR" dirty="0" err="1"/>
              <a:t>parameter</a:t>
            </a:r>
            <a:br>
              <a:rPr lang="fr-FR" dirty="0"/>
            </a:br>
            <a:endParaRPr lang="fr-FR" dirty="0"/>
          </a:p>
        </p:txBody>
      </p:sp>
      <p:pic>
        <p:nvPicPr>
          <p:cNvPr id="9" name="Picture 8">
            <a:extLst>
              <a:ext uri="{FF2B5EF4-FFF2-40B4-BE49-F238E27FC236}">
                <a16:creationId xmlns:a16="http://schemas.microsoft.com/office/drawing/2014/main" id="{07C73709-D228-4051-9E07-153570D24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52" y="2297108"/>
            <a:ext cx="9756648" cy="4071942"/>
          </a:xfrm>
          <a:prstGeom prst="rect">
            <a:avLst/>
          </a:prstGeom>
          <a:ln>
            <a:solidFill>
              <a:schemeClr val="accent1">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939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B835EF-BBDF-4022-8B5F-BC689EBBCD8F}"/>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6" name="Text Placeholder 5">
            <a:extLst>
              <a:ext uri="{FF2B5EF4-FFF2-40B4-BE49-F238E27FC236}">
                <a16:creationId xmlns:a16="http://schemas.microsoft.com/office/drawing/2014/main" id="{E499E9AA-C7CF-4552-B1F7-0B230CB6EC1A}"/>
              </a:ext>
            </a:extLst>
          </p:cNvPr>
          <p:cNvSpPr>
            <a:spLocks noGrp="1"/>
          </p:cNvSpPr>
          <p:nvPr>
            <p:ph type="body" sz="quarter" idx="11"/>
          </p:nvPr>
        </p:nvSpPr>
        <p:spPr/>
        <p:txBody>
          <a:bodyPr/>
          <a:lstStyle/>
          <a:p>
            <a:r>
              <a:rPr lang="en-US" sz="1800" b="0" dirty="0"/>
              <a:t>Advanced Options - Compound Masking</a:t>
            </a:r>
            <a:endParaRPr lang="fr-FR" sz="1800" dirty="0"/>
          </a:p>
        </p:txBody>
      </p:sp>
      <p:sp>
        <p:nvSpPr>
          <p:cNvPr id="2" name="Footer Placeholder 1">
            <a:extLst>
              <a:ext uri="{FF2B5EF4-FFF2-40B4-BE49-F238E27FC236}">
                <a16:creationId xmlns:a16="http://schemas.microsoft.com/office/drawing/2014/main" id="{A5CF0FAC-FC5E-4F3A-8393-BFF842971507}"/>
              </a:ext>
            </a:extLst>
          </p:cNvPr>
          <p:cNvSpPr>
            <a:spLocks noGrp="1"/>
          </p:cNvSpPr>
          <p:nvPr>
            <p:ph type="ftr" sz="quarter" idx="13"/>
          </p:nvPr>
        </p:nvSpPr>
        <p:spPr/>
        <p:txBody>
          <a:bodyPr/>
          <a:lstStyle/>
          <a:p>
            <a:r>
              <a:rPr lang="en-US"/>
              <a:t>Copyright © 2023, Oracle and/or its affiliates </a:t>
            </a:r>
            <a:endParaRPr lang="en-US" dirty="0"/>
          </a:p>
        </p:txBody>
      </p:sp>
      <p:sp>
        <p:nvSpPr>
          <p:cNvPr id="7" name="Text Placeholder 6">
            <a:extLst>
              <a:ext uri="{FF2B5EF4-FFF2-40B4-BE49-F238E27FC236}">
                <a16:creationId xmlns:a16="http://schemas.microsoft.com/office/drawing/2014/main" id="{31EF06FB-5744-4062-8A9E-E0517B077278}"/>
              </a:ext>
            </a:extLst>
          </p:cNvPr>
          <p:cNvSpPr>
            <a:spLocks noGrp="1"/>
          </p:cNvSpPr>
          <p:nvPr>
            <p:ph type="body" sz="quarter" idx="4294967295"/>
          </p:nvPr>
        </p:nvSpPr>
        <p:spPr>
          <a:xfrm>
            <a:off x="768875" y="1838325"/>
            <a:ext cx="10524436" cy="4260850"/>
          </a:xfrm>
        </p:spPr>
        <p:txBody>
          <a:bodyPr/>
          <a:lstStyle/>
          <a:p>
            <a:pPr marL="285750" indent="-285750">
              <a:lnSpc>
                <a:spcPct val="100000"/>
              </a:lnSpc>
              <a:buFont typeface="Arial" panose="020B0604020202020204" pitchFamily="34" charset="0"/>
              <a:buChar char="•"/>
            </a:pPr>
            <a:r>
              <a:rPr lang="en-US" sz="1600" dirty="0"/>
              <a:t>It is possible to select Mask selected columns as a group : this process is known as compound masking</a:t>
            </a:r>
            <a:br>
              <a:rPr lang="en-US" sz="1600" dirty="0"/>
            </a:br>
            <a:endParaRPr lang="en-US" sz="1600" dirty="0"/>
          </a:p>
          <a:p>
            <a:pPr marL="285750" indent="-285750">
              <a:lnSpc>
                <a:spcPct val="100000"/>
              </a:lnSpc>
              <a:buFont typeface="Arial" panose="020B0604020202020204" pitchFamily="34" charset="0"/>
              <a:buChar char="•"/>
            </a:pPr>
            <a:r>
              <a:rPr lang="en-US" sz="1600" dirty="0"/>
              <a:t>It allows columns to be associated together for the masking process, so the masked data appears consistent</a:t>
            </a:r>
            <a:endParaRPr lang="fr-FR" sz="1600" dirty="0"/>
          </a:p>
        </p:txBody>
      </p:sp>
      <p:pic>
        <p:nvPicPr>
          <p:cNvPr id="10" name="Picture 9">
            <a:extLst>
              <a:ext uri="{FF2B5EF4-FFF2-40B4-BE49-F238E27FC236}">
                <a16:creationId xmlns:a16="http://schemas.microsoft.com/office/drawing/2014/main" id="{CE97D3CF-11AA-4D2D-8BCE-8D67EE2295F2}"/>
              </a:ext>
            </a:extLst>
          </p:cNvPr>
          <p:cNvPicPr>
            <a:picLocks noChangeAspect="1"/>
          </p:cNvPicPr>
          <p:nvPr/>
        </p:nvPicPr>
        <p:blipFill rotWithShape="1">
          <a:blip r:embed="rId3"/>
          <a:srcRect l="-177" t="-1736" r="177" b="13417"/>
          <a:stretch/>
        </p:blipFill>
        <p:spPr>
          <a:xfrm>
            <a:off x="1615595" y="2961662"/>
            <a:ext cx="8926149" cy="2942057"/>
          </a:xfrm>
          <a:prstGeom prst="rect">
            <a:avLst/>
          </a:prstGeom>
          <a:ln>
            <a:solidFill>
              <a:schemeClr val="accent1">
                <a:lumMod val="90000"/>
              </a:schemeClr>
            </a:solidFill>
          </a:ln>
          <a:effectLst>
            <a:outerShdw blurRad="50800" dist="38100" dir="2700000" algn="tl" rotWithShape="0">
              <a:prstClr val="black">
                <a:alpha val="40000"/>
              </a:prstClr>
            </a:outerShdw>
          </a:effectLst>
        </p:spPr>
      </p:pic>
      <p:pic>
        <p:nvPicPr>
          <p:cNvPr id="9" name="Picture 8" descr="Graphical user interface, application&#10;&#10;Description automatically generated">
            <a:extLst>
              <a:ext uri="{FF2B5EF4-FFF2-40B4-BE49-F238E27FC236}">
                <a16:creationId xmlns:a16="http://schemas.microsoft.com/office/drawing/2014/main" id="{5B64EE93-D3C4-4D4B-982B-6CC40424E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961980"/>
            <a:ext cx="11226226" cy="2981620"/>
          </a:xfrm>
          <a:prstGeom prst="rect">
            <a:avLst/>
          </a:prstGeom>
          <a:ln>
            <a:solidFill>
              <a:schemeClr val="accent1">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95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0D531D-D483-6441-A714-CAA5EF8AB52F}"/>
              </a:ext>
            </a:extLst>
          </p:cNvPr>
          <p:cNvSpPr>
            <a:spLocks noGrp="1"/>
          </p:cNvSpPr>
          <p:nvPr>
            <p:ph type="ftr" sz="quarter" idx="3"/>
          </p:nvPr>
        </p:nvSpPr>
        <p:spPr/>
        <p:txBody>
          <a:bodyPr/>
          <a:lstStyle/>
          <a:p>
            <a:r>
              <a:rPr lang="en-US"/>
              <a:t>Copyright © 2023, Oracle and/or its affiliates </a:t>
            </a:r>
            <a:endParaRPr lang="en-US" dirty="0"/>
          </a:p>
        </p:txBody>
      </p:sp>
      <p:sp>
        <p:nvSpPr>
          <p:cNvPr id="4" name="TextBox 3">
            <a:extLst>
              <a:ext uri="{FF2B5EF4-FFF2-40B4-BE49-F238E27FC236}">
                <a16:creationId xmlns:a16="http://schemas.microsoft.com/office/drawing/2014/main" id="{904F7B01-B4AC-F948-B7A1-B5B33E15409F}"/>
              </a:ext>
            </a:extLst>
          </p:cNvPr>
          <p:cNvSpPr txBox="1"/>
          <p:nvPr/>
        </p:nvSpPr>
        <p:spPr>
          <a:xfrm>
            <a:off x="626165" y="3200399"/>
            <a:ext cx="6321287" cy="707886"/>
          </a:xfrm>
          <a:prstGeom prst="rect">
            <a:avLst/>
          </a:prstGeom>
          <a:noFill/>
        </p:spPr>
        <p:txBody>
          <a:bodyPr wrap="square" rtlCol="0">
            <a:spAutoFit/>
          </a:bodyPr>
          <a:lstStyle/>
          <a:p>
            <a:r>
              <a:rPr lang="en-US" sz="4000" dirty="0">
                <a:solidFill>
                  <a:schemeClr val="bg1"/>
                </a:solidFill>
              </a:rPr>
              <a:t>Short Slides Deck</a:t>
            </a:r>
          </a:p>
        </p:txBody>
      </p:sp>
    </p:spTree>
    <p:extLst>
      <p:ext uri="{BB962C8B-B14F-4D97-AF65-F5344CB8AC3E}">
        <p14:creationId xmlns:p14="http://schemas.microsoft.com/office/powerpoint/2010/main" val="203029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8B3776-8FCC-4030-B863-8E668C951605}"/>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6" name="Text Placeholder 5">
            <a:extLst>
              <a:ext uri="{FF2B5EF4-FFF2-40B4-BE49-F238E27FC236}">
                <a16:creationId xmlns:a16="http://schemas.microsoft.com/office/drawing/2014/main" id="{CEE5382A-5D0A-445C-9636-5D61548A2103}"/>
              </a:ext>
            </a:extLst>
          </p:cNvPr>
          <p:cNvSpPr>
            <a:spLocks noGrp="1"/>
          </p:cNvSpPr>
          <p:nvPr>
            <p:ph type="body" sz="quarter" idx="11"/>
          </p:nvPr>
        </p:nvSpPr>
        <p:spPr/>
        <p:txBody>
          <a:bodyPr/>
          <a:lstStyle/>
          <a:p>
            <a:r>
              <a:rPr lang="en-US" sz="1800" b="0" dirty="0"/>
              <a:t>Advanced Options - Deterministic Masking</a:t>
            </a:r>
            <a:endParaRPr lang="fr-FR" sz="1800" dirty="0"/>
          </a:p>
        </p:txBody>
      </p:sp>
      <p:sp>
        <p:nvSpPr>
          <p:cNvPr id="2" name="Footer Placeholder 1">
            <a:extLst>
              <a:ext uri="{FF2B5EF4-FFF2-40B4-BE49-F238E27FC236}">
                <a16:creationId xmlns:a16="http://schemas.microsoft.com/office/drawing/2014/main" id="{65D4F845-164D-479D-8B3B-EA387515F9A2}"/>
              </a:ext>
            </a:extLst>
          </p:cNvPr>
          <p:cNvSpPr>
            <a:spLocks noGrp="1"/>
          </p:cNvSpPr>
          <p:nvPr>
            <p:ph type="ftr" sz="quarter" idx="13"/>
          </p:nvPr>
        </p:nvSpPr>
        <p:spPr/>
        <p:txBody>
          <a:bodyPr/>
          <a:lstStyle/>
          <a:p>
            <a:r>
              <a:rPr lang="en-US"/>
              <a:t>Copyright © 2023, Oracle and/or its affiliates </a:t>
            </a:r>
            <a:endParaRPr lang="en-US" dirty="0"/>
          </a:p>
        </p:txBody>
      </p:sp>
      <p:sp>
        <p:nvSpPr>
          <p:cNvPr id="7" name="Text Placeholder 6">
            <a:extLst>
              <a:ext uri="{FF2B5EF4-FFF2-40B4-BE49-F238E27FC236}">
                <a16:creationId xmlns:a16="http://schemas.microsoft.com/office/drawing/2014/main" id="{6E1076F7-4B17-4DE1-B080-F849AFC7CA6A}"/>
              </a:ext>
            </a:extLst>
          </p:cNvPr>
          <p:cNvSpPr>
            <a:spLocks noGrp="1"/>
          </p:cNvSpPr>
          <p:nvPr>
            <p:ph type="body" sz="quarter" idx="4294967295"/>
          </p:nvPr>
        </p:nvSpPr>
        <p:spPr>
          <a:xfrm>
            <a:off x="739902" y="1838325"/>
            <a:ext cx="10700021" cy="4260850"/>
          </a:xfrm>
        </p:spPr>
        <p:txBody>
          <a:bodyPr/>
          <a:lstStyle/>
          <a:p>
            <a:pPr marL="285750" indent="-285750">
              <a:buFont typeface="Arial" panose="020B0604020202020204" pitchFamily="34" charset="0"/>
              <a:buChar char="•"/>
            </a:pPr>
            <a:r>
              <a:rPr lang="en-US" dirty="0"/>
              <a:t>This technique ensures repeatable masked values after a mask run</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dirty="0"/>
              <a:t>Enterprise may use this technique to ensure that certain values, e.g. a customer number gets masked to the same value across all databases.</a:t>
            </a:r>
            <a:endParaRPr lang="fr-FR" dirty="0"/>
          </a:p>
          <a:p>
            <a:endParaRPr lang="fr-FR" dirty="0"/>
          </a:p>
        </p:txBody>
      </p:sp>
      <p:pic>
        <p:nvPicPr>
          <p:cNvPr id="9" name="Picture 8" descr="A picture containing text&#10;&#10;Description automatically generated">
            <a:extLst>
              <a:ext uri="{FF2B5EF4-FFF2-40B4-BE49-F238E27FC236}">
                <a16:creationId xmlns:a16="http://schemas.microsoft.com/office/drawing/2014/main" id="{3DB4755D-035B-4271-B952-95BF7424F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02" y="3200400"/>
            <a:ext cx="10994898" cy="2768126"/>
          </a:xfrm>
          <a:prstGeom prst="rect">
            <a:avLst/>
          </a:prstGeom>
          <a:ln>
            <a:solidFill>
              <a:schemeClr val="accent1">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2035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03D0F2-470E-4B27-8E71-854C98C86028}"/>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6" name="Text Placeholder 5">
            <a:extLst>
              <a:ext uri="{FF2B5EF4-FFF2-40B4-BE49-F238E27FC236}">
                <a16:creationId xmlns:a16="http://schemas.microsoft.com/office/drawing/2014/main" id="{D4835F62-8DC5-47E2-B4FA-97CB6CF8742E}"/>
              </a:ext>
            </a:extLst>
          </p:cNvPr>
          <p:cNvSpPr>
            <a:spLocks noGrp="1"/>
          </p:cNvSpPr>
          <p:nvPr>
            <p:ph type="body" sz="quarter" idx="11"/>
          </p:nvPr>
        </p:nvSpPr>
        <p:spPr/>
        <p:txBody>
          <a:bodyPr/>
          <a:lstStyle/>
          <a:p>
            <a:r>
              <a:rPr lang="en-US" sz="1800" b="0" dirty="0"/>
              <a:t>Advanced Options - Key-Based reversible Masking - Encrypt</a:t>
            </a:r>
            <a:endParaRPr lang="fr-FR" sz="1800" dirty="0"/>
          </a:p>
        </p:txBody>
      </p:sp>
      <p:sp>
        <p:nvSpPr>
          <p:cNvPr id="2" name="Footer Placeholder 1">
            <a:extLst>
              <a:ext uri="{FF2B5EF4-FFF2-40B4-BE49-F238E27FC236}">
                <a16:creationId xmlns:a16="http://schemas.microsoft.com/office/drawing/2014/main" id="{0D0F5E8F-6D47-43FE-8CF0-8EC89A69607C}"/>
              </a:ext>
            </a:extLst>
          </p:cNvPr>
          <p:cNvSpPr>
            <a:spLocks noGrp="1"/>
          </p:cNvSpPr>
          <p:nvPr>
            <p:ph type="ftr" sz="quarter" idx="13"/>
          </p:nvPr>
        </p:nvSpPr>
        <p:spPr/>
        <p:txBody>
          <a:bodyPr/>
          <a:lstStyle/>
          <a:p>
            <a:r>
              <a:rPr lang="en-US"/>
              <a:t>Copyright © 2023, Oracle and/or its affiliates </a:t>
            </a:r>
            <a:endParaRPr lang="en-US" dirty="0"/>
          </a:p>
        </p:txBody>
      </p:sp>
      <p:sp>
        <p:nvSpPr>
          <p:cNvPr id="7" name="Text Placeholder 6">
            <a:extLst>
              <a:ext uri="{FF2B5EF4-FFF2-40B4-BE49-F238E27FC236}">
                <a16:creationId xmlns:a16="http://schemas.microsoft.com/office/drawing/2014/main" id="{E1E42F6B-006E-40FC-8AC8-253CBBC204F8}"/>
              </a:ext>
            </a:extLst>
          </p:cNvPr>
          <p:cNvSpPr>
            <a:spLocks noGrp="1"/>
          </p:cNvSpPr>
          <p:nvPr>
            <p:ph type="body" sz="quarter" idx="4294967295"/>
          </p:nvPr>
        </p:nvSpPr>
        <p:spPr>
          <a:xfrm>
            <a:off x="944880" y="1838325"/>
            <a:ext cx="9726295" cy="4260850"/>
          </a:xfrm>
        </p:spPr>
        <p:txBody>
          <a:bodyPr/>
          <a:lstStyle/>
          <a:p>
            <a:pPr marL="285750" indent="-285750">
              <a:buFont typeface="Arial" panose="020B0604020202020204" pitchFamily="34" charset="0"/>
              <a:buChar char="•"/>
            </a:pPr>
            <a:r>
              <a:rPr lang="en-US" dirty="0"/>
              <a:t>Transforms the original data into a masked representation of itself using a secure key-based reversible masking function.</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Once the data is recovered from the 3rd party, the business can recover the original data by reversing the masking using the same key. </a:t>
            </a:r>
            <a:endParaRPr lang="fr-FR" dirty="0"/>
          </a:p>
          <a:p>
            <a:endParaRPr lang="fr-FR" dirty="0"/>
          </a:p>
        </p:txBody>
      </p:sp>
      <p:pic>
        <p:nvPicPr>
          <p:cNvPr id="9" name="Picture 8">
            <a:extLst>
              <a:ext uri="{FF2B5EF4-FFF2-40B4-BE49-F238E27FC236}">
                <a16:creationId xmlns:a16="http://schemas.microsoft.com/office/drawing/2014/main" id="{D920C377-A180-4E94-9442-4DE62CE38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 y="3429000"/>
            <a:ext cx="10034278" cy="2921000"/>
          </a:xfrm>
          <a:prstGeom prst="rect">
            <a:avLst/>
          </a:prstGeom>
          <a:ln>
            <a:solidFill>
              <a:schemeClr val="accent1">
                <a:lumMod val="9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784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7077EB0-85DD-4FDD-95E1-8A57ACA94952}"/>
              </a:ext>
            </a:extLst>
          </p:cNvPr>
          <p:cNvSpPr>
            <a:spLocks noGrp="1"/>
          </p:cNvSpPr>
          <p:nvPr>
            <p:ph type="title"/>
          </p:nvPr>
        </p:nvSpPr>
        <p:spPr/>
        <p:txBody>
          <a:bodyPr/>
          <a:lstStyle/>
          <a:p>
            <a:r>
              <a:rPr lang="en-US" dirty="0"/>
              <a:t>Oracle Data Masking and </a:t>
            </a:r>
            <a:r>
              <a:rPr lang="en-US" dirty="0" err="1"/>
              <a:t>Subsetting</a:t>
            </a:r>
            <a:endParaRPr lang="en-US" b="0" dirty="0"/>
          </a:p>
        </p:txBody>
      </p:sp>
      <p:sp>
        <p:nvSpPr>
          <p:cNvPr id="2" name="Content Placeholder 1"/>
          <p:cNvSpPr>
            <a:spLocks noGrp="1"/>
          </p:cNvSpPr>
          <p:nvPr>
            <p:ph type="body" sz="quarter" idx="11"/>
          </p:nvPr>
        </p:nvSpPr>
        <p:spPr/>
        <p:txBody>
          <a:bodyPr>
            <a:normAutofit/>
          </a:bodyPr>
          <a:lstStyle/>
          <a:p>
            <a:r>
              <a:rPr lang="en-US" sz="1800" b="0" dirty="0"/>
              <a:t>Advanced Options - Deterministic Masking (SQL Expression – ORA_HASH)</a:t>
            </a:r>
            <a:endParaRPr lang="en-US" sz="1800" b="1" dirty="0"/>
          </a:p>
        </p:txBody>
      </p:sp>
      <p:sp>
        <p:nvSpPr>
          <p:cNvPr id="3" name="Footer Placeholder 2">
            <a:extLst>
              <a:ext uri="{FF2B5EF4-FFF2-40B4-BE49-F238E27FC236}">
                <a16:creationId xmlns:a16="http://schemas.microsoft.com/office/drawing/2014/main" id="{BD71E1D3-3DF6-4960-A3C1-E2C7A291B9F8}"/>
              </a:ext>
            </a:extLst>
          </p:cNvPr>
          <p:cNvSpPr>
            <a:spLocks noGrp="1"/>
          </p:cNvSpPr>
          <p:nvPr>
            <p:ph type="ftr" sz="quarter" idx="13"/>
          </p:nvPr>
        </p:nvSpPr>
        <p:spPr/>
        <p:txBody>
          <a:bodyPr/>
          <a:lstStyle/>
          <a:p>
            <a:r>
              <a:rPr lang="en-US"/>
              <a:t>Copyright © 2023, Oracle and/or its affiliates </a:t>
            </a:r>
            <a:endParaRPr lang="en-US" dirty="0"/>
          </a:p>
        </p:txBody>
      </p:sp>
      <p:sp>
        <p:nvSpPr>
          <p:cNvPr id="5" name="Text Placeholder 4">
            <a:extLst>
              <a:ext uri="{FF2B5EF4-FFF2-40B4-BE49-F238E27FC236}">
                <a16:creationId xmlns:a16="http://schemas.microsoft.com/office/drawing/2014/main" id="{6A4182CB-A745-4C8B-A21E-081C7C033AFA}"/>
              </a:ext>
            </a:extLst>
          </p:cNvPr>
          <p:cNvSpPr>
            <a:spLocks noGrp="1"/>
          </p:cNvSpPr>
          <p:nvPr>
            <p:ph type="body" sz="quarter" idx="4294967295"/>
          </p:nvPr>
        </p:nvSpPr>
        <p:spPr>
          <a:xfrm>
            <a:off x="762000" y="1838325"/>
            <a:ext cx="10512458" cy="4260850"/>
          </a:xfrm>
        </p:spPr>
        <p:txBody>
          <a:bodyPr/>
          <a:lstStyle/>
          <a:p>
            <a:r>
              <a:rPr lang="en-US" sz="1600" dirty="0"/>
              <a:t>Leverage versatility of SQL Expression</a:t>
            </a:r>
          </a:p>
          <a:p>
            <a:pPr lvl="1"/>
            <a:r>
              <a:rPr lang="en-US" sz="1600" dirty="0"/>
              <a:t>Accommodates complex masking logic</a:t>
            </a:r>
          </a:p>
          <a:p>
            <a:pPr lvl="1"/>
            <a:r>
              <a:rPr lang="en-US" sz="1600" dirty="0"/>
              <a:t>Achieve consistency across databases</a:t>
            </a:r>
          </a:p>
          <a:p>
            <a:pPr lvl="1"/>
            <a:r>
              <a:rPr lang="en-US" sz="1600" dirty="0"/>
              <a:t>Overcome application defined relationships (User Defined Function / SQL Expression using </a:t>
            </a:r>
            <a:r>
              <a:rPr lang="en-US" sz="1600" b="1" dirty="0"/>
              <a:t>ORA_HASH</a:t>
            </a:r>
            <a:r>
              <a:rPr lang="en-US" sz="1600" dirty="0"/>
              <a:t>)</a:t>
            </a:r>
          </a:p>
          <a:p>
            <a:endParaRPr lang="fr-FR" sz="1600" dirty="0"/>
          </a:p>
        </p:txBody>
      </p:sp>
      <p:pic>
        <p:nvPicPr>
          <p:cNvPr id="7" name="Picture 6" descr="Graphical user interface, text, application&#10;&#10;Description automatically generated">
            <a:extLst>
              <a:ext uri="{FF2B5EF4-FFF2-40B4-BE49-F238E27FC236}">
                <a16:creationId xmlns:a16="http://schemas.microsoft.com/office/drawing/2014/main" id="{9C2167DC-E999-47BB-A251-AF3F05BAD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316381"/>
            <a:ext cx="11066285" cy="2782825"/>
          </a:xfrm>
          <a:prstGeom prst="rect">
            <a:avLst/>
          </a:prstGeom>
          <a:ln>
            <a:solidFill>
              <a:schemeClr val="accent1">
                <a:lumMod val="90000"/>
              </a:schemeClr>
            </a:solidFill>
          </a:ln>
          <a:effectLst>
            <a:outerShdw blurRad="50800" dist="38100" dir="2700000" algn="tl" rotWithShape="0">
              <a:prstClr val="black">
                <a:alpha val="40000"/>
              </a:prstClr>
            </a:outerShdw>
          </a:effectLst>
        </p:spPr>
      </p:pic>
      <p:sp>
        <p:nvSpPr>
          <p:cNvPr id="8" name="Rectangle 1">
            <a:extLst>
              <a:ext uri="{FF2B5EF4-FFF2-40B4-BE49-F238E27FC236}">
                <a16:creationId xmlns:a16="http://schemas.microsoft.com/office/drawing/2014/main" id="{F6335C8B-6776-4A2C-9BE2-8A65BDB417A9}"/>
              </a:ext>
            </a:extLst>
          </p:cNvPr>
          <p:cNvSpPr>
            <a:spLocks noChangeArrowheads="1"/>
          </p:cNvSpPr>
          <p:nvPr/>
        </p:nvSpPr>
        <p:spPr bwMode="auto">
          <a:xfrm>
            <a:off x="4009973" y="5029200"/>
            <a:ext cx="7879080" cy="400110"/>
          </a:xfrm>
          <a:prstGeom prst="rect">
            <a:avLst/>
          </a:prstGeom>
          <a:solidFill>
            <a:srgbClr val="F1EFED"/>
          </a:solidFill>
          <a:ln>
            <a:solidFill>
              <a:srgbClr val="C00000"/>
            </a:solid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decode</a:t>
            </a:r>
            <a:r>
              <a:rPr kumimoji="0" lang="fr-FR" altLang="fr-FR" sz="10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(%PHONEMOBILE%,</a:t>
            </a:r>
            <a:r>
              <a:rPr kumimoji="0" lang="fr-FR" altLang="fr-FR" sz="1000" b="0" i="0" u="none" strike="noStrike" cap="none" normalizeH="0" baseline="0" dirty="0" err="1">
                <a:ln>
                  <a:noFill/>
                </a:ln>
                <a:solidFill>
                  <a:srgbClr val="C00000"/>
                </a:solidFill>
                <a:effectLst/>
                <a:latin typeface="Courier New" panose="02070309020205020404" pitchFamily="49" charset="0"/>
                <a:cs typeface="Courier New" panose="02070309020205020404" pitchFamily="49" charset="0"/>
              </a:rPr>
              <a:t>null</a:t>
            </a:r>
            <a:r>
              <a:rPr kumimoji="0" lang="fr-FR" altLang="fr-FR" sz="10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,'N/A',ORA_HASH (%PHONEMOBILE%, 9) || '-(‘ || ORA_HASH (%PHONEMOBILE%, 999)</a:t>
            </a:r>
            <a:br>
              <a:rPr kumimoji="0" lang="fr-FR" altLang="fr-FR" sz="10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 || ORA_HASH (%PHONEMOBILE%, 999) || '-' || ORA_HASH (%PHONEMOBILE%, 9999)</a:t>
            </a:r>
            <a:r>
              <a:rPr kumimoji="0" lang="fr-FR" altLang="fr-FR" sz="4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rPr>
              <a:t> </a:t>
            </a:r>
            <a:endParaRPr kumimoji="0" lang="fr-FR" altLang="fr-FR" sz="1800" b="0" i="0" u="none" strike="noStrike" cap="none" normalizeH="0" baseline="0" dirty="0">
              <a:ln>
                <a:noFill/>
              </a:ln>
              <a:solidFill>
                <a:srgbClr val="C00000"/>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264858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A86AC1-96A5-CE21-A224-BA6CF53D2691}"/>
              </a:ext>
            </a:extLst>
          </p:cNvPr>
          <p:cNvSpPr>
            <a:spLocks noGrp="1"/>
          </p:cNvSpPr>
          <p:nvPr>
            <p:ph type="ftr" sz="quarter" idx="11"/>
          </p:nvPr>
        </p:nvSpPr>
        <p:spPr/>
        <p:txBody>
          <a:bodyPr/>
          <a:lstStyle/>
          <a:p>
            <a:r>
              <a:rPr lang="en-US"/>
              <a:t>Copyright © 2023, Oracle and/or its affiliates </a:t>
            </a:r>
            <a:endParaRPr lang="en-US" dirty="0"/>
          </a:p>
        </p:txBody>
      </p:sp>
      <p:sp>
        <p:nvSpPr>
          <p:cNvPr id="8" name="TextBox 7">
            <a:extLst>
              <a:ext uri="{FF2B5EF4-FFF2-40B4-BE49-F238E27FC236}">
                <a16:creationId xmlns:a16="http://schemas.microsoft.com/office/drawing/2014/main" id="{2AB363AC-8282-254B-B268-1137A18D7FC6}"/>
              </a:ext>
            </a:extLst>
          </p:cNvPr>
          <p:cNvSpPr txBox="1"/>
          <p:nvPr/>
        </p:nvSpPr>
        <p:spPr>
          <a:xfrm>
            <a:off x="0" y="2397948"/>
            <a:ext cx="12192000" cy="2062103"/>
          </a:xfrm>
          <a:prstGeom prst="rect">
            <a:avLst/>
          </a:prstGeom>
          <a:noFill/>
        </p:spPr>
        <p:txBody>
          <a:bodyPr wrap="square">
            <a:spAutoFit/>
          </a:bodyPr>
          <a:lstStyle/>
          <a:p>
            <a:pPr algn="ctr"/>
            <a:r>
              <a:rPr lang="en-US" sz="8800" b="1" dirty="0"/>
              <a:t>Demo</a:t>
            </a:r>
          </a:p>
          <a:p>
            <a:pPr algn="ctr"/>
            <a:r>
              <a:rPr lang="en-US" sz="4000" dirty="0"/>
              <a:t>Advanced Features</a:t>
            </a:r>
            <a:endParaRPr lang="fr-FR" sz="3600" b="1" dirty="0"/>
          </a:p>
        </p:txBody>
      </p:sp>
    </p:spTree>
    <p:extLst>
      <p:ext uri="{BB962C8B-B14F-4D97-AF65-F5344CB8AC3E}">
        <p14:creationId xmlns:p14="http://schemas.microsoft.com/office/powerpoint/2010/main" val="277547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Oracle Data Masking and </a:t>
            </a:r>
            <a:r>
              <a:rPr lang="en-US" dirty="0" err="1"/>
              <a:t>Subsetting</a:t>
            </a:r>
            <a:endParaRPr lang="en-US" b="0" dirty="0"/>
          </a:p>
        </p:txBody>
      </p:sp>
      <p:sp>
        <p:nvSpPr>
          <p:cNvPr id="13" name="Content Placeholder 2">
            <a:extLst>
              <a:ext uri="{FF2B5EF4-FFF2-40B4-BE49-F238E27FC236}">
                <a16:creationId xmlns:a16="http://schemas.microsoft.com/office/drawing/2014/main" id="{90F3B259-71D0-4148-AFD3-298E562C99EB}"/>
              </a:ext>
            </a:extLst>
          </p:cNvPr>
          <p:cNvSpPr>
            <a:spLocks noGrp="1"/>
          </p:cNvSpPr>
          <p:nvPr>
            <p:ph type="body" sz="quarter" idx="11"/>
          </p:nvPr>
        </p:nvSpPr>
        <p:spPr/>
        <p:txBody>
          <a:bodyPr/>
          <a:lstStyle/>
          <a:p>
            <a:r>
              <a:rPr lang="en-US" sz="1800" dirty="0"/>
              <a:t>Pre and Post-Scripting options</a:t>
            </a:r>
          </a:p>
        </p:txBody>
      </p:sp>
      <p:sp>
        <p:nvSpPr>
          <p:cNvPr id="2" name="Footer Placeholder 1">
            <a:extLst>
              <a:ext uri="{FF2B5EF4-FFF2-40B4-BE49-F238E27FC236}">
                <a16:creationId xmlns:a16="http://schemas.microsoft.com/office/drawing/2014/main" id="{6BCFF09C-2380-4572-BDCA-066186404986}"/>
              </a:ext>
            </a:extLst>
          </p:cNvPr>
          <p:cNvSpPr>
            <a:spLocks noGrp="1"/>
          </p:cNvSpPr>
          <p:nvPr>
            <p:ph type="ftr" sz="quarter" idx="13"/>
          </p:nvPr>
        </p:nvSpPr>
        <p:spPr/>
        <p:txBody>
          <a:bodyPr/>
          <a:lstStyle/>
          <a:p>
            <a:r>
              <a:rPr lang="en-US"/>
              <a:t>Copyright © 2023, Oracle and/or its affiliates </a:t>
            </a:r>
            <a:endParaRPr lang="en-US" dirty="0"/>
          </a:p>
        </p:txBody>
      </p:sp>
      <p:sp>
        <p:nvSpPr>
          <p:cNvPr id="4" name="Text Placeholder 3"/>
          <p:cNvSpPr>
            <a:spLocks noGrp="1"/>
          </p:cNvSpPr>
          <p:nvPr>
            <p:ph type="body" sz="quarter" idx="4294967295"/>
          </p:nvPr>
        </p:nvSpPr>
        <p:spPr>
          <a:xfrm>
            <a:off x="762000" y="1838325"/>
            <a:ext cx="5184494" cy="4260850"/>
          </a:xfrm>
        </p:spPr>
        <p:txBody>
          <a:bodyPr/>
          <a:lstStyle/>
          <a:p>
            <a:r>
              <a:rPr lang="en-US" u="sng" dirty="0"/>
              <a:t>Example:</a:t>
            </a:r>
            <a:r>
              <a:rPr lang="en-US" dirty="0"/>
              <a:t> Avoid space issues in User Tablespace</a:t>
            </a:r>
          </a:p>
          <a:p>
            <a:pPr marL="285750" indent="-285750">
              <a:buFont typeface="Arial" panose="020B0604020202020204" pitchFamily="34" charset="0"/>
              <a:buChar char="•"/>
            </a:pPr>
            <a:r>
              <a:rPr lang="en-US" dirty="0"/>
              <a:t>Use “</a:t>
            </a:r>
            <a:r>
              <a:rPr lang="en-US" b="1" dirty="0"/>
              <a:t>temporary tablespace</a:t>
            </a:r>
            <a:r>
              <a:rPr lang="en-US" dirty="0"/>
              <a:t>” option inside masking definition to store temporary objects created by data masking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the temporary tablespace as part of</a:t>
            </a:r>
            <a:br>
              <a:rPr lang="en-US" dirty="0"/>
            </a:br>
            <a:r>
              <a:rPr lang="en-US" b="1" dirty="0"/>
              <a:t>pre masking script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Drop the tablespace as part of </a:t>
            </a:r>
            <a:r>
              <a:rPr lang="en-US" b="1" dirty="0"/>
              <a:t>post masking script</a:t>
            </a:r>
          </a:p>
          <a:p>
            <a:endParaRPr lang="en-US" dirty="0"/>
          </a:p>
          <a:p>
            <a:endParaRPr lang="en-US" dirty="0"/>
          </a:p>
          <a:p>
            <a:endParaRPr lang="en-US" b="1" dirty="0"/>
          </a:p>
        </p:txBody>
      </p:sp>
      <p:pic>
        <p:nvPicPr>
          <p:cNvPr id="14" name="Picture 3">
            <a:extLst>
              <a:ext uri="{FF2B5EF4-FFF2-40B4-BE49-F238E27FC236}">
                <a16:creationId xmlns:a16="http://schemas.microsoft.com/office/drawing/2014/main" id="{6A36FB75-9C75-480E-BB0D-B2E24DF525E6}"/>
              </a:ext>
            </a:extLst>
          </p:cNvPr>
          <p:cNvPicPr>
            <a:picLocks noChangeAspect="1" noChangeArrowheads="1"/>
          </p:cNvPicPr>
          <p:nvPr/>
        </p:nvPicPr>
        <p:blipFill>
          <a:blip r:embed="rId2" cstate="print"/>
          <a:srcRect/>
          <a:stretch>
            <a:fillRect/>
          </a:stretch>
        </p:blipFill>
        <p:spPr bwMode="auto">
          <a:xfrm>
            <a:off x="6245507" y="1881857"/>
            <a:ext cx="5342605" cy="1209646"/>
          </a:xfrm>
          <a:prstGeom prst="rect">
            <a:avLst/>
          </a:prstGeom>
          <a:noFill/>
          <a:ln w="9525">
            <a:solidFill>
              <a:schemeClr val="accent4"/>
            </a:solidFill>
            <a:miter lim="800000"/>
            <a:headEnd/>
            <a:tailEnd/>
          </a:ln>
        </p:spPr>
      </p:pic>
      <p:pic>
        <p:nvPicPr>
          <p:cNvPr id="19" name="Picture 4">
            <a:extLst>
              <a:ext uri="{FF2B5EF4-FFF2-40B4-BE49-F238E27FC236}">
                <a16:creationId xmlns:a16="http://schemas.microsoft.com/office/drawing/2014/main" id="{45B0460A-4728-4432-9B91-D9A39C27D0B3}"/>
              </a:ext>
            </a:extLst>
          </p:cNvPr>
          <p:cNvPicPr>
            <a:picLocks noChangeAspect="1" noChangeArrowheads="1"/>
          </p:cNvPicPr>
          <p:nvPr/>
        </p:nvPicPr>
        <p:blipFill>
          <a:blip r:embed="rId3" cstate="print"/>
          <a:srcRect/>
          <a:stretch>
            <a:fillRect/>
          </a:stretch>
        </p:blipFill>
        <p:spPr bwMode="auto">
          <a:xfrm>
            <a:off x="6245507" y="3429000"/>
            <a:ext cx="5360768" cy="968514"/>
          </a:xfrm>
          <a:prstGeom prst="rect">
            <a:avLst/>
          </a:prstGeom>
          <a:noFill/>
          <a:ln w="9525">
            <a:solidFill>
              <a:schemeClr val="accent4"/>
            </a:solidFill>
            <a:miter lim="800000"/>
            <a:headEnd/>
            <a:tailEnd/>
          </a:ln>
        </p:spPr>
      </p:pic>
      <p:pic>
        <p:nvPicPr>
          <p:cNvPr id="20" name="Picture 5">
            <a:extLst>
              <a:ext uri="{FF2B5EF4-FFF2-40B4-BE49-F238E27FC236}">
                <a16:creationId xmlns:a16="http://schemas.microsoft.com/office/drawing/2014/main" id="{CE47F9EB-359A-40DE-9B22-C633B4A4A521}"/>
              </a:ext>
            </a:extLst>
          </p:cNvPr>
          <p:cNvPicPr>
            <a:picLocks noChangeAspect="1" noChangeArrowheads="1"/>
          </p:cNvPicPr>
          <p:nvPr/>
        </p:nvPicPr>
        <p:blipFill>
          <a:blip r:embed="rId4" cstate="print"/>
          <a:srcRect/>
          <a:stretch>
            <a:fillRect/>
          </a:stretch>
        </p:blipFill>
        <p:spPr bwMode="auto">
          <a:xfrm>
            <a:off x="6245507" y="4689265"/>
            <a:ext cx="5360768" cy="1154071"/>
          </a:xfrm>
          <a:prstGeom prst="rect">
            <a:avLst/>
          </a:prstGeom>
          <a:noFill/>
          <a:ln w="9525">
            <a:solidFill>
              <a:schemeClr val="accent4"/>
            </a:solidFill>
            <a:miter lim="800000"/>
            <a:headEnd/>
            <a:tailEnd/>
          </a:ln>
        </p:spPr>
      </p:pic>
    </p:spTree>
    <p:extLst>
      <p:ext uri="{BB962C8B-B14F-4D97-AF65-F5344CB8AC3E}">
        <p14:creationId xmlns:p14="http://schemas.microsoft.com/office/powerpoint/2010/main" val="38549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DMS Demo Tips</a:t>
            </a:r>
            <a:endParaRPr lang="en-US" sz="2000" b="0" dirty="0"/>
          </a:p>
        </p:txBody>
      </p:sp>
      <p:sp>
        <p:nvSpPr>
          <p:cNvPr id="11" name="Content Placeholder 1">
            <a:extLst>
              <a:ext uri="{FF2B5EF4-FFF2-40B4-BE49-F238E27FC236}">
                <a16:creationId xmlns:a16="http://schemas.microsoft.com/office/drawing/2014/main" id="{9DCDCF8F-269F-49E9-A54D-9D4A6314DA88}"/>
              </a:ext>
            </a:extLst>
          </p:cNvPr>
          <p:cNvSpPr>
            <a:spLocks noGrp="1"/>
          </p:cNvSpPr>
          <p:nvPr>
            <p:ph type="body" sz="quarter" idx="11"/>
          </p:nvPr>
        </p:nvSpPr>
        <p:spPr/>
        <p:txBody>
          <a:bodyPr/>
          <a:lstStyle/>
          <a:p>
            <a:pPr marL="0" lvl="1" indent="0">
              <a:buNone/>
            </a:pPr>
            <a:r>
              <a:rPr lang="en-US" dirty="0"/>
              <a:t>Leverage Advanced Options</a:t>
            </a:r>
          </a:p>
        </p:txBody>
      </p:sp>
      <p:sp>
        <p:nvSpPr>
          <p:cNvPr id="3" name="Footer Placeholder 2">
            <a:extLst>
              <a:ext uri="{FF2B5EF4-FFF2-40B4-BE49-F238E27FC236}">
                <a16:creationId xmlns:a16="http://schemas.microsoft.com/office/drawing/2014/main" id="{B4E67AAC-CC54-4B83-B4DD-A2E811363D5C}"/>
              </a:ext>
            </a:extLst>
          </p:cNvPr>
          <p:cNvSpPr>
            <a:spLocks noGrp="1"/>
          </p:cNvSpPr>
          <p:nvPr>
            <p:ph type="ftr" sz="quarter" idx="13"/>
          </p:nvPr>
        </p:nvSpPr>
        <p:spPr/>
        <p:txBody>
          <a:bodyPr/>
          <a:lstStyle/>
          <a:p>
            <a:r>
              <a:rPr lang="en-US"/>
              <a:t>Copyright © 2023, Oracle and/or its affiliates </a:t>
            </a:r>
            <a:endParaRPr lang="en-US" dirty="0"/>
          </a:p>
        </p:txBody>
      </p:sp>
      <p:sp>
        <p:nvSpPr>
          <p:cNvPr id="6" name="Text Placeholder 5"/>
          <p:cNvSpPr>
            <a:spLocks noGrp="1"/>
          </p:cNvSpPr>
          <p:nvPr>
            <p:ph type="body" sz="quarter" idx="4294967295"/>
          </p:nvPr>
        </p:nvSpPr>
        <p:spPr>
          <a:xfrm>
            <a:off x="762000" y="1838325"/>
            <a:ext cx="5745379" cy="4260850"/>
          </a:xfrm>
        </p:spPr>
        <p:txBody>
          <a:bodyPr/>
          <a:lstStyle/>
          <a:p>
            <a:r>
              <a:rPr lang="en-US" b="1" dirty="0"/>
              <a:t>Best Practices for Bulk Changes</a:t>
            </a:r>
          </a:p>
          <a:p>
            <a:endParaRPr lang="en-US" b="1" dirty="0"/>
          </a:p>
          <a:p>
            <a:r>
              <a:rPr lang="en-US" dirty="0"/>
              <a:t>Use backend </a:t>
            </a:r>
            <a:r>
              <a:rPr lang="en-US" b="1" dirty="0"/>
              <a:t>XML files </a:t>
            </a:r>
            <a:r>
              <a:rPr lang="en-US" dirty="0"/>
              <a:t>while dealing with several objects and multiple modifications</a:t>
            </a:r>
          </a:p>
          <a:p>
            <a:pPr lvl="1"/>
            <a:r>
              <a:rPr lang="en-US" dirty="0"/>
              <a:t>Export ADM/Masking/</a:t>
            </a:r>
            <a:r>
              <a:rPr lang="en-US" dirty="0" err="1"/>
              <a:t>Subsetting</a:t>
            </a:r>
            <a:r>
              <a:rPr lang="en-US" dirty="0"/>
              <a:t> definition</a:t>
            </a:r>
            <a:br>
              <a:rPr lang="en-US" dirty="0"/>
            </a:br>
            <a:r>
              <a:rPr lang="en-US" dirty="0"/>
              <a:t>to XML file</a:t>
            </a:r>
          </a:p>
          <a:p>
            <a:pPr lvl="1"/>
            <a:r>
              <a:rPr lang="en-US" dirty="0"/>
              <a:t>Use XML editor to make the necessary changes</a:t>
            </a:r>
          </a:p>
          <a:p>
            <a:pPr lvl="1"/>
            <a:r>
              <a:rPr lang="en-US" dirty="0"/>
              <a:t>Import the modified XML files into EM</a:t>
            </a:r>
          </a:p>
          <a:p>
            <a:pPr lvl="1"/>
            <a:endParaRPr lang="en-US" dirty="0"/>
          </a:p>
          <a:p>
            <a:endParaRPr lang="en-US" b="1" dirty="0"/>
          </a:p>
        </p:txBody>
      </p:sp>
      <p:pic>
        <p:nvPicPr>
          <p:cNvPr id="13" name="Picture 3">
            <a:extLst>
              <a:ext uri="{FF2B5EF4-FFF2-40B4-BE49-F238E27FC236}">
                <a16:creationId xmlns:a16="http://schemas.microsoft.com/office/drawing/2014/main" id="{2B3399B1-7267-4123-A880-6F91E3F6C10C}"/>
              </a:ext>
            </a:extLst>
          </p:cNvPr>
          <p:cNvPicPr>
            <a:picLocks noChangeAspect="1" noChangeArrowheads="1"/>
          </p:cNvPicPr>
          <p:nvPr/>
        </p:nvPicPr>
        <p:blipFill>
          <a:blip r:embed="rId2" cstate="print"/>
          <a:srcRect/>
          <a:stretch>
            <a:fillRect/>
          </a:stretch>
        </p:blipFill>
        <p:spPr bwMode="auto">
          <a:xfrm>
            <a:off x="6761654" y="1837944"/>
            <a:ext cx="4172833" cy="4190005"/>
          </a:xfrm>
          <a:prstGeom prst="rect">
            <a:avLst/>
          </a:prstGeom>
          <a:ln w="9525">
            <a:solidFill>
              <a:schemeClr val="accent4"/>
            </a:solidFill>
            <a:miter lim="800000"/>
            <a:headEnd/>
            <a:tailEnd/>
          </a:ln>
        </p:spPr>
      </p:pic>
    </p:spTree>
    <p:extLst>
      <p:ext uri="{BB962C8B-B14F-4D97-AF65-F5344CB8AC3E}">
        <p14:creationId xmlns:p14="http://schemas.microsoft.com/office/powerpoint/2010/main" val="377881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68999F-D6C7-4D19-95FC-F3783E17B219}"/>
              </a:ext>
            </a:extLst>
          </p:cNvPr>
          <p:cNvSpPr>
            <a:spLocks noGrp="1"/>
          </p:cNvSpPr>
          <p:nvPr>
            <p:ph type="title"/>
          </p:nvPr>
        </p:nvSpPr>
        <p:spPr/>
        <p:txBody>
          <a:bodyPr/>
          <a:lstStyle/>
          <a:p>
            <a:r>
              <a:rPr lang="en-US" dirty="0"/>
              <a:t>Oracle DMS Demo Tips</a:t>
            </a:r>
            <a:endParaRPr lang="en-US" sz="2000" b="0" dirty="0"/>
          </a:p>
        </p:txBody>
      </p:sp>
      <p:sp>
        <p:nvSpPr>
          <p:cNvPr id="4" name="Text Placeholder 3">
            <a:extLst>
              <a:ext uri="{FF2B5EF4-FFF2-40B4-BE49-F238E27FC236}">
                <a16:creationId xmlns:a16="http://schemas.microsoft.com/office/drawing/2014/main" id="{5DC50FD7-9697-4E2D-B40E-FF5DF8D89A90}"/>
              </a:ext>
            </a:extLst>
          </p:cNvPr>
          <p:cNvSpPr>
            <a:spLocks noGrp="1"/>
          </p:cNvSpPr>
          <p:nvPr>
            <p:ph type="body" sz="quarter" idx="11"/>
          </p:nvPr>
        </p:nvSpPr>
        <p:spPr/>
        <p:txBody>
          <a:bodyPr/>
          <a:lstStyle/>
          <a:p>
            <a:r>
              <a:rPr lang="en-US" sz="1800" dirty="0"/>
              <a:t>For Performance Improvements</a:t>
            </a:r>
            <a:endParaRPr lang="fr-FR" sz="1800" dirty="0"/>
          </a:p>
        </p:txBody>
      </p:sp>
      <p:sp>
        <p:nvSpPr>
          <p:cNvPr id="2" name="Footer Placeholder 1">
            <a:extLst>
              <a:ext uri="{FF2B5EF4-FFF2-40B4-BE49-F238E27FC236}">
                <a16:creationId xmlns:a16="http://schemas.microsoft.com/office/drawing/2014/main" id="{FE631BAD-5DDE-472A-A3B1-E67F8710B868}"/>
              </a:ext>
            </a:extLst>
          </p:cNvPr>
          <p:cNvSpPr>
            <a:spLocks noGrp="1"/>
          </p:cNvSpPr>
          <p:nvPr>
            <p:ph type="ftr" sz="quarter" idx="13"/>
          </p:nvPr>
        </p:nvSpPr>
        <p:spPr/>
        <p:txBody>
          <a:bodyPr/>
          <a:lstStyle/>
          <a:p>
            <a:r>
              <a:rPr lang="en-US"/>
              <a:t>Copyright © 2023, Oracle and/or its affiliates </a:t>
            </a:r>
            <a:endParaRPr lang="en-US" dirty="0"/>
          </a:p>
        </p:txBody>
      </p:sp>
      <p:pic>
        <p:nvPicPr>
          <p:cNvPr id="7" name="Picture 2"/>
          <p:cNvPicPr>
            <a:picLocks noChangeAspect="1" noChangeArrowheads="1"/>
          </p:cNvPicPr>
          <p:nvPr/>
        </p:nvPicPr>
        <p:blipFill>
          <a:blip r:embed="rId2" cstate="print"/>
          <a:srcRect b="1849"/>
          <a:stretch>
            <a:fillRect/>
          </a:stretch>
        </p:blipFill>
        <p:spPr bwMode="auto">
          <a:xfrm>
            <a:off x="495141" y="1904215"/>
            <a:ext cx="9979626" cy="4138251"/>
          </a:xfrm>
          <a:prstGeom prst="rect">
            <a:avLst/>
          </a:prstGeom>
          <a:noFill/>
          <a:ln w="25400">
            <a:solidFill>
              <a:schemeClr val="accent1"/>
            </a:solidFill>
            <a:miter lim="800000"/>
            <a:headEnd/>
            <a:tailEnd/>
          </a:ln>
        </p:spPr>
      </p:pic>
      <p:sp>
        <p:nvSpPr>
          <p:cNvPr id="9" name="Rectangle 8"/>
          <p:cNvSpPr/>
          <p:nvPr/>
        </p:nvSpPr>
        <p:spPr>
          <a:xfrm>
            <a:off x="598169" y="2564949"/>
            <a:ext cx="2976178" cy="536470"/>
          </a:xfrm>
          <a:prstGeom prst="rect">
            <a:avLst/>
          </a:prstGeom>
          <a:no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0" name="Rectangle 9"/>
          <p:cNvSpPr/>
          <p:nvPr/>
        </p:nvSpPr>
        <p:spPr>
          <a:xfrm>
            <a:off x="595478" y="3594042"/>
            <a:ext cx="4694547" cy="525472"/>
          </a:xfrm>
          <a:prstGeom prst="rect">
            <a:avLst/>
          </a:prstGeom>
          <a:no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2" name="Rounded Rectangular Callout 11"/>
          <p:cNvSpPr/>
          <p:nvPr/>
        </p:nvSpPr>
        <p:spPr>
          <a:xfrm>
            <a:off x="6297256" y="3008193"/>
            <a:ext cx="4655128" cy="1171698"/>
          </a:xfrm>
          <a:prstGeom prst="wedgeRoundRectCallout">
            <a:avLst>
              <a:gd name="adj1" fmla="val -20426"/>
              <a:gd name="adj2" fmla="val 51244"/>
              <a:gd name="adj3" fmla="val 16667"/>
            </a:avLst>
          </a:prstGeom>
          <a:solidFill>
            <a:srgbClr val="C7463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buFont typeface="Arial" pitchFamily="34" charset="0"/>
              <a:buChar char="•"/>
            </a:pPr>
            <a:r>
              <a:rPr lang="en-US" dirty="0"/>
              <a:t>  Disable redo log generation</a:t>
            </a:r>
          </a:p>
          <a:p>
            <a:pPr>
              <a:lnSpc>
                <a:spcPct val="90000"/>
              </a:lnSpc>
              <a:buFont typeface="Arial" pitchFamily="34" charset="0"/>
              <a:buChar char="•"/>
            </a:pPr>
            <a:r>
              <a:rPr lang="en-US" dirty="0"/>
              <a:t>  Disable refresh statistics after masking</a:t>
            </a:r>
          </a:p>
          <a:p>
            <a:pPr>
              <a:lnSpc>
                <a:spcPct val="90000"/>
              </a:lnSpc>
              <a:buFont typeface="Arial" pitchFamily="34" charset="0"/>
              <a:buChar char="•"/>
            </a:pPr>
            <a:r>
              <a:rPr lang="en-US" dirty="0"/>
              <a:t>  Override default parallel degree</a:t>
            </a:r>
          </a:p>
        </p:txBody>
      </p:sp>
    </p:spTree>
    <p:extLst>
      <p:ext uri="{BB962C8B-B14F-4D97-AF65-F5344CB8AC3E}">
        <p14:creationId xmlns:p14="http://schemas.microsoft.com/office/powerpoint/2010/main" val="5438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B7EB1D-79FF-49D5-B12F-0927B08A6194}"/>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2" name="Text Placeholder 1">
            <a:extLst>
              <a:ext uri="{FF2B5EF4-FFF2-40B4-BE49-F238E27FC236}">
                <a16:creationId xmlns:a16="http://schemas.microsoft.com/office/drawing/2014/main" id="{1CD0EF74-CB2E-22D4-210B-1E00FDB5EA88}"/>
              </a:ext>
            </a:extLst>
          </p:cNvPr>
          <p:cNvSpPr>
            <a:spLocks noGrp="1"/>
          </p:cNvSpPr>
          <p:nvPr>
            <p:ph type="body" sz="quarter" idx="11"/>
          </p:nvPr>
        </p:nvSpPr>
        <p:spPr/>
        <p:txBody>
          <a:bodyPr/>
          <a:lstStyle/>
          <a:p>
            <a:r>
              <a:rPr lang="en-US" sz="1800" b="0" dirty="0"/>
              <a:t>Enterprise Manager - Optimization and Usability Improvements</a:t>
            </a:r>
            <a:endParaRPr lang="fr-FR" sz="1800" dirty="0"/>
          </a:p>
        </p:txBody>
      </p:sp>
      <p:sp>
        <p:nvSpPr>
          <p:cNvPr id="4" name="Footer Placeholder 3">
            <a:extLst>
              <a:ext uri="{FF2B5EF4-FFF2-40B4-BE49-F238E27FC236}">
                <a16:creationId xmlns:a16="http://schemas.microsoft.com/office/drawing/2014/main" id="{5CC13AEF-9145-4636-803F-BF3DA2BF16FB}"/>
              </a:ext>
            </a:extLst>
          </p:cNvPr>
          <p:cNvSpPr>
            <a:spLocks noGrp="1"/>
          </p:cNvSpPr>
          <p:nvPr>
            <p:ph type="ftr" sz="quarter" idx="13"/>
          </p:nvPr>
        </p:nvSpPr>
        <p:spPr/>
        <p:txBody>
          <a:bodyPr/>
          <a:lstStyle/>
          <a:p>
            <a:r>
              <a:rPr lang="en-US"/>
              <a:t>Copyright © 2023, Oracle and/or its affiliates </a:t>
            </a:r>
            <a:endParaRPr lang="en-US" dirty="0"/>
          </a:p>
        </p:txBody>
      </p:sp>
      <p:sp>
        <p:nvSpPr>
          <p:cNvPr id="6" name="Content Placeholder 2">
            <a:extLst>
              <a:ext uri="{FF2B5EF4-FFF2-40B4-BE49-F238E27FC236}">
                <a16:creationId xmlns:a16="http://schemas.microsoft.com/office/drawing/2014/main" id="{AFF376A3-0DB3-439D-AA59-797E5EC22B47}"/>
              </a:ext>
            </a:extLst>
          </p:cNvPr>
          <p:cNvSpPr txBox="1">
            <a:spLocks/>
          </p:cNvSpPr>
          <p:nvPr/>
        </p:nvSpPr>
        <p:spPr>
          <a:xfrm>
            <a:off x="578004" y="2161634"/>
            <a:ext cx="5715000" cy="358140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000" b="1" dirty="0"/>
              <a:t>30% optimized storage</a:t>
            </a:r>
          </a:p>
          <a:p>
            <a:pPr lvl="1"/>
            <a:r>
              <a:rPr lang="en-US" sz="1800" dirty="0"/>
              <a:t>Down to 3.25 GB from 5GB masking a 2GB table in HR schema</a:t>
            </a:r>
          </a:p>
          <a:p>
            <a:r>
              <a:rPr lang="en-US" sz="2000" b="1" dirty="0"/>
              <a:t>40% improved performance</a:t>
            </a:r>
          </a:p>
          <a:p>
            <a:pPr lvl="1"/>
            <a:r>
              <a:rPr lang="en-US" sz="1800" dirty="0"/>
              <a:t>In-Export masking time of 52 GB of data is down to 20 min from 30 min </a:t>
            </a:r>
          </a:p>
          <a:p>
            <a:r>
              <a:rPr lang="en-US" sz="2000" dirty="0"/>
              <a:t>Export/import full database during In-Export operation</a:t>
            </a:r>
          </a:p>
        </p:txBody>
      </p:sp>
      <p:pic>
        <p:nvPicPr>
          <p:cNvPr id="3" name="Picture 2">
            <a:extLst>
              <a:ext uri="{FF2B5EF4-FFF2-40B4-BE49-F238E27FC236}">
                <a16:creationId xmlns:a16="http://schemas.microsoft.com/office/drawing/2014/main" id="{3AC41004-B782-4AA4-A17D-B79485CD7F65}"/>
              </a:ext>
            </a:extLst>
          </p:cNvPr>
          <p:cNvPicPr>
            <a:picLocks noChangeAspect="1"/>
          </p:cNvPicPr>
          <p:nvPr/>
        </p:nvPicPr>
        <p:blipFill>
          <a:blip r:embed="rId2"/>
          <a:stretch>
            <a:fillRect/>
          </a:stretch>
        </p:blipFill>
        <p:spPr>
          <a:xfrm>
            <a:off x="6553200" y="1905000"/>
            <a:ext cx="5241359" cy="373121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8534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Data Masking solutions</a:t>
            </a:r>
          </a:p>
        </p:txBody>
      </p:sp>
      <p:sp>
        <p:nvSpPr>
          <p:cNvPr id="4" name="Text Placeholder 3">
            <a:extLst>
              <a:ext uri="{FF2B5EF4-FFF2-40B4-BE49-F238E27FC236}">
                <a16:creationId xmlns:a16="http://schemas.microsoft.com/office/drawing/2014/main" id="{4BA689E4-E79C-D7C3-86F9-F2329D941DC1}"/>
              </a:ext>
            </a:extLst>
          </p:cNvPr>
          <p:cNvSpPr>
            <a:spLocks noGrp="1"/>
          </p:cNvSpPr>
          <p:nvPr>
            <p:ph type="body" sz="quarter" idx="11"/>
          </p:nvPr>
        </p:nvSpPr>
        <p:spPr/>
        <p:txBody>
          <a:bodyPr/>
          <a:lstStyle/>
          <a:p>
            <a:r>
              <a:rPr lang="en-US" sz="1800" dirty="0"/>
              <a:t>Oracle Data Safe: Cloud Services</a:t>
            </a:r>
            <a:endParaRPr lang="en-US" sz="1800" dirty="0">
              <a:latin typeface="+mn-lt"/>
              <a:cs typeface="Oracle Sans Tab Light" panose="020B0403020204020204"/>
            </a:endParaRPr>
          </a:p>
        </p:txBody>
      </p:sp>
      <p:sp>
        <p:nvSpPr>
          <p:cNvPr id="6" name="Footer Placeholder 5">
            <a:extLst>
              <a:ext uri="{FF2B5EF4-FFF2-40B4-BE49-F238E27FC236}">
                <a16:creationId xmlns:a16="http://schemas.microsoft.com/office/drawing/2014/main" id="{90329104-ED00-5E49-BD63-01983C6E7AFD}"/>
              </a:ext>
            </a:extLst>
          </p:cNvPr>
          <p:cNvSpPr>
            <a:spLocks noGrp="1"/>
          </p:cNvSpPr>
          <p:nvPr>
            <p:ph type="ftr" sz="quarter" idx="13"/>
          </p:nvPr>
        </p:nvSpPr>
        <p:spPr/>
        <p:txBody>
          <a:bodyPr/>
          <a:lstStyle/>
          <a:p>
            <a:r>
              <a:rPr lang="en-US"/>
              <a:t>Copyright © 2023, Oracle and/or its affiliates </a:t>
            </a:r>
            <a:endParaRPr lang="en-US" dirty="0"/>
          </a:p>
        </p:txBody>
      </p:sp>
      <p:sp>
        <p:nvSpPr>
          <p:cNvPr id="33" name="Content Placeholder 5"/>
          <p:cNvSpPr txBox="1"/>
          <p:nvPr/>
        </p:nvSpPr>
        <p:spPr>
          <a:xfrm>
            <a:off x="1794082" y="3876261"/>
            <a:ext cx="8603836" cy="715618"/>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00000"/>
              </a:lnSpc>
              <a:spcAft>
                <a:spcPct val="0"/>
              </a:spcAft>
              <a:buClr>
                <a:srgbClr val="58595B">
                  <a:lumMod val="60000"/>
                  <a:lumOff val="40000"/>
                </a:srgbClr>
              </a:buClr>
              <a:buNone/>
              <a:defRPr/>
            </a:pPr>
            <a:r>
              <a:rPr lang="en-US" sz="1600" dirty="0">
                <a:latin typeface="Oracle Sans" panose="020B0503020204020204" pitchFamily="34" charset="0"/>
              </a:rPr>
              <a:t>Oracle Data Safe comprises six components</a:t>
            </a:r>
            <a:br>
              <a:rPr lang="en-US" sz="1600" dirty="0">
                <a:latin typeface="Oracle Sans" panose="020B0503020204020204" pitchFamily="34" charset="0"/>
              </a:rPr>
            </a:br>
            <a:r>
              <a:rPr lang="en-US" sz="1600" dirty="0">
                <a:latin typeface="Oracle Sans" panose="020B0503020204020204" pitchFamily="34" charset="0"/>
              </a:rPr>
              <a:t>in a single integrated service and delivers this to any Oracle Database user</a:t>
            </a:r>
          </a:p>
        </p:txBody>
      </p:sp>
      <p:sp>
        <p:nvSpPr>
          <p:cNvPr id="21" name="Rectangle 20"/>
          <p:cNvSpPr/>
          <p:nvPr/>
        </p:nvSpPr>
        <p:spPr bwMode="gray">
          <a:xfrm>
            <a:off x="164544" y="4997590"/>
            <a:ext cx="2016203" cy="655983"/>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n-US" dirty="0">
                <a:solidFill>
                  <a:schemeClr val="accent5"/>
                </a:solidFill>
                <a:latin typeface="Oracle Sans" panose="020B0503020204020204" pitchFamily="34" charset="0"/>
              </a:rPr>
              <a:t>Security Assessment</a:t>
            </a:r>
          </a:p>
        </p:txBody>
      </p:sp>
      <p:sp>
        <p:nvSpPr>
          <p:cNvPr id="39" name="Rectangle 38"/>
          <p:cNvSpPr/>
          <p:nvPr/>
        </p:nvSpPr>
        <p:spPr bwMode="gray">
          <a:xfrm>
            <a:off x="6132279" y="5057777"/>
            <a:ext cx="2016203" cy="655983"/>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n-US" dirty="0">
                <a:solidFill>
                  <a:schemeClr val="accent5"/>
                </a:solidFill>
                <a:latin typeface="Oracle Sans" panose="020B0503020204020204" pitchFamily="34" charset="0"/>
              </a:rPr>
              <a:t>Data </a:t>
            </a:r>
          </a:p>
          <a:p>
            <a:pPr algn="ctr">
              <a:lnSpc>
                <a:spcPct val="90000"/>
              </a:lnSpc>
              <a:spcBef>
                <a:spcPct val="0"/>
              </a:spcBef>
              <a:spcAft>
                <a:spcPct val="0"/>
              </a:spcAft>
              <a:defRPr/>
            </a:pPr>
            <a:r>
              <a:rPr lang="en-US" dirty="0">
                <a:solidFill>
                  <a:schemeClr val="accent5"/>
                </a:solidFill>
                <a:latin typeface="Oracle Sans" panose="020B0503020204020204" pitchFamily="34" charset="0"/>
              </a:rPr>
              <a:t>Discovery</a:t>
            </a:r>
          </a:p>
        </p:txBody>
      </p:sp>
      <p:sp>
        <p:nvSpPr>
          <p:cNvPr id="40" name="Rectangle 39"/>
          <p:cNvSpPr/>
          <p:nvPr/>
        </p:nvSpPr>
        <p:spPr bwMode="gray">
          <a:xfrm>
            <a:off x="8121524" y="5053360"/>
            <a:ext cx="2016203" cy="655983"/>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pPr>
            <a:r>
              <a:rPr lang="en-US" dirty="0">
                <a:solidFill>
                  <a:schemeClr val="accent5"/>
                </a:solidFill>
                <a:latin typeface="Oracle Sans" panose="020B0503020204020204" pitchFamily="34" charset="0"/>
              </a:rPr>
              <a:t>Data</a:t>
            </a:r>
            <a:br>
              <a:rPr lang="en-US" dirty="0">
                <a:solidFill>
                  <a:schemeClr val="accent5"/>
                </a:solidFill>
                <a:latin typeface="Oracle Sans" panose="020B0503020204020204" pitchFamily="34" charset="0"/>
              </a:rPr>
            </a:br>
            <a:r>
              <a:rPr lang="en-US" dirty="0">
                <a:solidFill>
                  <a:schemeClr val="accent5"/>
                </a:solidFill>
                <a:latin typeface="Oracle Sans" panose="020B0503020204020204" pitchFamily="34" charset="0"/>
              </a:rPr>
              <a:t>Masking</a:t>
            </a:r>
          </a:p>
        </p:txBody>
      </p:sp>
      <p:sp>
        <p:nvSpPr>
          <p:cNvPr id="41" name="Rectangle 40"/>
          <p:cNvSpPr/>
          <p:nvPr/>
        </p:nvSpPr>
        <p:spPr bwMode="gray">
          <a:xfrm>
            <a:off x="2153789" y="4997590"/>
            <a:ext cx="2016203" cy="655983"/>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n-US" dirty="0">
                <a:solidFill>
                  <a:schemeClr val="accent5"/>
                </a:solidFill>
                <a:latin typeface="Oracle Sans" panose="020B0503020204020204" pitchFamily="34" charset="0"/>
              </a:rPr>
              <a:t>User </a:t>
            </a:r>
          </a:p>
          <a:p>
            <a:pPr algn="ctr">
              <a:lnSpc>
                <a:spcPct val="90000"/>
              </a:lnSpc>
              <a:spcBef>
                <a:spcPct val="0"/>
              </a:spcBef>
              <a:spcAft>
                <a:spcPct val="0"/>
              </a:spcAft>
              <a:defRPr/>
            </a:pPr>
            <a:r>
              <a:rPr lang="en-US" dirty="0">
                <a:solidFill>
                  <a:schemeClr val="accent5"/>
                </a:solidFill>
                <a:latin typeface="Oracle Sans" panose="020B0503020204020204" pitchFamily="34" charset="0"/>
              </a:rPr>
              <a:t>Assessment</a:t>
            </a:r>
          </a:p>
        </p:txBody>
      </p:sp>
      <p:sp>
        <p:nvSpPr>
          <p:cNvPr id="42" name="Rectangle 41"/>
          <p:cNvSpPr/>
          <p:nvPr/>
        </p:nvSpPr>
        <p:spPr bwMode="gray">
          <a:xfrm>
            <a:off x="4143034" y="5061090"/>
            <a:ext cx="2016203" cy="655983"/>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n-US" dirty="0">
                <a:solidFill>
                  <a:schemeClr val="accent5"/>
                </a:solidFill>
                <a:latin typeface="Oracle Sans" panose="020B0503020204020204" pitchFamily="34" charset="0"/>
              </a:rPr>
              <a:t>Activity</a:t>
            </a:r>
            <a:br>
              <a:rPr lang="en-US" dirty="0">
                <a:solidFill>
                  <a:schemeClr val="accent5"/>
                </a:solidFill>
                <a:latin typeface="Oracle Sans" panose="020B0503020204020204" pitchFamily="34" charset="0"/>
              </a:rPr>
            </a:br>
            <a:r>
              <a:rPr lang="en-US" dirty="0">
                <a:solidFill>
                  <a:schemeClr val="accent5"/>
                </a:solidFill>
                <a:latin typeface="Oracle Sans" panose="020B0503020204020204" pitchFamily="34" charset="0"/>
              </a:rPr>
              <a:t>Auditing</a:t>
            </a:r>
          </a:p>
        </p:txBody>
      </p:sp>
      <p:cxnSp>
        <p:nvCxnSpPr>
          <p:cNvPr id="23" name="Straight Connector 22"/>
          <p:cNvCxnSpPr/>
          <p:nvPr/>
        </p:nvCxnSpPr>
        <p:spPr>
          <a:xfrm flipH="1">
            <a:off x="2213793" y="5057777"/>
            <a:ext cx="0" cy="596348"/>
          </a:xfrm>
          <a:prstGeom prst="lin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4237660" y="5053360"/>
            <a:ext cx="0" cy="596348"/>
          </a:xfrm>
          <a:prstGeom prst="lin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6096000" y="5061090"/>
            <a:ext cx="0" cy="596348"/>
          </a:xfrm>
          <a:prstGeom prst="lin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8148482" y="5083177"/>
            <a:ext cx="0" cy="596348"/>
          </a:xfrm>
          <a:prstGeom prst="lin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DE702595-C38A-5E27-41F3-01452885DE58}"/>
              </a:ext>
            </a:extLst>
          </p:cNvPr>
          <p:cNvGrpSpPr/>
          <p:nvPr/>
        </p:nvGrpSpPr>
        <p:grpSpPr>
          <a:xfrm>
            <a:off x="442111" y="1912976"/>
            <a:ext cx="10932749" cy="1728679"/>
            <a:chOff x="730118" y="1919911"/>
            <a:chExt cx="10932749" cy="1728679"/>
          </a:xfrm>
        </p:grpSpPr>
        <p:cxnSp>
          <p:nvCxnSpPr>
            <p:cNvPr id="24" name="Straight Connector 23"/>
            <p:cNvCxnSpPr>
              <a:cxnSpLocks/>
            </p:cNvCxnSpPr>
            <p:nvPr/>
          </p:nvCxnSpPr>
          <p:spPr>
            <a:xfrm>
              <a:off x="1768862" y="2668135"/>
              <a:ext cx="8662713" cy="0"/>
            </a:xfrm>
            <a:prstGeom prst="line">
              <a:avLst/>
            </a:prstGeom>
            <a:ln w="1905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gray">
            <a:xfrm>
              <a:off x="4915138" y="2132417"/>
              <a:ext cx="1071439" cy="1071439"/>
            </a:xfrm>
            <a:prstGeom prst="ellipse">
              <a:avLst/>
            </a:prstGeom>
            <a:solidFill>
              <a:schemeClr val="bg1"/>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9" name="Oval 28"/>
            <p:cNvSpPr/>
            <p:nvPr/>
          </p:nvSpPr>
          <p:spPr bwMode="gray">
            <a:xfrm>
              <a:off x="3086338" y="2132417"/>
              <a:ext cx="1071439" cy="1071439"/>
            </a:xfrm>
            <a:prstGeom prst="ellipse">
              <a:avLst/>
            </a:prstGeom>
            <a:solidFill>
              <a:schemeClr val="bg1"/>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30" name="Oval 29"/>
            <p:cNvSpPr/>
            <p:nvPr/>
          </p:nvSpPr>
          <p:spPr bwMode="gray">
            <a:xfrm>
              <a:off x="1257538" y="2132417"/>
              <a:ext cx="1071439" cy="1071439"/>
            </a:xfrm>
            <a:prstGeom prst="ellipse">
              <a:avLst/>
            </a:prstGeom>
            <a:solidFill>
              <a:schemeClr val="bg1"/>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7" name="Oval 26"/>
            <p:cNvSpPr/>
            <p:nvPr/>
          </p:nvSpPr>
          <p:spPr bwMode="gray">
            <a:xfrm>
              <a:off x="8572738" y="2132417"/>
              <a:ext cx="1071439" cy="1071439"/>
            </a:xfrm>
            <a:prstGeom prst="ellipse">
              <a:avLst/>
            </a:prstGeom>
            <a:solidFill>
              <a:schemeClr val="bg1"/>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5" name="Oval 24"/>
            <p:cNvSpPr/>
            <p:nvPr/>
          </p:nvSpPr>
          <p:spPr bwMode="gray">
            <a:xfrm>
              <a:off x="6743938" y="2132417"/>
              <a:ext cx="1071439" cy="1071439"/>
            </a:xfrm>
            <a:prstGeom prst="ellipse">
              <a:avLst/>
            </a:prstGeom>
            <a:solidFill>
              <a:schemeClr val="bg1"/>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6" name="Rectangle 25"/>
            <p:cNvSpPr/>
            <p:nvPr/>
          </p:nvSpPr>
          <p:spPr bwMode="gray">
            <a:xfrm>
              <a:off x="730118" y="1919911"/>
              <a:ext cx="9095874" cy="737937"/>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9" name="Freeform 4"/>
            <p:cNvSpPr>
              <a:spLocks noChangeAspect="1" noChangeArrowheads="1"/>
            </p:cNvSpPr>
            <p:nvPr/>
          </p:nvSpPr>
          <p:spPr bwMode="auto">
            <a:xfrm>
              <a:off x="7026807" y="2417413"/>
              <a:ext cx="505698" cy="516155"/>
            </a:xfrm>
            <a:custGeom>
              <a:avLst/>
              <a:gdLst>
                <a:gd name="T0" fmla="*/ 788 w 2987"/>
                <a:gd name="T1" fmla="*/ 844 h 3045"/>
                <a:gd name="T2" fmla="*/ 1066 w 2987"/>
                <a:gd name="T3" fmla="*/ 1052 h 3045"/>
                <a:gd name="T4" fmla="*/ 1204 w 2987"/>
                <a:gd name="T5" fmla="*/ 1006 h 3045"/>
                <a:gd name="T6" fmla="*/ 1309 w 2987"/>
                <a:gd name="T7" fmla="*/ 844 h 3045"/>
                <a:gd name="T8" fmla="*/ 1354 w 2987"/>
                <a:gd name="T9" fmla="*/ 832 h 3045"/>
                <a:gd name="T10" fmla="*/ 1365 w 2987"/>
                <a:gd name="T11" fmla="*/ 809 h 3045"/>
                <a:gd name="T12" fmla="*/ 1354 w 2987"/>
                <a:gd name="T13" fmla="*/ 624 h 3045"/>
                <a:gd name="T14" fmla="*/ 1412 w 2987"/>
                <a:gd name="T15" fmla="*/ 497 h 3045"/>
                <a:gd name="T16" fmla="*/ 1412 w 2987"/>
                <a:gd name="T17" fmla="*/ 439 h 3045"/>
                <a:gd name="T18" fmla="*/ 1493 w 2987"/>
                <a:gd name="T19" fmla="*/ 358 h 3045"/>
                <a:gd name="T20" fmla="*/ 1458 w 2987"/>
                <a:gd name="T21" fmla="*/ 220 h 3045"/>
                <a:gd name="T22" fmla="*/ 1389 w 2987"/>
                <a:gd name="T23" fmla="*/ 127 h 3045"/>
                <a:gd name="T24" fmla="*/ 1332 w 2987"/>
                <a:gd name="T25" fmla="*/ 185 h 3045"/>
                <a:gd name="T26" fmla="*/ 672 w 2987"/>
                <a:gd name="T27" fmla="*/ 381 h 3045"/>
                <a:gd name="T28" fmla="*/ 707 w 2987"/>
                <a:gd name="T29" fmla="*/ 775 h 3045"/>
                <a:gd name="T30" fmla="*/ 788 w 2987"/>
                <a:gd name="T31" fmla="*/ 844 h 3045"/>
                <a:gd name="T32" fmla="*/ 2928 w 2987"/>
                <a:gd name="T33" fmla="*/ 1793 h 3045"/>
                <a:gd name="T34" fmla="*/ 2894 w 2987"/>
                <a:gd name="T35" fmla="*/ 1793 h 3045"/>
                <a:gd name="T36" fmla="*/ 2639 w 2987"/>
                <a:gd name="T37" fmla="*/ 2766 h 3045"/>
                <a:gd name="T38" fmla="*/ 1585 w 2987"/>
                <a:gd name="T39" fmla="*/ 2766 h 3045"/>
                <a:gd name="T40" fmla="*/ 1585 w 2987"/>
                <a:gd name="T41" fmla="*/ 2812 h 3045"/>
                <a:gd name="T42" fmla="*/ 1632 w 2987"/>
                <a:gd name="T43" fmla="*/ 2858 h 3045"/>
                <a:gd name="T44" fmla="*/ 2674 w 2987"/>
                <a:gd name="T45" fmla="*/ 2858 h 3045"/>
                <a:gd name="T46" fmla="*/ 2720 w 2987"/>
                <a:gd name="T47" fmla="*/ 2824 h 3045"/>
                <a:gd name="T48" fmla="*/ 2975 w 2987"/>
                <a:gd name="T49" fmla="*/ 1851 h 3045"/>
                <a:gd name="T50" fmla="*/ 2928 w 2987"/>
                <a:gd name="T51" fmla="*/ 1793 h 3045"/>
                <a:gd name="T52" fmla="*/ 1828 w 2987"/>
                <a:gd name="T53" fmla="*/ 2650 h 3045"/>
                <a:gd name="T54" fmla="*/ 1863 w 2987"/>
                <a:gd name="T55" fmla="*/ 2662 h 3045"/>
                <a:gd name="T56" fmla="*/ 2118 w 2987"/>
                <a:gd name="T57" fmla="*/ 2662 h 3045"/>
                <a:gd name="T58" fmla="*/ 2211 w 2987"/>
                <a:gd name="T59" fmla="*/ 2615 h 3045"/>
                <a:gd name="T60" fmla="*/ 2269 w 2987"/>
                <a:gd name="T61" fmla="*/ 2638 h 3045"/>
                <a:gd name="T62" fmla="*/ 2315 w 2987"/>
                <a:gd name="T63" fmla="*/ 2697 h 3045"/>
                <a:gd name="T64" fmla="*/ 2419 w 2987"/>
                <a:gd name="T65" fmla="*/ 2708 h 3045"/>
                <a:gd name="T66" fmla="*/ 2326 w 2987"/>
                <a:gd name="T67" fmla="*/ 2558 h 3045"/>
                <a:gd name="T68" fmla="*/ 2164 w 2987"/>
                <a:gd name="T69" fmla="*/ 2442 h 3045"/>
                <a:gd name="T70" fmla="*/ 2106 w 2987"/>
                <a:gd name="T71" fmla="*/ 2419 h 3045"/>
                <a:gd name="T72" fmla="*/ 1863 w 2987"/>
                <a:gd name="T73" fmla="*/ 2419 h 3045"/>
                <a:gd name="T74" fmla="*/ 1863 w 2987"/>
                <a:gd name="T75" fmla="*/ 2430 h 3045"/>
                <a:gd name="T76" fmla="*/ 1863 w 2987"/>
                <a:gd name="T77" fmla="*/ 2419 h 3045"/>
                <a:gd name="T78" fmla="*/ 1447 w 2987"/>
                <a:gd name="T79" fmla="*/ 2326 h 3045"/>
                <a:gd name="T80" fmla="*/ 1274 w 2987"/>
                <a:gd name="T81" fmla="*/ 2106 h 3045"/>
                <a:gd name="T82" fmla="*/ 1286 w 2987"/>
                <a:gd name="T83" fmla="*/ 2060 h 3045"/>
                <a:gd name="T84" fmla="*/ 1158 w 2987"/>
                <a:gd name="T85" fmla="*/ 1377 h 3045"/>
                <a:gd name="T86" fmla="*/ 1054 w 2987"/>
                <a:gd name="T87" fmla="*/ 1180 h 3045"/>
                <a:gd name="T88" fmla="*/ 637 w 2987"/>
                <a:gd name="T89" fmla="*/ 1006 h 3045"/>
                <a:gd name="T90" fmla="*/ 417 w 2987"/>
                <a:gd name="T91" fmla="*/ 1203 h 3045"/>
                <a:gd name="T92" fmla="*/ 221 w 2987"/>
                <a:gd name="T93" fmla="*/ 1469 h 3045"/>
                <a:gd name="T94" fmla="*/ 23 w 2987"/>
                <a:gd name="T95" fmla="*/ 2141 h 3045"/>
                <a:gd name="T96" fmla="*/ 47 w 2987"/>
                <a:gd name="T97" fmla="*/ 2361 h 3045"/>
                <a:gd name="T98" fmla="*/ 429 w 2987"/>
                <a:gd name="T99" fmla="*/ 3044 h 3045"/>
                <a:gd name="T100" fmla="*/ 1216 w 2987"/>
                <a:gd name="T101" fmla="*/ 3044 h 3045"/>
                <a:gd name="T102" fmla="*/ 1239 w 2987"/>
                <a:gd name="T103" fmla="*/ 2662 h 3045"/>
                <a:gd name="T104" fmla="*/ 1817 w 2987"/>
                <a:gd name="T105" fmla="*/ 2697 h 3045"/>
                <a:gd name="T106" fmla="*/ 1828 w 2987"/>
                <a:gd name="T107" fmla="*/ 265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87" h="3045">
                  <a:moveTo>
                    <a:pt x="788" y="844"/>
                  </a:moveTo>
                  <a:cubicBezTo>
                    <a:pt x="834" y="971"/>
                    <a:pt x="973" y="1006"/>
                    <a:pt x="1066" y="1052"/>
                  </a:cubicBezTo>
                  <a:cubicBezTo>
                    <a:pt x="1112" y="1076"/>
                    <a:pt x="1170" y="1064"/>
                    <a:pt x="1204" y="1006"/>
                  </a:cubicBezTo>
                  <a:cubicBezTo>
                    <a:pt x="1239" y="948"/>
                    <a:pt x="1309" y="844"/>
                    <a:pt x="1309" y="844"/>
                  </a:cubicBezTo>
                  <a:cubicBezTo>
                    <a:pt x="1332" y="844"/>
                    <a:pt x="1354" y="844"/>
                    <a:pt x="1354" y="832"/>
                  </a:cubicBezTo>
                  <a:cubicBezTo>
                    <a:pt x="1365" y="821"/>
                    <a:pt x="1365" y="821"/>
                    <a:pt x="1365" y="809"/>
                  </a:cubicBezTo>
                  <a:cubicBezTo>
                    <a:pt x="1365" y="809"/>
                    <a:pt x="1354" y="647"/>
                    <a:pt x="1354" y="624"/>
                  </a:cubicBezTo>
                  <a:cubicBezTo>
                    <a:pt x="1365" y="589"/>
                    <a:pt x="1389" y="566"/>
                    <a:pt x="1412" y="497"/>
                  </a:cubicBezTo>
                  <a:cubicBezTo>
                    <a:pt x="1412" y="474"/>
                    <a:pt x="1412" y="450"/>
                    <a:pt x="1412" y="439"/>
                  </a:cubicBezTo>
                  <a:cubicBezTo>
                    <a:pt x="1470" y="427"/>
                    <a:pt x="1481" y="381"/>
                    <a:pt x="1493" y="358"/>
                  </a:cubicBezTo>
                  <a:cubicBezTo>
                    <a:pt x="1504" y="311"/>
                    <a:pt x="1493" y="266"/>
                    <a:pt x="1458" y="220"/>
                  </a:cubicBezTo>
                  <a:cubicBezTo>
                    <a:pt x="1389" y="127"/>
                    <a:pt x="1389" y="127"/>
                    <a:pt x="1389" y="127"/>
                  </a:cubicBezTo>
                  <a:cubicBezTo>
                    <a:pt x="1332" y="185"/>
                    <a:pt x="1332" y="185"/>
                    <a:pt x="1332" y="185"/>
                  </a:cubicBezTo>
                  <a:cubicBezTo>
                    <a:pt x="1054" y="0"/>
                    <a:pt x="753" y="69"/>
                    <a:pt x="672" y="381"/>
                  </a:cubicBezTo>
                  <a:cubicBezTo>
                    <a:pt x="637" y="520"/>
                    <a:pt x="707" y="775"/>
                    <a:pt x="707" y="775"/>
                  </a:cubicBezTo>
                  <a:lnTo>
                    <a:pt x="788" y="844"/>
                  </a:lnTo>
                  <a:close/>
                  <a:moveTo>
                    <a:pt x="2928" y="1793"/>
                  </a:moveTo>
                  <a:cubicBezTo>
                    <a:pt x="2894" y="1793"/>
                    <a:pt x="2894" y="1793"/>
                    <a:pt x="2894" y="1793"/>
                  </a:cubicBezTo>
                  <a:cubicBezTo>
                    <a:pt x="2639" y="2766"/>
                    <a:pt x="2639" y="2766"/>
                    <a:pt x="2639" y="2766"/>
                  </a:cubicBezTo>
                  <a:cubicBezTo>
                    <a:pt x="1585" y="2766"/>
                    <a:pt x="1585" y="2766"/>
                    <a:pt x="1585" y="2766"/>
                  </a:cubicBezTo>
                  <a:cubicBezTo>
                    <a:pt x="1585" y="2812"/>
                    <a:pt x="1585" y="2812"/>
                    <a:pt x="1585" y="2812"/>
                  </a:cubicBezTo>
                  <a:cubicBezTo>
                    <a:pt x="1585" y="2835"/>
                    <a:pt x="1609" y="2858"/>
                    <a:pt x="1632" y="2858"/>
                  </a:cubicBezTo>
                  <a:cubicBezTo>
                    <a:pt x="2674" y="2858"/>
                    <a:pt x="2674" y="2858"/>
                    <a:pt x="2674" y="2858"/>
                  </a:cubicBezTo>
                  <a:cubicBezTo>
                    <a:pt x="2697" y="2858"/>
                    <a:pt x="2708" y="2847"/>
                    <a:pt x="2720" y="2824"/>
                  </a:cubicBezTo>
                  <a:cubicBezTo>
                    <a:pt x="2975" y="1851"/>
                    <a:pt x="2975" y="1851"/>
                    <a:pt x="2975" y="1851"/>
                  </a:cubicBezTo>
                  <a:cubicBezTo>
                    <a:pt x="2986" y="1817"/>
                    <a:pt x="2963" y="1793"/>
                    <a:pt x="2928" y="1793"/>
                  </a:cubicBezTo>
                  <a:close/>
                  <a:moveTo>
                    <a:pt x="1828" y="2650"/>
                  </a:moveTo>
                  <a:cubicBezTo>
                    <a:pt x="1863" y="2662"/>
                    <a:pt x="1863" y="2662"/>
                    <a:pt x="1863" y="2662"/>
                  </a:cubicBezTo>
                  <a:cubicBezTo>
                    <a:pt x="1944" y="2697"/>
                    <a:pt x="2037" y="2697"/>
                    <a:pt x="2118" y="2662"/>
                  </a:cubicBezTo>
                  <a:cubicBezTo>
                    <a:pt x="2211" y="2615"/>
                    <a:pt x="2211" y="2615"/>
                    <a:pt x="2211" y="2615"/>
                  </a:cubicBezTo>
                  <a:cubicBezTo>
                    <a:pt x="2269" y="2638"/>
                    <a:pt x="2269" y="2638"/>
                    <a:pt x="2269" y="2638"/>
                  </a:cubicBezTo>
                  <a:cubicBezTo>
                    <a:pt x="2315" y="2697"/>
                    <a:pt x="2315" y="2697"/>
                    <a:pt x="2315" y="2697"/>
                  </a:cubicBezTo>
                  <a:cubicBezTo>
                    <a:pt x="2338" y="2720"/>
                    <a:pt x="2384" y="2731"/>
                    <a:pt x="2419" y="2708"/>
                  </a:cubicBezTo>
                  <a:cubicBezTo>
                    <a:pt x="2326" y="2558"/>
                    <a:pt x="2326" y="2558"/>
                    <a:pt x="2326" y="2558"/>
                  </a:cubicBezTo>
                  <a:cubicBezTo>
                    <a:pt x="2164" y="2442"/>
                    <a:pt x="2164" y="2442"/>
                    <a:pt x="2164" y="2442"/>
                  </a:cubicBezTo>
                  <a:cubicBezTo>
                    <a:pt x="2153" y="2430"/>
                    <a:pt x="2130" y="2419"/>
                    <a:pt x="2106" y="2419"/>
                  </a:cubicBezTo>
                  <a:cubicBezTo>
                    <a:pt x="1863" y="2419"/>
                    <a:pt x="1863" y="2419"/>
                    <a:pt x="1863" y="2419"/>
                  </a:cubicBezTo>
                  <a:cubicBezTo>
                    <a:pt x="1863" y="2430"/>
                    <a:pt x="1863" y="2430"/>
                    <a:pt x="1863" y="2430"/>
                  </a:cubicBezTo>
                  <a:cubicBezTo>
                    <a:pt x="1863" y="2419"/>
                    <a:pt x="1863" y="2419"/>
                    <a:pt x="1863" y="2419"/>
                  </a:cubicBezTo>
                  <a:cubicBezTo>
                    <a:pt x="1447" y="2326"/>
                    <a:pt x="1447" y="2326"/>
                    <a:pt x="1447" y="2326"/>
                  </a:cubicBezTo>
                  <a:cubicBezTo>
                    <a:pt x="1274" y="2106"/>
                    <a:pt x="1274" y="2106"/>
                    <a:pt x="1274" y="2106"/>
                  </a:cubicBezTo>
                  <a:cubicBezTo>
                    <a:pt x="1286" y="2060"/>
                    <a:pt x="1286" y="2060"/>
                    <a:pt x="1286" y="2060"/>
                  </a:cubicBezTo>
                  <a:cubicBezTo>
                    <a:pt x="1297" y="1747"/>
                    <a:pt x="1262" y="1597"/>
                    <a:pt x="1158" y="1377"/>
                  </a:cubicBezTo>
                  <a:cubicBezTo>
                    <a:pt x="1054" y="1180"/>
                    <a:pt x="1054" y="1180"/>
                    <a:pt x="1054" y="1180"/>
                  </a:cubicBezTo>
                  <a:cubicBezTo>
                    <a:pt x="834" y="1168"/>
                    <a:pt x="637" y="1006"/>
                    <a:pt x="637" y="1006"/>
                  </a:cubicBezTo>
                  <a:cubicBezTo>
                    <a:pt x="556" y="1099"/>
                    <a:pt x="487" y="1157"/>
                    <a:pt x="417" y="1203"/>
                  </a:cubicBezTo>
                  <a:cubicBezTo>
                    <a:pt x="325" y="1272"/>
                    <a:pt x="243" y="1365"/>
                    <a:pt x="221" y="1469"/>
                  </a:cubicBezTo>
                  <a:cubicBezTo>
                    <a:pt x="23" y="2141"/>
                    <a:pt x="23" y="2141"/>
                    <a:pt x="23" y="2141"/>
                  </a:cubicBezTo>
                  <a:cubicBezTo>
                    <a:pt x="0" y="2222"/>
                    <a:pt x="12" y="2291"/>
                    <a:pt x="47" y="2361"/>
                  </a:cubicBezTo>
                  <a:cubicBezTo>
                    <a:pt x="429" y="3044"/>
                    <a:pt x="429" y="3044"/>
                    <a:pt x="429" y="3044"/>
                  </a:cubicBezTo>
                  <a:cubicBezTo>
                    <a:pt x="1216" y="3044"/>
                    <a:pt x="1216" y="3044"/>
                    <a:pt x="1216" y="3044"/>
                  </a:cubicBezTo>
                  <a:cubicBezTo>
                    <a:pt x="1239" y="2662"/>
                    <a:pt x="1239" y="2662"/>
                    <a:pt x="1239" y="2662"/>
                  </a:cubicBezTo>
                  <a:cubicBezTo>
                    <a:pt x="1817" y="2697"/>
                    <a:pt x="1817" y="2697"/>
                    <a:pt x="1817" y="2697"/>
                  </a:cubicBezTo>
                  <a:lnTo>
                    <a:pt x="1828" y="2650"/>
                  </a:lnTo>
                  <a:close/>
                </a:path>
              </a:pathLst>
            </a:custGeom>
            <a:solidFill>
              <a:schemeClr val="bg1"/>
            </a:solidFill>
            <a:ln>
              <a:noFill/>
            </a:ln>
            <a:effectLst/>
            <a:extLst>
              <a:ext uri="{91240B29-F687-4f45-9708-019B960494DF}">
                <a14:hiddenLine xmlns:p14="http://schemas.microsoft.com/office/powerpoint/2010/main" xmlns:p15="http://schemas.microsoft.com/office/powerpoint/2012/main" xmlns:a14="http://schemas.microsoft.com/office/drawing/2010/main" xmlns="" w="9525" cap="flat">
                  <a:solidFill>
                    <a:srgbClr val="808080"/>
                  </a:solidFill>
                  <a:bevel/>
                  <a:headEnd/>
                  <a:tailEnd/>
                </a14:hiddenLine>
              </a:ext>
              <a:ext uri="{AF507438-7753-43e0-B8FC-AC1667EBCBE1}">
                <a14:hiddenEffects xmlns:p14="http://schemas.microsoft.com/office/powerpoint/2010/main" xmlns:p15="http://schemas.microsoft.com/office/powerpoint/2012/main"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0" name="Freeform 9"/>
            <p:cNvSpPr>
              <a:spLocks noChangeAspect="1" noChangeArrowheads="1"/>
            </p:cNvSpPr>
            <p:nvPr/>
          </p:nvSpPr>
          <p:spPr bwMode="auto">
            <a:xfrm>
              <a:off x="8918053" y="2409123"/>
              <a:ext cx="380809" cy="518024"/>
            </a:xfrm>
            <a:custGeom>
              <a:avLst/>
              <a:gdLst>
                <a:gd name="T0" fmla="*/ 1621 w 2177"/>
                <a:gd name="T1" fmla="*/ 324 h 2964"/>
                <a:gd name="T2" fmla="*/ 1296 w 2177"/>
                <a:gd name="T3" fmla="*/ 185 h 2964"/>
                <a:gd name="T4" fmla="*/ 880 w 2177"/>
                <a:gd name="T5" fmla="*/ 185 h 2964"/>
                <a:gd name="T6" fmla="*/ 555 w 2177"/>
                <a:gd name="T7" fmla="*/ 324 h 2964"/>
                <a:gd name="T8" fmla="*/ 1621 w 2177"/>
                <a:gd name="T9" fmla="*/ 556 h 2964"/>
                <a:gd name="T10" fmla="*/ 1088 w 2177"/>
                <a:gd name="T11" fmla="*/ 278 h 2964"/>
                <a:gd name="T12" fmla="*/ 1088 w 2177"/>
                <a:gd name="T13" fmla="*/ 139 h 2964"/>
                <a:gd name="T14" fmla="*/ 1088 w 2177"/>
                <a:gd name="T15" fmla="*/ 278 h 2964"/>
                <a:gd name="T16" fmla="*/ 1713 w 2177"/>
                <a:gd name="T17" fmla="*/ 278 h 2964"/>
                <a:gd name="T18" fmla="*/ 1991 w 2177"/>
                <a:gd name="T19" fmla="*/ 463 h 2964"/>
                <a:gd name="T20" fmla="*/ 555 w 2177"/>
                <a:gd name="T21" fmla="*/ 2777 h 2964"/>
                <a:gd name="T22" fmla="*/ 185 w 2177"/>
                <a:gd name="T23" fmla="*/ 463 h 2964"/>
                <a:gd name="T24" fmla="*/ 463 w 2177"/>
                <a:gd name="T25" fmla="*/ 278 h 2964"/>
                <a:gd name="T26" fmla="*/ 0 w 2177"/>
                <a:gd name="T27" fmla="*/ 370 h 2964"/>
                <a:gd name="T28" fmla="*/ 92 w 2177"/>
                <a:gd name="T29" fmla="*/ 2963 h 2964"/>
                <a:gd name="T30" fmla="*/ 2176 w 2177"/>
                <a:gd name="T31" fmla="*/ 2870 h 2964"/>
                <a:gd name="T32" fmla="*/ 2084 w 2177"/>
                <a:gd name="T33" fmla="*/ 278 h 2964"/>
                <a:gd name="T34" fmla="*/ 555 w 2177"/>
                <a:gd name="T35" fmla="*/ 1621 h 2964"/>
                <a:gd name="T36" fmla="*/ 1065 w 2177"/>
                <a:gd name="T37" fmla="*/ 1713 h 2964"/>
                <a:gd name="T38" fmla="*/ 1065 w 2177"/>
                <a:gd name="T39" fmla="*/ 2176 h 2964"/>
                <a:gd name="T40" fmla="*/ 555 w 2177"/>
                <a:gd name="T41" fmla="*/ 2268 h 2964"/>
                <a:gd name="T42" fmla="*/ 1065 w 2177"/>
                <a:gd name="T43" fmla="*/ 2176 h 2964"/>
                <a:gd name="T44" fmla="*/ 555 w 2177"/>
                <a:gd name="T45" fmla="*/ 1065 h 2964"/>
                <a:gd name="T46" fmla="*/ 1065 w 2177"/>
                <a:gd name="T47" fmla="*/ 1158 h 2964"/>
                <a:gd name="T48" fmla="*/ 1250 w 2177"/>
                <a:gd name="T49" fmla="*/ 1817 h 2964"/>
                <a:gd name="T50" fmla="*/ 1319 w 2177"/>
                <a:gd name="T51" fmla="*/ 1841 h 2964"/>
                <a:gd name="T52" fmla="*/ 1528 w 2177"/>
                <a:gd name="T53" fmla="*/ 1841 h 2964"/>
                <a:gd name="T54" fmla="*/ 1597 w 2177"/>
                <a:gd name="T55" fmla="*/ 1817 h 2964"/>
                <a:gd name="T56" fmla="*/ 1493 w 2177"/>
                <a:gd name="T57" fmla="*/ 1667 h 2964"/>
                <a:gd name="T58" fmla="*/ 1597 w 2177"/>
                <a:gd name="T59" fmla="*/ 1517 h 2964"/>
                <a:gd name="T60" fmla="*/ 1528 w 2177"/>
                <a:gd name="T61" fmla="*/ 1493 h 2964"/>
                <a:gd name="T62" fmla="*/ 1319 w 2177"/>
                <a:gd name="T63" fmla="*/ 1493 h 2964"/>
                <a:gd name="T64" fmla="*/ 1250 w 2177"/>
                <a:gd name="T65" fmla="*/ 1517 h 2964"/>
                <a:gd name="T66" fmla="*/ 1354 w 2177"/>
                <a:gd name="T67" fmla="*/ 1667 h 2964"/>
                <a:gd name="T68" fmla="*/ 1250 w 2177"/>
                <a:gd name="T69" fmla="*/ 1817 h 2964"/>
                <a:gd name="T70" fmla="*/ 1366 w 2177"/>
                <a:gd name="T71" fmla="*/ 2384 h 2964"/>
                <a:gd name="T72" fmla="*/ 1609 w 2177"/>
                <a:gd name="T73" fmla="*/ 2142 h 2964"/>
                <a:gd name="T74" fmla="*/ 1586 w 2177"/>
                <a:gd name="T75" fmla="*/ 2072 h 2964"/>
                <a:gd name="T76" fmla="*/ 1366 w 2177"/>
                <a:gd name="T77" fmla="*/ 2245 h 2964"/>
                <a:gd name="T78" fmla="*/ 1250 w 2177"/>
                <a:gd name="T79" fmla="*/ 2176 h 2964"/>
                <a:gd name="T80" fmla="*/ 1227 w 2177"/>
                <a:gd name="T81" fmla="*/ 2233 h 2964"/>
                <a:gd name="T82" fmla="*/ 1586 w 2177"/>
                <a:gd name="T83" fmla="*/ 961 h 2964"/>
                <a:gd name="T84" fmla="*/ 1366 w 2177"/>
                <a:gd name="T85" fmla="*/ 1135 h 2964"/>
                <a:gd name="T86" fmla="*/ 1250 w 2177"/>
                <a:gd name="T87" fmla="*/ 1065 h 2964"/>
                <a:gd name="T88" fmla="*/ 1227 w 2177"/>
                <a:gd name="T89" fmla="*/ 1123 h 2964"/>
                <a:gd name="T90" fmla="*/ 1435 w 2177"/>
                <a:gd name="T91" fmla="*/ 1204 h 2964"/>
                <a:gd name="T92" fmla="*/ 1609 w 2177"/>
                <a:gd name="T93" fmla="*/ 984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77" h="2964">
                  <a:moveTo>
                    <a:pt x="1621" y="463"/>
                  </a:moveTo>
                  <a:cubicBezTo>
                    <a:pt x="1621" y="324"/>
                    <a:pt x="1621" y="324"/>
                    <a:pt x="1621" y="324"/>
                  </a:cubicBezTo>
                  <a:cubicBezTo>
                    <a:pt x="1621" y="243"/>
                    <a:pt x="1562" y="185"/>
                    <a:pt x="1482" y="185"/>
                  </a:cubicBezTo>
                  <a:cubicBezTo>
                    <a:pt x="1296" y="185"/>
                    <a:pt x="1296" y="185"/>
                    <a:pt x="1296" y="185"/>
                  </a:cubicBezTo>
                  <a:cubicBezTo>
                    <a:pt x="1285" y="81"/>
                    <a:pt x="1192" y="0"/>
                    <a:pt x="1088" y="0"/>
                  </a:cubicBezTo>
                  <a:cubicBezTo>
                    <a:pt x="984" y="0"/>
                    <a:pt x="891" y="81"/>
                    <a:pt x="880" y="185"/>
                  </a:cubicBezTo>
                  <a:cubicBezTo>
                    <a:pt x="694" y="185"/>
                    <a:pt x="694" y="185"/>
                    <a:pt x="694" y="185"/>
                  </a:cubicBezTo>
                  <a:cubicBezTo>
                    <a:pt x="613" y="185"/>
                    <a:pt x="555" y="243"/>
                    <a:pt x="555" y="324"/>
                  </a:cubicBezTo>
                  <a:cubicBezTo>
                    <a:pt x="555" y="556"/>
                    <a:pt x="555" y="556"/>
                    <a:pt x="555" y="556"/>
                  </a:cubicBezTo>
                  <a:cubicBezTo>
                    <a:pt x="1621" y="556"/>
                    <a:pt x="1621" y="556"/>
                    <a:pt x="1621" y="556"/>
                  </a:cubicBezTo>
                  <a:lnTo>
                    <a:pt x="1621" y="463"/>
                  </a:lnTo>
                  <a:close/>
                  <a:moveTo>
                    <a:pt x="1088" y="278"/>
                  </a:moveTo>
                  <a:cubicBezTo>
                    <a:pt x="1053" y="278"/>
                    <a:pt x="1019" y="243"/>
                    <a:pt x="1019" y="209"/>
                  </a:cubicBezTo>
                  <a:cubicBezTo>
                    <a:pt x="1019" y="174"/>
                    <a:pt x="1053" y="139"/>
                    <a:pt x="1088" y="139"/>
                  </a:cubicBezTo>
                  <a:cubicBezTo>
                    <a:pt x="1123" y="139"/>
                    <a:pt x="1157" y="174"/>
                    <a:pt x="1157" y="209"/>
                  </a:cubicBezTo>
                  <a:cubicBezTo>
                    <a:pt x="1157" y="243"/>
                    <a:pt x="1123" y="278"/>
                    <a:pt x="1088" y="278"/>
                  </a:cubicBezTo>
                  <a:close/>
                  <a:moveTo>
                    <a:pt x="2084" y="278"/>
                  </a:moveTo>
                  <a:cubicBezTo>
                    <a:pt x="1713" y="278"/>
                    <a:pt x="1713" y="278"/>
                    <a:pt x="1713" y="278"/>
                  </a:cubicBezTo>
                  <a:cubicBezTo>
                    <a:pt x="1713" y="463"/>
                    <a:pt x="1713" y="463"/>
                    <a:pt x="1713" y="463"/>
                  </a:cubicBezTo>
                  <a:cubicBezTo>
                    <a:pt x="1991" y="463"/>
                    <a:pt x="1991" y="463"/>
                    <a:pt x="1991" y="463"/>
                  </a:cubicBezTo>
                  <a:cubicBezTo>
                    <a:pt x="1991" y="2777"/>
                    <a:pt x="1991" y="2777"/>
                    <a:pt x="1991" y="2777"/>
                  </a:cubicBezTo>
                  <a:cubicBezTo>
                    <a:pt x="555" y="2777"/>
                    <a:pt x="555" y="2777"/>
                    <a:pt x="555" y="2777"/>
                  </a:cubicBezTo>
                  <a:cubicBezTo>
                    <a:pt x="185" y="2407"/>
                    <a:pt x="185" y="2407"/>
                    <a:pt x="185" y="2407"/>
                  </a:cubicBezTo>
                  <a:cubicBezTo>
                    <a:pt x="185" y="463"/>
                    <a:pt x="185" y="463"/>
                    <a:pt x="185" y="463"/>
                  </a:cubicBezTo>
                  <a:cubicBezTo>
                    <a:pt x="463" y="463"/>
                    <a:pt x="463" y="463"/>
                    <a:pt x="463" y="463"/>
                  </a:cubicBezTo>
                  <a:cubicBezTo>
                    <a:pt x="463" y="278"/>
                    <a:pt x="463" y="278"/>
                    <a:pt x="463" y="278"/>
                  </a:cubicBezTo>
                  <a:cubicBezTo>
                    <a:pt x="92" y="278"/>
                    <a:pt x="92" y="278"/>
                    <a:pt x="92" y="278"/>
                  </a:cubicBezTo>
                  <a:cubicBezTo>
                    <a:pt x="46" y="278"/>
                    <a:pt x="0" y="324"/>
                    <a:pt x="0" y="370"/>
                  </a:cubicBezTo>
                  <a:cubicBezTo>
                    <a:pt x="0" y="2870"/>
                    <a:pt x="0" y="2870"/>
                    <a:pt x="0" y="2870"/>
                  </a:cubicBezTo>
                  <a:cubicBezTo>
                    <a:pt x="0" y="2916"/>
                    <a:pt x="46" y="2963"/>
                    <a:pt x="92" y="2963"/>
                  </a:cubicBezTo>
                  <a:cubicBezTo>
                    <a:pt x="2084" y="2963"/>
                    <a:pt x="2084" y="2963"/>
                    <a:pt x="2084" y="2963"/>
                  </a:cubicBezTo>
                  <a:cubicBezTo>
                    <a:pt x="2130" y="2963"/>
                    <a:pt x="2176" y="2916"/>
                    <a:pt x="2176" y="2870"/>
                  </a:cubicBezTo>
                  <a:cubicBezTo>
                    <a:pt x="2176" y="370"/>
                    <a:pt x="2176" y="370"/>
                    <a:pt x="2176" y="370"/>
                  </a:cubicBezTo>
                  <a:cubicBezTo>
                    <a:pt x="2176" y="324"/>
                    <a:pt x="2130" y="278"/>
                    <a:pt x="2084" y="278"/>
                  </a:cubicBezTo>
                  <a:close/>
                  <a:moveTo>
                    <a:pt x="1065" y="1621"/>
                  </a:moveTo>
                  <a:cubicBezTo>
                    <a:pt x="555" y="1621"/>
                    <a:pt x="555" y="1621"/>
                    <a:pt x="555" y="1621"/>
                  </a:cubicBezTo>
                  <a:cubicBezTo>
                    <a:pt x="555" y="1713"/>
                    <a:pt x="555" y="1713"/>
                    <a:pt x="555" y="1713"/>
                  </a:cubicBezTo>
                  <a:cubicBezTo>
                    <a:pt x="1065" y="1713"/>
                    <a:pt x="1065" y="1713"/>
                    <a:pt x="1065" y="1713"/>
                  </a:cubicBezTo>
                  <a:lnTo>
                    <a:pt x="1065" y="1621"/>
                  </a:lnTo>
                  <a:close/>
                  <a:moveTo>
                    <a:pt x="1065" y="2176"/>
                  </a:moveTo>
                  <a:cubicBezTo>
                    <a:pt x="555" y="2176"/>
                    <a:pt x="555" y="2176"/>
                    <a:pt x="555" y="2176"/>
                  </a:cubicBezTo>
                  <a:cubicBezTo>
                    <a:pt x="555" y="2268"/>
                    <a:pt x="555" y="2268"/>
                    <a:pt x="555" y="2268"/>
                  </a:cubicBezTo>
                  <a:cubicBezTo>
                    <a:pt x="1065" y="2268"/>
                    <a:pt x="1065" y="2268"/>
                    <a:pt x="1065" y="2268"/>
                  </a:cubicBezTo>
                  <a:lnTo>
                    <a:pt x="1065" y="2176"/>
                  </a:lnTo>
                  <a:close/>
                  <a:moveTo>
                    <a:pt x="1065" y="1065"/>
                  </a:moveTo>
                  <a:cubicBezTo>
                    <a:pt x="555" y="1065"/>
                    <a:pt x="555" y="1065"/>
                    <a:pt x="555" y="1065"/>
                  </a:cubicBezTo>
                  <a:cubicBezTo>
                    <a:pt x="555" y="1158"/>
                    <a:pt x="555" y="1158"/>
                    <a:pt x="555" y="1158"/>
                  </a:cubicBezTo>
                  <a:cubicBezTo>
                    <a:pt x="1065" y="1158"/>
                    <a:pt x="1065" y="1158"/>
                    <a:pt x="1065" y="1158"/>
                  </a:cubicBezTo>
                  <a:lnTo>
                    <a:pt x="1065" y="1065"/>
                  </a:lnTo>
                  <a:close/>
                  <a:moveTo>
                    <a:pt x="1250" y="1817"/>
                  </a:moveTo>
                  <a:cubicBezTo>
                    <a:pt x="1273" y="1841"/>
                    <a:pt x="1273" y="1841"/>
                    <a:pt x="1273" y="1841"/>
                  </a:cubicBezTo>
                  <a:cubicBezTo>
                    <a:pt x="1285" y="1852"/>
                    <a:pt x="1308" y="1852"/>
                    <a:pt x="1319" y="1841"/>
                  </a:cubicBezTo>
                  <a:cubicBezTo>
                    <a:pt x="1423" y="1737"/>
                    <a:pt x="1423" y="1737"/>
                    <a:pt x="1423" y="1737"/>
                  </a:cubicBezTo>
                  <a:cubicBezTo>
                    <a:pt x="1528" y="1841"/>
                    <a:pt x="1528" y="1841"/>
                    <a:pt x="1528" y="1841"/>
                  </a:cubicBezTo>
                  <a:cubicBezTo>
                    <a:pt x="1539" y="1852"/>
                    <a:pt x="1562" y="1852"/>
                    <a:pt x="1574" y="1841"/>
                  </a:cubicBezTo>
                  <a:cubicBezTo>
                    <a:pt x="1597" y="1817"/>
                    <a:pt x="1597" y="1817"/>
                    <a:pt x="1597" y="1817"/>
                  </a:cubicBezTo>
                  <a:cubicBezTo>
                    <a:pt x="1609" y="1806"/>
                    <a:pt x="1609" y="1783"/>
                    <a:pt x="1597" y="1771"/>
                  </a:cubicBezTo>
                  <a:cubicBezTo>
                    <a:pt x="1493" y="1667"/>
                    <a:pt x="1493" y="1667"/>
                    <a:pt x="1493" y="1667"/>
                  </a:cubicBezTo>
                  <a:cubicBezTo>
                    <a:pt x="1597" y="1563"/>
                    <a:pt x="1597" y="1563"/>
                    <a:pt x="1597" y="1563"/>
                  </a:cubicBezTo>
                  <a:cubicBezTo>
                    <a:pt x="1609" y="1551"/>
                    <a:pt x="1609" y="1528"/>
                    <a:pt x="1597" y="1517"/>
                  </a:cubicBezTo>
                  <a:cubicBezTo>
                    <a:pt x="1574" y="1493"/>
                    <a:pt x="1574" y="1493"/>
                    <a:pt x="1574" y="1493"/>
                  </a:cubicBezTo>
                  <a:cubicBezTo>
                    <a:pt x="1562" y="1482"/>
                    <a:pt x="1539" y="1482"/>
                    <a:pt x="1528" y="1493"/>
                  </a:cubicBezTo>
                  <a:cubicBezTo>
                    <a:pt x="1423" y="1598"/>
                    <a:pt x="1423" y="1598"/>
                    <a:pt x="1423" y="1598"/>
                  </a:cubicBezTo>
                  <a:cubicBezTo>
                    <a:pt x="1319" y="1493"/>
                    <a:pt x="1319" y="1493"/>
                    <a:pt x="1319" y="1493"/>
                  </a:cubicBezTo>
                  <a:cubicBezTo>
                    <a:pt x="1308" y="1482"/>
                    <a:pt x="1285" y="1482"/>
                    <a:pt x="1273" y="1493"/>
                  </a:cubicBezTo>
                  <a:cubicBezTo>
                    <a:pt x="1250" y="1517"/>
                    <a:pt x="1250" y="1517"/>
                    <a:pt x="1250" y="1517"/>
                  </a:cubicBezTo>
                  <a:cubicBezTo>
                    <a:pt x="1238" y="1528"/>
                    <a:pt x="1238" y="1551"/>
                    <a:pt x="1250" y="1563"/>
                  </a:cubicBezTo>
                  <a:cubicBezTo>
                    <a:pt x="1354" y="1667"/>
                    <a:pt x="1354" y="1667"/>
                    <a:pt x="1354" y="1667"/>
                  </a:cubicBezTo>
                  <a:cubicBezTo>
                    <a:pt x="1250" y="1771"/>
                    <a:pt x="1250" y="1771"/>
                    <a:pt x="1250" y="1771"/>
                  </a:cubicBezTo>
                  <a:cubicBezTo>
                    <a:pt x="1238" y="1783"/>
                    <a:pt x="1238" y="1806"/>
                    <a:pt x="1250" y="1817"/>
                  </a:cubicBezTo>
                  <a:close/>
                  <a:moveTo>
                    <a:pt x="1227" y="2233"/>
                  </a:moveTo>
                  <a:cubicBezTo>
                    <a:pt x="1366" y="2384"/>
                    <a:pt x="1366" y="2384"/>
                    <a:pt x="1366" y="2384"/>
                  </a:cubicBezTo>
                  <a:cubicBezTo>
                    <a:pt x="1435" y="2314"/>
                    <a:pt x="1435" y="2314"/>
                    <a:pt x="1435" y="2314"/>
                  </a:cubicBezTo>
                  <a:cubicBezTo>
                    <a:pt x="1609" y="2142"/>
                    <a:pt x="1609" y="2142"/>
                    <a:pt x="1609" y="2142"/>
                  </a:cubicBezTo>
                  <a:cubicBezTo>
                    <a:pt x="1621" y="2130"/>
                    <a:pt x="1621" y="2107"/>
                    <a:pt x="1609" y="2095"/>
                  </a:cubicBezTo>
                  <a:cubicBezTo>
                    <a:pt x="1586" y="2072"/>
                    <a:pt x="1586" y="2072"/>
                    <a:pt x="1586" y="2072"/>
                  </a:cubicBezTo>
                  <a:cubicBezTo>
                    <a:pt x="1574" y="2061"/>
                    <a:pt x="1562" y="2061"/>
                    <a:pt x="1551" y="2072"/>
                  </a:cubicBezTo>
                  <a:cubicBezTo>
                    <a:pt x="1366" y="2245"/>
                    <a:pt x="1366" y="2245"/>
                    <a:pt x="1366" y="2245"/>
                  </a:cubicBezTo>
                  <a:cubicBezTo>
                    <a:pt x="1296" y="2176"/>
                    <a:pt x="1296" y="2176"/>
                    <a:pt x="1296" y="2176"/>
                  </a:cubicBezTo>
                  <a:cubicBezTo>
                    <a:pt x="1285" y="2165"/>
                    <a:pt x="1262" y="2165"/>
                    <a:pt x="1250" y="2176"/>
                  </a:cubicBezTo>
                  <a:cubicBezTo>
                    <a:pt x="1227" y="2200"/>
                    <a:pt x="1227" y="2200"/>
                    <a:pt x="1227" y="2200"/>
                  </a:cubicBezTo>
                  <a:cubicBezTo>
                    <a:pt x="1215" y="2211"/>
                    <a:pt x="1215" y="2223"/>
                    <a:pt x="1227" y="2233"/>
                  </a:cubicBezTo>
                  <a:close/>
                  <a:moveTo>
                    <a:pt x="1609" y="984"/>
                  </a:moveTo>
                  <a:cubicBezTo>
                    <a:pt x="1586" y="961"/>
                    <a:pt x="1586" y="961"/>
                    <a:pt x="1586" y="961"/>
                  </a:cubicBezTo>
                  <a:cubicBezTo>
                    <a:pt x="1574" y="949"/>
                    <a:pt x="1562" y="949"/>
                    <a:pt x="1551" y="961"/>
                  </a:cubicBezTo>
                  <a:cubicBezTo>
                    <a:pt x="1366" y="1135"/>
                    <a:pt x="1366" y="1135"/>
                    <a:pt x="1366" y="1135"/>
                  </a:cubicBezTo>
                  <a:cubicBezTo>
                    <a:pt x="1296" y="1065"/>
                    <a:pt x="1296" y="1065"/>
                    <a:pt x="1296" y="1065"/>
                  </a:cubicBezTo>
                  <a:cubicBezTo>
                    <a:pt x="1285" y="1054"/>
                    <a:pt x="1262" y="1054"/>
                    <a:pt x="1250" y="1065"/>
                  </a:cubicBezTo>
                  <a:cubicBezTo>
                    <a:pt x="1227" y="1088"/>
                    <a:pt x="1227" y="1088"/>
                    <a:pt x="1227" y="1088"/>
                  </a:cubicBezTo>
                  <a:cubicBezTo>
                    <a:pt x="1215" y="1100"/>
                    <a:pt x="1215" y="1111"/>
                    <a:pt x="1227" y="1123"/>
                  </a:cubicBezTo>
                  <a:cubicBezTo>
                    <a:pt x="1366" y="1274"/>
                    <a:pt x="1366" y="1274"/>
                    <a:pt x="1366" y="1274"/>
                  </a:cubicBezTo>
                  <a:cubicBezTo>
                    <a:pt x="1435" y="1204"/>
                    <a:pt x="1435" y="1204"/>
                    <a:pt x="1435" y="1204"/>
                  </a:cubicBezTo>
                  <a:cubicBezTo>
                    <a:pt x="1609" y="1030"/>
                    <a:pt x="1609" y="1030"/>
                    <a:pt x="1609" y="1030"/>
                  </a:cubicBezTo>
                  <a:cubicBezTo>
                    <a:pt x="1621" y="1019"/>
                    <a:pt x="1621" y="996"/>
                    <a:pt x="1609" y="984"/>
                  </a:cubicBezTo>
                  <a:close/>
                </a:path>
              </a:pathLst>
            </a:custGeom>
            <a:solidFill>
              <a:schemeClr val="bg1"/>
            </a:solidFill>
            <a:ln>
              <a:noFill/>
            </a:ln>
            <a:effectLst/>
            <a:extLst>
              <a:ext uri="{91240B29-F687-4f45-9708-019B960494DF}">
                <a14:hiddenLine xmlns:p14="http://schemas.microsoft.com/office/powerpoint/2010/main" xmlns:p15="http://schemas.microsoft.com/office/powerpoint/2012/main" xmlns:a14="http://schemas.microsoft.com/office/drawing/2010/main" xmlns="" w="9525" cap="flat">
                  <a:solidFill>
                    <a:srgbClr val="808080"/>
                  </a:solidFill>
                  <a:bevel/>
                  <a:headEnd/>
                  <a:tailEnd/>
                </a14:hiddenLine>
              </a:ext>
              <a:ext uri="{AF507438-7753-43e0-B8FC-AC1667EBCBE1}">
                <a14:hiddenEffects xmlns:p14="http://schemas.microsoft.com/office/powerpoint/2010/main" xmlns:p15="http://schemas.microsoft.com/office/powerpoint/2012/main"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5" name="TextBox 4"/>
            <p:cNvSpPr txBox="1"/>
            <p:nvPr/>
          </p:nvSpPr>
          <p:spPr>
            <a:xfrm>
              <a:off x="1323407" y="3353935"/>
              <a:ext cx="939699" cy="278296"/>
            </a:xfrm>
            <a:prstGeom prst="rect">
              <a:avLst/>
            </a:prstGeom>
            <a:noFill/>
          </p:spPr>
          <p:txBody>
            <a:bodyPr wrap="square" lIns="0" tIns="0" rIns="0" bIns="0" rtlCol="0">
              <a:noAutofit/>
            </a:bodyPr>
            <a:lstStyle/>
            <a:p>
              <a:pPr algn="ctr">
                <a:lnSpc>
                  <a:spcPct val="90000"/>
                </a:lnSpc>
                <a:spcBef>
                  <a:spcPct val="0"/>
                </a:spcBef>
                <a:spcAft>
                  <a:spcPct val="0"/>
                </a:spcAft>
                <a:defRPr/>
              </a:pPr>
              <a:r>
                <a:rPr lang="en-US" b="1" dirty="0">
                  <a:solidFill>
                    <a:srgbClr val="759C6C"/>
                  </a:solidFill>
                  <a:latin typeface="Oracle Sans" panose="020B0503020204020204" pitchFamily="34" charset="0"/>
                </a:rPr>
                <a:t>Assess</a:t>
              </a:r>
            </a:p>
          </p:txBody>
        </p:sp>
        <p:sp>
          <p:nvSpPr>
            <p:cNvPr id="34" name="TextBox 33"/>
            <p:cNvSpPr txBox="1"/>
            <p:nvPr/>
          </p:nvSpPr>
          <p:spPr>
            <a:xfrm>
              <a:off x="6698500" y="3366555"/>
              <a:ext cx="1250740" cy="278296"/>
            </a:xfrm>
            <a:prstGeom prst="rect">
              <a:avLst/>
            </a:prstGeom>
            <a:noFill/>
          </p:spPr>
          <p:txBody>
            <a:bodyPr wrap="square" lIns="0" tIns="0" rIns="0" bIns="0" rtlCol="0">
              <a:noAutofit/>
            </a:bodyPr>
            <a:lstStyle/>
            <a:p>
              <a:pPr algn="ctr">
                <a:lnSpc>
                  <a:spcPct val="90000"/>
                </a:lnSpc>
                <a:spcBef>
                  <a:spcPct val="0"/>
                </a:spcBef>
                <a:spcAft>
                  <a:spcPct val="0"/>
                </a:spcAft>
                <a:defRPr/>
              </a:pPr>
              <a:r>
                <a:rPr lang="en-US" b="1">
                  <a:solidFill>
                    <a:srgbClr val="759C6C"/>
                  </a:solidFill>
                  <a:latin typeface="Oracle Sans" panose="020B0503020204020204" pitchFamily="34" charset="0"/>
                </a:rPr>
                <a:t>Discover</a:t>
              </a:r>
            </a:p>
          </p:txBody>
        </p:sp>
        <p:sp>
          <p:nvSpPr>
            <p:cNvPr id="35" name="TextBox 34"/>
            <p:cNvSpPr txBox="1"/>
            <p:nvPr/>
          </p:nvSpPr>
          <p:spPr>
            <a:xfrm>
              <a:off x="8720425" y="3353935"/>
              <a:ext cx="854272" cy="278296"/>
            </a:xfrm>
            <a:prstGeom prst="rect">
              <a:avLst/>
            </a:prstGeom>
            <a:noFill/>
          </p:spPr>
          <p:txBody>
            <a:bodyPr wrap="square" lIns="0" tIns="0" rIns="0" bIns="0" rtlCol="0">
              <a:noAutofit/>
            </a:bodyPr>
            <a:lstStyle/>
            <a:p>
              <a:pPr algn="ctr">
                <a:lnSpc>
                  <a:spcPct val="90000"/>
                </a:lnSpc>
                <a:spcBef>
                  <a:spcPct val="0"/>
                </a:spcBef>
                <a:spcAft>
                  <a:spcPct val="0"/>
                </a:spcAft>
                <a:defRPr/>
              </a:pPr>
              <a:r>
                <a:rPr lang="en-US" b="1" dirty="0">
                  <a:solidFill>
                    <a:srgbClr val="759C6C"/>
                  </a:solidFill>
                  <a:latin typeface="Oracle Sans" panose="020B0503020204020204" pitchFamily="34" charset="0"/>
                </a:rPr>
                <a:t>Mask</a:t>
              </a:r>
            </a:p>
          </p:txBody>
        </p:sp>
        <p:sp>
          <p:nvSpPr>
            <p:cNvPr id="36" name="TextBox 35"/>
            <p:cNvSpPr txBox="1"/>
            <p:nvPr/>
          </p:nvSpPr>
          <p:spPr>
            <a:xfrm>
              <a:off x="3194921" y="3370294"/>
              <a:ext cx="854272" cy="278296"/>
            </a:xfrm>
            <a:prstGeom prst="rect">
              <a:avLst/>
            </a:prstGeom>
            <a:noFill/>
          </p:spPr>
          <p:txBody>
            <a:bodyPr wrap="square" lIns="0" tIns="0" rIns="0" bIns="0" rtlCol="0">
              <a:noAutofit/>
            </a:bodyPr>
            <a:lstStyle/>
            <a:p>
              <a:pPr algn="ctr">
                <a:lnSpc>
                  <a:spcPct val="90000"/>
                </a:lnSpc>
                <a:spcBef>
                  <a:spcPct val="0"/>
                </a:spcBef>
                <a:spcAft>
                  <a:spcPct val="0"/>
                </a:spcAft>
                <a:defRPr/>
              </a:pPr>
              <a:r>
                <a:rPr lang="en-US" b="1">
                  <a:solidFill>
                    <a:srgbClr val="759C6C"/>
                  </a:solidFill>
                  <a:latin typeface="Oracle Sans" panose="020B0503020204020204" pitchFamily="34" charset="0"/>
                </a:rPr>
                <a:t>Users</a:t>
              </a:r>
            </a:p>
          </p:txBody>
        </p:sp>
        <p:sp>
          <p:nvSpPr>
            <p:cNvPr id="37" name="TextBox 36"/>
            <p:cNvSpPr txBox="1"/>
            <p:nvPr/>
          </p:nvSpPr>
          <p:spPr>
            <a:xfrm>
              <a:off x="4985530" y="3365853"/>
              <a:ext cx="854272" cy="278296"/>
            </a:xfrm>
            <a:prstGeom prst="rect">
              <a:avLst/>
            </a:prstGeom>
            <a:noFill/>
          </p:spPr>
          <p:txBody>
            <a:bodyPr wrap="square" lIns="0" tIns="0" rIns="0" bIns="0" rtlCol="0">
              <a:noAutofit/>
            </a:bodyPr>
            <a:lstStyle/>
            <a:p>
              <a:pPr algn="ctr">
                <a:lnSpc>
                  <a:spcPct val="90000"/>
                </a:lnSpc>
                <a:spcBef>
                  <a:spcPct val="0"/>
                </a:spcBef>
                <a:spcAft>
                  <a:spcPct val="0"/>
                </a:spcAft>
                <a:defRPr/>
              </a:pPr>
              <a:r>
                <a:rPr lang="en-US" b="1">
                  <a:solidFill>
                    <a:srgbClr val="759C6C"/>
                  </a:solidFill>
                  <a:latin typeface="Oracle Sans" panose="020B0503020204020204" pitchFamily="34" charset="0"/>
                </a:rPr>
                <a:t>Audit</a:t>
              </a:r>
            </a:p>
          </p:txBody>
        </p:sp>
        <p:grpSp>
          <p:nvGrpSpPr>
            <p:cNvPr id="48" name="Group 47"/>
            <p:cNvGrpSpPr/>
            <p:nvPr/>
          </p:nvGrpSpPr>
          <p:grpSpPr>
            <a:xfrm>
              <a:off x="5159901" y="2438346"/>
              <a:ext cx="622267" cy="540263"/>
              <a:chOff x="3559175" y="3665538"/>
              <a:chExt cx="3071813" cy="2667000"/>
            </a:xfrm>
            <a:solidFill>
              <a:schemeClr val="bg1"/>
            </a:solidFill>
          </p:grpSpPr>
          <p:sp>
            <p:nvSpPr>
              <p:cNvPr id="50" name="Freeform 1"/>
              <p:cNvSpPr>
                <a:spLocks noChangeArrowheads="1"/>
              </p:cNvSpPr>
              <p:nvPr/>
            </p:nvSpPr>
            <p:spPr bwMode="auto">
              <a:xfrm>
                <a:off x="3559175" y="4329113"/>
                <a:ext cx="57150" cy="112712"/>
              </a:xfrm>
              <a:custGeom>
                <a:avLst/>
                <a:gdLst>
                  <a:gd name="T0" fmla="*/ 0 w 157"/>
                  <a:gd name="T1" fmla="*/ 0 h 313"/>
                  <a:gd name="T2" fmla="*/ 31 w 157"/>
                  <a:gd name="T3" fmla="*/ 0 h 313"/>
                  <a:gd name="T4" fmla="*/ 125 w 157"/>
                  <a:gd name="T5" fmla="*/ 0 h 313"/>
                  <a:gd name="T6" fmla="*/ 156 w 157"/>
                  <a:gd name="T7" fmla="*/ 125 h 313"/>
                  <a:gd name="T8" fmla="*/ 31 w 157"/>
                  <a:gd name="T9" fmla="*/ 312 h 313"/>
                  <a:gd name="T10" fmla="*/ 0 w 157"/>
                  <a:gd name="T11" fmla="*/ 309 h 313"/>
                  <a:gd name="T12" fmla="*/ 0 w 157"/>
                  <a:gd name="T13" fmla="*/ 156 h 313"/>
                  <a:gd name="T14" fmla="*/ 31 w 157"/>
                  <a:gd name="T15" fmla="*/ 250 h 313"/>
                  <a:gd name="T16" fmla="*/ 94 w 157"/>
                  <a:gd name="T17" fmla="*/ 125 h 313"/>
                  <a:gd name="T18" fmla="*/ 94 w 157"/>
                  <a:gd name="T19" fmla="*/ 62 h 313"/>
                  <a:gd name="T20" fmla="*/ 31 w 157"/>
                  <a:gd name="T21" fmla="*/ 0 h 313"/>
                  <a:gd name="T22" fmla="*/ 0 w 157"/>
                  <a:gd name="T23" fmla="*/ 31 h 313"/>
                  <a:gd name="T24" fmla="*/ 0 w 157"/>
                  <a:gd name="T2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313">
                    <a:moveTo>
                      <a:pt x="0" y="0"/>
                    </a:moveTo>
                    <a:lnTo>
                      <a:pt x="31" y="0"/>
                    </a:lnTo>
                    <a:lnTo>
                      <a:pt x="125" y="0"/>
                    </a:lnTo>
                    <a:cubicBezTo>
                      <a:pt x="156" y="31"/>
                      <a:pt x="156" y="62"/>
                      <a:pt x="156" y="125"/>
                    </a:cubicBezTo>
                    <a:cubicBezTo>
                      <a:pt x="156" y="218"/>
                      <a:pt x="156" y="312"/>
                      <a:pt x="31" y="312"/>
                    </a:cubicBezTo>
                    <a:cubicBezTo>
                      <a:pt x="20" y="312"/>
                      <a:pt x="9" y="311"/>
                      <a:pt x="0" y="309"/>
                    </a:cubicBezTo>
                    <a:lnTo>
                      <a:pt x="0" y="156"/>
                    </a:lnTo>
                    <a:cubicBezTo>
                      <a:pt x="0" y="187"/>
                      <a:pt x="0" y="250"/>
                      <a:pt x="31" y="250"/>
                    </a:cubicBezTo>
                    <a:cubicBezTo>
                      <a:pt x="94" y="250"/>
                      <a:pt x="94" y="187"/>
                      <a:pt x="94" y="125"/>
                    </a:cubicBezTo>
                    <a:lnTo>
                      <a:pt x="94" y="62"/>
                    </a:lnTo>
                    <a:cubicBezTo>
                      <a:pt x="94" y="31"/>
                      <a:pt x="62" y="0"/>
                      <a:pt x="31" y="0"/>
                    </a:cubicBezTo>
                    <a:lnTo>
                      <a:pt x="0" y="31"/>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53" name="Freeform 2"/>
              <p:cNvSpPr>
                <a:spLocks noChangeArrowheads="1"/>
              </p:cNvSpPr>
              <p:nvPr/>
            </p:nvSpPr>
            <p:spPr bwMode="auto">
              <a:xfrm>
                <a:off x="3716338" y="4329113"/>
                <a:ext cx="11112" cy="93662"/>
              </a:xfrm>
              <a:custGeom>
                <a:avLst/>
                <a:gdLst>
                  <a:gd name="T0" fmla="*/ 32 w 33"/>
                  <a:gd name="T1" fmla="*/ 0 h 262"/>
                  <a:gd name="T2" fmla="*/ 32 w 33"/>
                  <a:gd name="T3" fmla="*/ 261 h 262"/>
                  <a:gd name="T4" fmla="*/ 0 w 33"/>
                  <a:gd name="T5" fmla="*/ 125 h 262"/>
                  <a:gd name="T6" fmla="*/ 24 w 33"/>
                  <a:gd name="T7" fmla="*/ 0 h 262"/>
                  <a:gd name="T8" fmla="*/ 32 w 33"/>
                  <a:gd name="T9" fmla="*/ 0 h 262"/>
                </a:gdLst>
                <a:ahLst/>
                <a:cxnLst>
                  <a:cxn ang="0">
                    <a:pos x="T0" y="T1"/>
                  </a:cxn>
                  <a:cxn ang="0">
                    <a:pos x="T2" y="T3"/>
                  </a:cxn>
                  <a:cxn ang="0">
                    <a:pos x="T4" y="T5"/>
                  </a:cxn>
                  <a:cxn ang="0">
                    <a:pos x="T6" y="T7"/>
                  </a:cxn>
                  <a:cxn ang="0">
                    <a:pos x="T8" y="T9"/>
                  </a:cxn>
                </a:cxnLst>
                <a:rect l="0" t="0" r="r" b="b"/>
                <a:pathLst>
                  <a:path w="33" h="262">
                    <a:moveTo>
                      <a:pt x="32" y="0"/>
                    </a:moveTo>
                    <a:lnTo>
                      <a:pt x="32" y="261"/>
                    </a:lnTo>
                    <a:cubicBezTo>
                      <a:pt x="9" y="225"/>
                      <a:pt x="0" y="175"/>
                      <a:pt x="0" y="125"/>
                    </a:cubicBezTo>
                    <a:cubicBezTo>
                      <a:pt x="0" y="107"/>
                      <a:pt x="0" y="48"/>
                      <a:pt x="24" y="0"/>
                    </a:cubicBezTo>
                    <a:lnTo>
                      <a:pt x="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54" name="Freeform 3"/>
              <p:cNvSpPr>
                <a:spLocks noChangeArrowheads="1"/>
              </p:cNvSpPr>
              <p:nvPr/>
            </p:nvSpPr>
            <p:spPr bwMode="auto">
              <a:xfrm>
                <a:off x="3559175" y="4532313"/>
                <a:ext cx="57150" cy="134937"/>
              </a:xfrm>
              <a:custGeom>
                <a:avLst/>
                <a:gdLst>
                  <a:gd name="T0" fmla="*/ 0 w 157"/>
                  <a:gd name="T1" fmla="*/ 188 h 376"/>
                  <a:gd name="T2" fmla="*/ 31 w 157"/>
                  <a:gd name="T3" fmla="*/ 313 h 376"/>
                  <a:gd name="T4" fmla="*/ 94 w 157"/>
                  <a:gd name="T5" fmla="*/ 188 h 376"/>
                  <a:gd name="T6" fmla="*/ 94 w 157"/>
                  <a:gd name="T7" fmla="*/ 94 h 376"/>
                  <a:gd name="T8" fmla="*/ 31 w 157"/>
                  <a:gd name="T9" fmla="*/ 63 h 376"/>
                  <a:gd name="T10" fmla="*/ 0 w 157"/>
                  <a:gd name="T11" fmla="*/ 94 h 376"/>
                  <a:gd name="T12" fmla="*/ 0 w 157"/>
                  <a:gd name="T13" fmla="*/ 5 h 376"/>
                  <a:gd name="T14" fmla="*/ 31 w 157"/>
                  <a:gd name="T15" fmla="*/ 0 h 376"/>
                  <a:gd name="T16" fmla="*/ 125 w 157"/>
                  <a:gd name="T17" fmla="*/ 31 h 376"/>
                  <a:gd name="T18" fmla="*/ 156 w 157"/>
                  <a:gd name="T19" fmla="*/ 188 h 376"/>
                  <a:gd name="T20" fmla="*/ 31 w 157"/>
                  <a:gd name="T21" fmla="*/ 375 h 376"/>
                  <a:gd name="T22" fmla="*/ 0 w 157"/>
                  <a:gd name="T23" fmla="*/ 371 h 376"/>
                  <a:gd name="T24" fmla="*/ 0 w 157"/>
                  <a:gd name="T25"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376">
                    <a:moveTo>
                      <a:pt x="0" y="188"/>
                    </a:moveTo>
                    <a:cubicBezTo>
                      <a:pt x="0" y="250"/>
                      <a:pt x="0" y="313"/>
                      <a:pt x="31" y="313"/>
                    </a:cubicBezTo>
                    <a:cubicBezTo>
                      <a:pt x="94" y="313"/>
                      <a:pt x="94" y="250"/>
                      <a:pt x="94" y="188"/>
                    </a:cubicBezTo>
                    <a:lnTo>
                      <a:pt x="94" y="94"/>
                    </a:lnTo>
                    <a:cubicBezTo>
                      <a:pt x="94" y="94"/>
                      <a:pt x="62" y="63"/>
                      <a:pt x="31" y="63"/>
                    </a:cubicBezTo>
                    <a:cubicBezTo>
                      <a:pt x="31" y="63"/>
                      <a:pt x="0" y="63"/>
                      <a:pt x="0" y="94"/>
                    </a:cubicBezTo>
                    <a:lnTo>
                      <a:pt x="0" y="5"/>
                    </a:lnTo>
                    <a:cubicBezTo>
                      <a:pt x="9" y="2"/>
                      <a:pt x="20" y="0"/>
                      <a:pt x="31" y="0"/>
                    </a:cubicBezTo>
                    <a:cubicBezTo>
                      <a:pt x="94" y="0"/>
                      <a:pt x="125" y="31"/>
                      <a:pt x="125" y="31"/>
                    </a:cubicBezTo>
                    <a:cubicBezTo>
                      <a:pt x="156" y="63"/>
                      <a:pt x="156" y="94"/>
                      <a:pt x="156" y="188"/>
                    </a:cubicBezTo>
                    <a:cubicBezTo>
                      <a:pt x="156" y="250"/>
                      <a:pt x="156" y="375"/>
                      <a:pt x="31" y="375"/>
                    </a:cubicBezTo>
                    <a:cubicBezTo>
                      <a:pt x="20" y="375"/>
                      <a:pt x="9" y="374"/>
                      <a:pt x="0" y="371"/>
                    </a:cubicBezTo>
                    <a:lnTo>
                      <a:pt x="0" y="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55" name="Freeform 4"/>
              <p:cNvSpPr>
                <a:spLocks noChangeArrowheads="1"/>
              </p:cNvSpPr>
              <p:nvPr/>
            </p:nvSpPr>
            <p:spPr bwMode="auto">
              <a:xfrm>
                <a:off x="3636963" y="4532313"/>
                <a:ext cx="57150" cy="123825"/>
              </a:xfrm>
              <a:custGeom>
                <a:avLst/>
                <a:gdLst>
                  <a:gd name="T0" fmla="*/ 0 w 157"/>
                  <a:gd name="T1" fmla="*/ 63 h 345"/>
                  <a:gd name="T2" fmla="*/ 0 w 157"/>
                  <a:gd name="T3" fmla="*/ 63 h 345"/>
                  <a:gd name="T4" fmla="*/ 93 w 157"/>
                  <a:gd name="T5" fmla="*/ 0 h 345"/>
                  <a:gd name="T6" fmla="*/ 156 w 157"/>
                  <a:gd name="T7" fmla="*/ 0 h 345"/>
                  <a:gd name="T8" fmla="*/ 156 w 157"/>
                  <a:gd name="T9" fmla="*/ 344 h 345"/>
                  <a:gd name="T10" fmla="*/ 62 w 157"/>
                  <a:gd name="T11" fmla="*/ 344 h 345"/>
                  <a:gd name="T12" fmla="*/ 62 w 157"/>
                  <a:gd name="T13" fmla="*/ 94 h 345"/>
                  <a:gd name="T14" fmla="*/ 0 w 157"/>
                  <a:gd name="T15" fmla="*/ 125 h 345"/>
                  <a:gd name="T16" fmla="*/ 0 w 157"/>
                  <a:gd name="T17" fmla="*/ 6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0" y="63"/>
                    </a:moveTo>
                    <a:lnTo>
                      <a:pt x="0" y="63"/>
                    </a:lnTo>
                    <a:cubicBezTo>
                      <a:pt x="31" y="31"/>
                      <a:pt x="62" y="31"/>
                      <a:pt x="93" y="0"/>
                    </a:cubicBezTo>
                    <a:cubicBezTo>
                      <a:pt x="156" y="0"/>
                      <a:pt x="156" y="0"/>
                      <a:pt x="156" y="0"/>
                    </a:cubicBezTo>
                    <a:cubicBezTo>
                      <a:pt x="156" y="344"/>
                      <a:pt x="156" y="344"/>
                      <a:pt x="156" y="344"/>
                    </a:cubicBezTo>
                    <a:cubicBezTo>
                      <a:pt x="62" y="344"/>
                      <a:pt x="62" y="344"/>
                      <a:pt x="62" y="344"/>
                    </a:cubicBezTo>
                    <a:cubicBezTo>
                      <a:pt x="62" y="94"/>
                      <a:pt x="62" y="94"/>
                      <a:pt x="62" y="94"/>
                    </a:cubicBezTo>
                    <a:cubicBezTo>
                      <a:pt x="62" y="94"/>
                      <a:pt x="31" y="125"/>
                      <a:pt x="0" y="125"/>
                    </a:cubicBezTo>
                    <a:lnTo>
                      <a:pt x="0" y="6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56" name="Freeform 5"/>
              <p:cNvSpPr>
                <a:spLocks noChangeArrowheads="1"/>
              </p:cNvSpPr>
              <p:nvPr/>
            </p:nvSpPr>
            <p:spPr bwMode="auto">
              <a:xfrm>
                <a:off x="3716338" y="4546600"/>
                <a:ext cx="11112" cy="101600"/>
              </a:xfrm>
              <a:custGeom>
                <a:avLst/>
                <a:gdLst>
                  <a:gd name="T0" fmla="*/ 32 w 33"/>
                  <a:gd name="T1" fmla="*/ 283 h 284"/>
                  <a:gd name="T2" fmla="*/ 0 w 33"/>
                  <a:gd name="T3" fmla="*/ 147 h 284"/>
                  <a:gd name="T4" fmla="*/ 32 w 33"/>
                  <a:gd name="T5" fmla="*/ 0 h 284"/>
                  <a:gd name="T6" fmla="*/ 32 w 33"/>
                  <a:gd name="T7" fmla="*/ 283 h 284"/>
                </a:gdLst>
                <a:ahLst/>
                <a:cxnLst>
                  <a:cxn ang="0">
                    <a:pos x="T0" y="T1"/>
                  </a:cxn>
                  <a:cxn ang="0">
                    <a:pos x="T2" y="T3"/>
                  </a:cxn>
                  <a:cxn ang="0">
                    <a:pos x="T4" y="T5"/>
                  </a:cxn>
                  <a:cxn ang="0">
                    <a:pos x="T6" y="T7"/>
                  </a:cxn>
                </a:cxnLst>
                <a:rect l="0" t="0" r="r" b="b"/>
                <a:pathLst>
                  <a:path w="33" h="284">
                    <a:moveTo>
                      <a:pt x="32" y="283"/>
                    </a:moveTo>
                    <a:cubicBezTo>
                      <a:pt x="9" y="247"/>
                      <a:pt x="0" y="197"/>
                      <a:pt x="0" y="147"/>
                    </a:cubicBezTo>
                    <a:cubicBezTo>
                      <a:pt x="0" y="107"/>
                      <a:pt x="0" y="42"/>
                      <a:pt x="32" y="0"/>
                    </a:cubicBezTo>
                    <a:lnTo>
                      <a:pt x="32" y="2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57" name="Freeform 6"/>
              <p:cNvSpPr>
                <a:spLocks noChangeArrowheads="1"/>
              </p:cNvSpPr>
              <p:nvPr/>
            </p:nvSpPr>
            <p:spPr bwMode="auto">
              <a:xfrm>
                <a:off x="3559175" y="4757738"/>
                <a:ext cx="34925" cy="123825"/>
              </a:xfrm>
              <a:custGeom>
                <a:avLst/>
                <a:gdLst>
                  <a:gd name="T0" fmla="*/ 0 w 95"/>
                  <a:gd name="T1" fmla="*/ 8 h 345"/>
                  <a:gd name="T2" fmla="*/ 31 w 95"/>
                  <a:gd name="T3" fmla="*/ 0 h 345"/>
                  <a:gd name="T4" fmla="*/ 94 w 95"/>
                  <a:gd name="T5" fmla="*/ 0 h 345"/>
                  <a:gd name="T6" fmla="*/ 94 w 95"/>
                  <a:gd name="T7" fmla="*/ 344 h 345"/>
                  <a:gd name="T8" fmla="*/ 31 w 95"/>
                  <a:gd name="T9" fmla="*/ 344 h 345"/>
                  <a:gd name="T10" fmla="*/ 31 w 95"/>
                  <a:gd name="T11" fmla="*/ 63 h 345"/>
                  <a:gd name="T12" fmla="*/ 0 w 95"/>
                  <a:gd name="T13" fmla="*/ 88 h 345"/>
                  <a:gd name="T14" fmla="*/ 0 w 95"/>
                  <a:gd name="T15" fmla="*/ 8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45">
                    <a:moveTo>
                      <a:pt x="0" y="8"/>
                    </a:moveTo>
                    <a:cubicBezTo>
                      <a:pt x="10" y="4"/>
                      <a:pt x="21" y="0"/>
                      <a:pt x="31" y="0"/>
                    </a:cubicBezTo>
                    <a:lnTo>
                      <a:pt x="94" y="0"/>
                    </a:lnTo>
                    <a:lnTo>
                      <a:pt x="94" y="344"/>
                    </a:lnTo>
                    <a:lnTo>
                      <a:pt x="31" y="344"/>
                    </a:lnTo>
                    <a:lnTo>
                      <a:pt x="31" y="63"/>
                    </a:lnTo>
                    <a:cubicBezTo>
                      <a:pt x="31" y="63"/>
                      <a:pt x="21" y="74"/>
                      <a:pt x="0" y="88"/>
                    </a:cubicBezTo>
                    <a:lnTo>
                      <a:pt x="0"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58" name="Freeform 7"/>
              <p:cNvSpPr>
                <a:spLocks noChangeArrowheads="1"/>
              </p:cNvSpPr>
              <p:nvPr/>
            </p:nvSpPr>
            <p:spPr bwMode="auto">
              <a:xfrm>
                <a:off x="3625850" y="4746625"/>
                <a:ext cx="79375" cy="134938"/>
              </a:xfrm>
              <a:custGeom>
                <a:avLst/>
                <a:gdLst>
                  <a:gd name="T0" fmla="*/ 94 w 220"/>
                  <a:gd name="T1" fmla="*/ 0 h 376"/>
                  <a:gd name="T2" fmla="*/ 94 w 220"/>
                  <a:gd name="T3" fmla="*/ 0 h 376"/>
                  <a:gd name="T4" fmla="*/ 188 w 220"/>
                  <a:gd name="T5" fmla="*/ 62 h 376"/>
                  <a:gd name="T6" fmla="*/ 219 w 220"/>
                  <a:gd name="T7" fmla="*/ 187 h 376"/>
                  <a:gd name="T8" fmla="*/ 94 w 220"/>
                  <a:gd name="T9" fmla="*/ 375 h 376"/>
                  <a:gd name="T10" fmla="*/ 0 w 220"/>
                  <a:gd name="T11" fmla="*/ 187 h 376"/>
                  <a:gd name="T12" fmla="*/ 94 w 220"/>
                  <a:gd name="T13" fmla="*/ 0 h 376"/>
                  <a:gd name="T14" fmla="*/ 157 w 220"/>
                  <a:gd name="T15" fmla="*/ 125 h 376"/>
                  <a:gd name="T16" fmla="*/ 157 w 220"/>
                  <a:gd name="T17" fmla="*/ 125 h 376"/>
                  <a:gd name="T18" fmla="*/ 94 w 220"/>
                  <a:gd name="T19" fmla="*/ 62 h 376"/>
                  <a:gd name="T20" fmla="*/ 63 w 220"/>
                  <a:gd name="T21" fmla="*/ 94 h 376"/>
                  <a:gd name="T22" fmla="*/ 63 w 220"/>
                  <a:gd name="T23" fmla="*/ 187 h 376"/>
                  <a:gd name="T24" fmla="*/ 94 w 220"/>
                  <a:gd name="T25" fmla="*/ 312 h 376"/>
                  <a:gd name="T26" fmla="*/ 157 w 220"/>
                  <a:gd name="T27" fmla="*/ 187 h 376"/>
                  <a:gd name="T28" fmla="*/ 157 w 220"/>
                  <a:gd name="T29" fmla="*/ 12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376">
                    <a:moveTo>
                      <a:pt x="94" y="0"/>
                    </a:moveTo>
                    <a:lnTo>
                      <a:pt x="94" y="0"/>
                    </a:lnTo>
                    <a:cubicBezTo>
                      <a:pt x="157" y="0"/>
                      <a:pt x="188" y="31"/>
                      <a:pt x="188" y="62"/>
                    </a:cubicBezTo>
                    <a:cubicBezTo>
                      <a:pt x="219" y="94"/>
                      <a:pt x="219" y="125"/>
                      <a:pt x="219" y="187"/>
                    </a:cubicBezTo>
                    <a:cubicBezTo>
                      <a:pt x="219" y="281"/>
                      <a:pt x="219" y="375"/>
                      <a:pt x="94" y="375"/>
                    </a:cubicBezTo>
                    <a:cubicBezTo>
                      <a:pt x="32" y="375"/>
                      <a:pt x="0" y="281"/>
                      <a:pt x="0" y="187"/>
                    </a:cubicBezTo>
                    <a:cubicBezTo>
                      <a:pt x="0" y="156"/>
                      <a:pt x="0" y="0"/>
                      <a:pt x="94" y="0"/>
                    </a:cubicBezTo>
                    <a:close/>
                    <a:moveTo>
                      <a:pt x="157" y="125"/>
                    </a:moveTo>
                    <a:lnTo>
                      <a:pt x="157" y="125"/>
                    </a:lnTo>
                    <a:cubicBezTo>
                      <a:pt x="157" y="94"/>
                      <a:pt x="125" y="62"/>
                      <a:pt x="94" y="62"/>
                    </a:cubicBezTo>
                    <a:lnTo>
                      <a:pt x="63" y="94"/>
                    </a:lnTo>
                    <a:cubicBezTo>
                      <a:pt x="63" y="125"/>
                      <a:pt x="63" y="187"/>
                      <a:pt x="63" y="187"/>
                    </a:cubicBezTo>
                    <a:cubicBezTo>
                      <a:pt x="63" y="250"/>
                      <a:pt x="63" y="312"/>
                      <a:pt x="94" y="312"/>
                    </a:cubicBezTo>
                    <a:cubicBezTo>
                      <a:pt x="157" y="312"/>
                      <a:pt x="157" y="250"/>
                      <a:pt x="157" y="187"/>
                    </a:cubicBezTo>
                    <a:lnTo>
                      <a:pt x="157" y="12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59" name="Freeform 8"/>
              <p:cNvSpPr>
                <a:spLocks noChangeArrowheads="1"/>
              </p:cNvSpPr>
              <p:nvPr/>
            </p:nvSpPr>
            <p:spPr bwMode="auto">
              <a:xfrm>
                <a:off x="3559175" y="4970463"/>
                <a:ext cx="34925" cy="123825"/>
              </a:xfrm>
              <a:custGeom>
                <a:avLst/>
                <a:gdLst>
                  <a:gd name="T0" fmla="*/ 0 w 95"/>
                  <a:gd name="T1" fmla="*/ 23 h 345"/>
                  <a:gd name="T2" fmla="*/ 31 w 95"/>
                  <a:gd name="T3" fmla="*/ 0 h 345"/>
                  <a:gd name="T4" fmla="*/ 94 w 95"/>
                  <a:gd name="T5" fmla="*/ 0 h 345"/>
                  <a:gd name="T6" fmla="*/ 94 w 95"/>
                  <a:gd name="T7" fmla="*/ 344 h 345"/>
                  <a:gd name="T8" fmla="*/ 31 w 95"/>
                  <a:gd name="T9" fmla="*/ 344 h 345"/>
                  <a:gd name="T10" fmla="*/ 31 w 95"/>
                  <a:gd name="T11" fmla="*/ 94 h 345"/>
                  <a:gd name="T12" fmla="*/ 0 w 95"/>
                  <a:gd name="T13" fmla="*/ 113 h 345"/>
                  <a:gd name="T14" fmla="*/ 0 w 95"/>
                  <a:gd name="T15" fmla="*/ 23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45">
                    <a:moveTo>
                      <a:pt x="0" y="23"/>
                    </a:moveTo>
                    <a:cubicBezTo>
                      <a:pt x="10" y="17"/>
                      <a:pt x="21" y="11"/>
                      <a:pt x="31" y="0"/>
                    </a:cubicBezTo>
                    <a:lnTo>
                      <a:pt x="94" y="0"/>
                    </a:lnTo>
                    <a:lnTo>
                      <a:pt x="94" y="344"/>
                    </a:lnTo>
                    <a:lnTo>
                      <a:pt x="31" y="344"/>
                    </a:lnTo>
                    <a:lnTo>
                      <a:pt x="31" y="94"/>
                    </a:lnTo>
                    <a:cubicBezTo>
                      <a:pt x="31" y="94"/>
                      <a:pt x="21" y="105"/>
                      <a:pt x="0" y="113"/>
                    </a:cubicBezTo>
                    <a:lnTo>
                      <a:pt x="0" y="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60" name="Freeform 9"/>
              <p:cNvSpPr>
                <a:spLocks noChangeArrowheads="1"/>
              </p:cNvSpPr>
              <p:nvPr/>
            </p:nvSpPr>
            <p:spPr bwMode="auto">
              <a:xfrm>
                <a:off x="3625850" y="4970463"/>
                <a:ext cx="79375" cy="134937"/>
              </a:xfrm>
              <a:custGeom>
                <a:avLst/>
                <a:gdLst>
                  <a:gd name="T0" fmla="*/ 94 w 220"/>
                  <a:gd name="T1" fmla="*/ 0 h 376"/>
                  <a:gd name="T2" fmla="*/ 94 w 220"/>
                  <a:gd name="T3" fmla="*/ 0 h 376"/>
                  <a:gd name="T4" fmla="*/ 188 w 220"/>
                  <a:gd name="T5" fmla="*/ 31 h 376"/>
                  <a:gd name="T6" fmla="*/ 219 w 220"/>
                  <a:gd name="T7" fmla="*/ 156 h 376"/>
                  <a:gd name="T8" fmla="*/ 94 w 220"/>
                  <a:gd name="T9" fmla="*/ 375 h 376"/>
                  <a:gd name="T10" fmla="*/ 0 w 220"/>
                  <a:gd name="T11" fmla="*/ 187 h 376"/>
                  <a:gd name="T12" fmla="*/ 94 w 220"/>
                  <a:gd name="T13" fmla="*/ 0 h 376"/>
                  <a:gd name="T14" fmla="*/ 157 w 220"/>
                  <a:gd name="T15" fmla="*/ 94 h 376"/>
                  <a:gd name="T16" fmla="*/ 157 w 220"/>
                  <a:gd name="T17" fmla="*/ 94 h 376"/>
                  <a:gd name="T18" fmla="*/ 94 w 220"/>
                  <a:gd name="T19" fmla="*/ 62 h 376"/>
                  <a:gd name="T20" fmla="*/ 63 w 220"/>
                  <a:gd name="T21" fmla="*/ 94 h 376"/>
                  <a:gd name="T22" fmla="*/ 63 w 220"/>
                  <a:gd name="T23" fmla="*/ 187 h 376"/>
                  <a:gd name="T24" fmla="*/ 94 w 220"/>
                  <a:gd name="T25" fmla="*/ 312 h 376"/>
                  <a:gd name="T26" fmla="*/ 157 w 220"/>
                  <a:gd name="T27" fmla="*/ 187 h 376"/>
                  <a:gd name="T28" fmla="*/ 157 w 220"/>
                  <a:gd name="T29" fmla="*/ 9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376">
                    <a:moveTo>
                      <a:pt x="94" y="0"/>
                    </a:moveTo>
                    <a:lnTo>
                      <a:pt x="94" y="0"/>
                    </a:lnTo>
                    <a:cubicBezTo>
                      <a:pt x="157" y="0"/>
                      <a:pt x="188" y="31"/>
                      <a:pt x="188" y="31"/>
                    </a:cubicBezTo>
                    <a:cubicBezTo>
                      <a:pt x="219" y="62"/>
                      <a:pt x="219" y="94"/>
                      <a:pt x="219" y="156"/>
                    </a:cubicBezTo>
                    <a:cubicBezTo>
                      <a:pt x="219" y="250"/>
                      <a:pt x="219" y="375"/>
                      <a:pt x="94" y="375"/>
                    </a:cubicBezTo>
                    <a:cubicBezTo>
                      <a:pt x="32" y="375"/>
                      <a:pt x="0" y="281"/>
                      <a:pt x="0" y="187"/>
                    </a:cubicBezTo>
                    <a:cubicBezTo>
                      <a:pt x="0" y="125"/>
                      <a:pt x="0" y="0"/>
                      <a:pt x="94" y="0"/>
                    </a:cubicBezTo>
                    <a:close/>
                    <a:moveTo>
                      <a:pt x="157" y="94"/>
                    </a:moveTo>
                    <a:lnTo>
                      <a:pt x="157" y="94"/>
                    </a:lnTo>
                    <a:cubicBezTo>
                      <a:pt x="157" y="94"/>
                      <a:pt x="125" y="62"/>
                      <a:pt x="94" y="62"/>
                    </a:cubicBezTo>
                    <a:cubicBezTo>
                      <a:pt x="94" y="62"/>
                      <a:pt x="63" y="62"/>
                      <a:pt x="63" y="94"/>
                    </a:cubicBezTo>
                    <a:cubicBezTo>
                      <a:pt x="63" y="125"/>
                      <a:pt x="63" y="187"/>
                      <a:pt x="63" y="187"/>
                    </a:cubicBezTo>
                    <a:cubicBezTo>
                      <a:pt x="63" y="250"/>
                      <a:pt x="63" y="312"/>
                      <a:pt x="94" y="312"/>
                    </a:cubicBezTo>
                    <a:cubicBezTo>
                      <a:pt x="157" y="312"/>
                      <a:pt x="157" y="219"/>
                      <a:pt x="157" y="187"/>
                    </a:cubicBezTo>
                    <a:cubicBezTo>
                      <a:pt x="157" y="156"/>
                      <a:pt x="157" y="125"/>
                      <a:pt x="157" y="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61" name="Freeform 10"/>
              <p:cNvSpPr>
                <a:spLocks noChangeArrowheads="1"/>
              </p:cNvSpPr>
              <p:nvPr/>
            </p:nvSpPr>
            <p:spPr bwMode="auto">
              <a:xfrm>
                <a:off x="3559175" y="5184775"/>
                <a:ext cx="57150" cy="134938"/>
              </a:xfrm>
              <a:custGeom>
                <a:avLst/>
                <a:gdLst>
                  <a:gd name="T0" fmla="*/ 0 w 157"/>
                  <a:gd name="T1" fmla="*/ 187 h 376"/>
                  <a:gd name="T2" fmla="*/ 31 w 157"/>
                  <a:gd name="T3" fmla="*/ 312 h 376"/>
                  <a:gd name="T4" fmla="*/ 94 w 157"/>
                  <a:gd name="T5" fmla="*/ 187 h 376"/>
                  <a:gd name="T6" fmla="*/ 94 w 157"/>
                  <a:gd name="T7" fmla="*/ 125 h 376"/>
                  <a:gd name="T8" fmla="*/ 31 w 157"/>
                  <a:gd name="T9" fmla="*/ 62 h 376"/>
                  <a:gd name="T10" fmla="*/ 0 w 157"/>
                  <a:gd name="T11" fmla="*/ 93 h 376"/>
                  <a:gd name="T12" fmla="*/ 0 w 157"/>
                  <a:gd name="T13" fmla="*/ 6 h 376"/>
                  <a:gd name="T14" fmla="*/ 31 w 157"/>
                  <a:gd name="T15" fmla="*/ 0 h 376"/>
                  <a:gd name="T16" fmla="*/ 125 w 157"/>
                  <a:gd name="T17" fmla="*/ 62 h 376"/>
                  <a:gd name="T18" fmla="*/ 156 w 157"/>
                  <a:gd name="T19" fmla="*/ 187 h 376"/>
                  <a:gd name="T20" fmla="*/ 31 w 157"/>
                  <a:gd name="T21" fmla="*/ 375 h 376"/>
                  <a:gd name="T22" fmla="*/ 0 w 157"/>
                  <a:gd name="T23" fmla="*/ 371 h 376"/>
                  <a:gd name="T24" fmla="*/ 0 w 157"/>
                  <a:gd name="T25" fmla="*/ 187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376">
                    <a:moveTo>
                      <a:pt x="0" y="187"/>
                    </a:moveTo>
                    <a:cubicBezTo>
                      <a:pt x="0" y="250"/>
                      <a:pt x="0" y="312"/>
                      <a:pt x="31" y="312"/>
                    </a:cubicBezTo>
                    <a:cubicBezTo>
                      <a:pt x="94" y="312"/>
                      <a:pt x="94" y="250"/>
                      <a:pt x="94" y="187"/>
                    </a:cubicBezTo>
                    <a:lnTo>
                      <a:pt x="94" y="125"/>
                    </a:lnTo>
                    <a:cubicBezTo>
                      <a:pt x="94" y="93"/>
                      <a:pt x="62" y="62"/>
                      <a:pt x="31" y="62"/>
                    </a:cubicBezTo>
                    <a:lnTo>
                      <a:pt x="0" y="93"/>
                    </a:lnTo>
                    <a:lnTo>
                      <a:pt x="0" y="6"/>
                    </a:lnTo>
                    <a:cubicBezTo>
                      <a:pt x="9" y="2"/>
                      <a:pt x="20" y="0"/>
                      <a:pt x="31" y="0"/>
                    </a:cubicBezTo>
                    <a:cubicBezTo>
                      <a:pt x="94" y="0"/>
                      <a:pt x="125" y="31"/>
                      <a:pt x="125" y="62"/>
                    </a:cubicBezTo>
                    <a:cubicBezTo>
                      <a:pt x="156" y="93"/>
                      <a:pt x="156" y="125"/>
                      <a:pt x="156" y="187"/>
                    </a:cubicBezTo>
                    <a:cubicBezTo>
                      <a:pt x="156" y="281"/>
                      <a:pt x="156" y="375"/>
                      <a:pt x="31" y="375"/>
                    </a:cubicBezTo>
                    <a:cubicBezTo>
                      <a:pt x="20" y="375"/>
                      <a:pt x="9" y="374"/>
                      <a:pt x="0" y="371"/>
                    </a:cubicBezTo>
                    <a:lnTo>
                      <a:pt x="0" y="1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62" name="Freeform 11"/>
              <p:cNvSpPr>
                <a:spLocks noChangeArrowheads="1"/>
              </p:cNvSpPr>
              <p:nvPr/>
            </p:nvSpPr>
            <p:spPr bwMode="auto">
              <a:xfrm>
                <a:off x="3636963" y="5195888"/>
                <a:ext cx="57150" cy="123825"/>
              </a:xfrm>
              <a:custGeom>
                <a:avLst/>
                <a:gdLst>
                  <a:gd name="T0" fmla="*/ 0 w 157"/>
                  <a:gd name="T1" fmla="*/ 31 h 345"/>
                  <a:gd name="T2" fmla="*/ 0 w 157"/>
                  <a:gd name="T3" fmla="*/ 31 h 345"/>
                  <a:gd name="T4" fmla="*/ 93 w 157"/>
                  <a:gd name="T5" fmla="*/ 0 h 345"/>
                  <a:gd name="T6" fmla="*/ 156 w 157"/>
                  <a:gd name="T7" fmla="*/ 0 h 345"/>
                  <a:gd name="T8" fmla="*/ 156 w 157"/>
                  <a:gd name="T9" fmla="*/ 344 h 345"/>
                  <a:gd name="T10" fmla="*/ 62 w 157"/>
                  <a:gd name="T11" fmla="*/ 344 h 345"/>
                  <a:gd name="T12" fmla="*/ 62 w 157"/>
                  <a:gd name="T13" fmla="*/ 62 h 345"/>
                  <a:gd name="T14" fmla="*/ 0 w 157"/>
                  <a:gd name="T15" fmla="*/ 94 h 345"/>
                  <a:gd name="T16" fmla="*/ 0 w 157"/>
                  <a:gd name="T17" fmla="*/ 3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0" y="31"/>
                    </a:moveTo>
                    <a:lnTo>
                      <a:pt x="0" y="31"/>
                    </a:lnTo>
                    <a:cubicBezTo>
                      <a:pt x="31" y="31"/>
                      <a:pt x="62" y="0"/>
                      <a:pt x="93" y="0"/>
                    </a:cubicBezTo>
                    <a:cubicBezTo>
                      <a:pt x="156" y="0"/>
                      <a:pt x="156" y="0"/>
                      <a:pt x="156" y="0"/>
                    </a:cubicBezTo>
                    <a:cubicBezTo>
                      <a:pt x="156" y="344"/>
                      <a:pt x="156" y="344"/>
                      <a:pt x="156" y="344"/>
                    </a:cubicBezTo>
                    <a:cubicBezTo>
                      <a:pt x="62" y="344"/>
                      <a:pt x="62" y="344"/>
                      <a:pt x="62" y="344"/>
                    </a:cubicBezTo>
                    <a:cubicBezTo>
                      <a:pt x="62" y="62"/>
                      <a:pt x="62" y="62"/>
                      <a:pt x="62" y="62"/>
                    </a:cubicBezTo>
                    <a:cubicBezTo>
                      <a:pt x="62" y="62"/>
                      <a:pt x="31" y="94"/>
                      <a:pt x="0" y="94"/>
                    </a:cubicBez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63" name="Freeform 12"/>
              <p:cNvSpPr>
                <a:spLocks noChangeArrowheads="1"/>
              </p:cNvSpPr>
              <p:nvPr/>
            </p:nvSpPr>
            <p:spPr bwMode="auto">
              <a:xfrm>
                <a:off x="3716338" y="5202238"/>
                <a:ext cx="11112" cy="100012"/>
              </a:xfrm>
              <a:custGeom>
                <a:avLst/>
                <a:gdLst>
                  <a:gd name="T0" fmla="*/ 32 w 33"/>
                  <a:gd name="T1" fmla="*/ 275 h 276"/>
                  <a:gd name="T2" fmla="*/ 0 w 33"/>
                  <a:gd name="T3" fmla="*/ 138 h 276"/>
                  <a:gd name="T4" fmla="*/ 32 w 33"/>
                  <a:gd name="T5" fmla="*/ 0 h 276"/>
                  <a:gd name="T6" fmla="*/ 32 w 33"/>
                  <a:gd name="T7" fmla="*/ 275 h 276"/>
                </a:gdLst>
                <a:ahLst/>
                <a:cxnLst>
                  <a:cxn ang="0">
                    <a:pos x="T0" y="T1"/>
                  </a:cxn>
                  <a:cxn ang="0">
                    <a:pos x="T2" y="T3"/>
                  </a:cxn>
                  <a:cxn ang="0">
                    <a:pos x="T4" y="T5"/>
                  </a:cxn>
                  <a:cxn ang="0">
                    <a:pos x="T6" y="T7"/>
                  </a:cxn>
                </a:cxnLst>
                <a:rect l="0" t="0" r="r" b="b"/>
                <a:pathLst>
                  <a:path w="33" h="276">
                    <a:moveTo>
                      <a:pt x="32" y="275"/>
                    </a:moveTo>
                    <a:cubicBezTo>
                      <a:pt x="9" y="239"/>
                      <a:pt x="0" y="189"/>
                      <a:pt x="0" y="138"/>
                    </a:cubicBezTo>
                    <a:cubicBezTo>
                      <a:pt x="0" y="119"/>
                      <a:pt x="0" y="48"/>
                      <a:pt x="32" y="0"/>
                    </a:cubicBezTo>
                    <a:lnTo>
                      <a:pt x="32" y="27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64" name="Freeform 13"/>
              <p:cNvSpPr>
                <a:spLocks noChangeArrowheads="1"/>
              </p:cNvSpPr>
              <p:nvPr/>
            </p:nvSpPr>
            <p:spPr bwMode="auto">
              <a:xfrm>
                <a:off x="3559175" y="5410200"/>
                <a:ext cx="57150" cy="46038"/>
              </a:xfrm>
              <a:custGeom>
                <a:avLst/>
                <a:gdLst>
                  <a:gd name="T0" fmla="*/ 94 w 157"/>
                  <a:gd name="T1" fmla="*/ 125 h 126"/>
                  <a:gd name="T2" fmla="*/ 94 w 157"/>
                  <a:gd name="T3" fmla="*/ 93 h 126"/>
                  <a:gd name="T4" fmla="*/ 31 w 157"/>
                  <a:gd name="T5" fmla="*/ 62 h 126"/>
                  <a:gd name="T6" fmla="*/ 0 w 157"/>
                  <a:gd name="T7" fmla="*/ 93 h 126"/>
                  <a:gd name="T8" fmla="*/ 0 w 157"/>
                  <a:gd name="T9" fmla="*/ 5 h 126"/>
                  <a:gd name="T10" fmla="*/ 31 w 157"/>
                  <a:gd name="T11" fmla="*/ 0 h 126"/>
                  <a:gd name="T12" fmla="*/ 125 w 157"/>
                  <a:gd name="T13" fmla="*/ 31 h 126"/>
                  <a:gd name="T14" fmla="*/ 156 w 157"/>
                  <a:gd name="T15" fmla="*/ 125 h 126"/>
                  <a:gd name="T16" fmla="*/ 94 w 157"/>
                  <a:gd name="T17"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25">
                    <a:moveTo>
                      <a:pt x="94" y="125"/>
                    </a:moveTo>
                    <a:lnTo>
                      <a:pt x="94" y="93"/>
                    </a:lnTo>
                    <a:cubicBezTo>
                      <a:pt x="94" y="93"/>
                      <a:pt x="62" y="62"/>
                      <a:pt x="31" y="62"/>
                    </a:cubicBezTo>
                    <a:cubicBezTo>
                      <a:pt x="31" y="62"/>
                      <a:pt x="0" y="62"/>
                      <a:pt x="0" y="93"/>
                    </a:cubicBezTo>
                    <a:lnTo>
                      <a:pt x="0" y="5"/>
                    </a:lnTo>
                    <a:cubicBezTo>
                      <a:pt x="9" y="2"/>
                      <a:pt x="20" y="0"/>
                      <a:pt x="31" y="0"/>
                    </a:cubicBezTo>
                    <a:cubicBezTo>
                      <a:pt x="94" y="0"/>
                      <a:pt x="125" y="31"/>
                      <a:pt x="125" y="31"/>
                    </a:cubicBezTo>
                    <a:cubicBezTo>
                      <a:pt x="150" y="57"/>
                      <a:pt x="155" y="82"/>
                      <a:pt x="156" y="125"/>
                    </a:cubicBezTo>
                    <a:lnTo>
                      <a:pt x="94" y="1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65" name="Freeform 14"/>
              <p:cNvSpPr>
                <a:spLocks noChangeArrowheads="1"/>
              </p:cNvSpPr>
              <p:nvPr/>
            </p:nvSpPr>
            <p:spPr bwMode="auto">
              <a:xfrm>
                <a:off x="3716338" y="5424488"/>
                <a:ext cx="11112" cy="30162"/>
              </a:xfrm>
              <a:custGeom>
                <a:avLst/>
                <a:gdLst>
                  <a:gd name="T0" fmla="*/ 29 w 30"/>
                  <a:gd name="T1" fmla="*/ 84 h 85"/>
                  <a:gd name="T2" fmla="*/ 0 w 30"/>
                  <a:gd name="T3" fmla="*/ 84 h 85"/>
                  <a:gd name="T4" fmla="*/ 29 w 30"/>
                  <a:gd name="T5" fmla="*/ 0 h 85"/>
                  <a:gd name="T6" fmla="*/ 29 w 30"/>
                  <a:gd name="T7" fmla="*/ 84 h 85"/>
                </a:gdLst>
                <a:ahLst/>
                <a:cxnLst>
                  <a:cxn ang="0">
                    <a:pos x="T0" y="T1"/>
                  </a:cxn>
                  <a:cxn ang="0">
                    <a:pos x="T2" y="T3"/>
                  </a:cxn>
                  <a:cxn ang="0">
                    <a:pos x="T4" y="T5"/>
                  </a:cxn>
                  <a:cxn ang="0">
                    <a:pos x="T6" y="T7"/>
                  </a:cxn>
                </a:cxnLst>
                <a:rect l="0" t="0" r="r" b="b"/>
                <a:pathLst>
                  <a:path w="30" h="85">
                    <a:moveTo>
                      <a:pt x="29" y="84"/>
                    </a:moveTo>
                    <a:lnTo>
                      <a:pt x="0" y="84"/>
                    </a:lnTo>
                    <a:cubicBezTo>
                      <a:pt x="3" y="55"/>
                      <a:pt x="11" y="24"/>
                      <a:pt x="29" y="0"/>
                    </a:cubicBezTo>
                    <a:lnTo>
                      <a:pt x="29"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66" name="Freeform 15"/>
              <p:cNvSpPr>
                <a:spLocks noChangeArrowheads="1"/>
              </p:cNvSpPr>
              <p:nvPr/>
            </p:nvSpPr>
            <p:spPr bwMode="auto">
              <a:xfrm>
                <a:off x="3559175" y="5410200"/>
                <a:ext cx="57150" cy="134938"/>
              </a:xfrm>
              <a:custGeom>
                <a:avLst/>
                <a:gdLst>
                  <a:gd name="T0" fmla="*/ 0 w 157"/>
                  <a:gd name="T1" fmla="*/ 187 h 376"/>
                  <a:gd name="T2" fmla="*/ 31 w 157"/>
                  <a:gd name="T3" fmla="*/ 312 h 376"/>
                  <a:gd name="T4" fmla="*/ 94 w 157"/>
                  <a:gd name="T5" fmla="*/ 187 h 376"/>
                  <a:gd name="T6" fmla="*/ 94 w 157"/>
                  <a:gd name="T7" fmla="*/ 93 h 376"/>
                  <a:gd name="T8" fmla="*/ 31 w 157"/>
                  <a:gd name="T9" fmla="*/ 62 h 376"/>
                  <a:gd name="T10" fmla="*/ 0 w 157"/>
                  <a:gd name="T11" fmla="*/ 93 h 376"/>
                  <a:gd name="T12" fmla="*/ 0 w 157"/>
                  <a:gd name="T13" fmla="*/ 5 h 376"/>
                  <a:gd name="T14" fmla="*/ 31 w 157"/>
                  <a:gd name="T15" fmla="*/ 0 h 376"/>
                  <a:gd name="T16" fmla="*/ 125 w 157"/>
                  <a:gd name="T17" fmla="*/ 62 h 376"/>
                  <a:gd name="T18" fmla="*/ 156 w 157"/>
                  <a:gd name="T19" fmla="*/ 187 h 376"/>
                  <a:gd name="T20" fmla="*/ 31 w 157"/>
                  <a:gd name="T21" fmla="*/ 375 h 376"/>
                  <a:gd name="T22" fmla="*/ 0 w 157"/>
                  <a:gd name="T23" fmla="*/ 371 h 376"/>
                  <a:gd name="T24" fmla="*/ 0 w 157"/>
                  <a:gd name="T25" fmla="*/ 187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376">
                    <a:moveTo>
                      <a:pt x="0" y="187"/>
                    </a:moveTo>
                    <a:cubicBezTo>
                      <a:pt x="0" y="250"/>
                      <a:pt x="0" y="312"/>
                      <a:pt x="31" y="312"/>
                    </a:cubicBezTo>
                    <a:cubicBezTo>
                      <a:pt x="94" y="312"/>
                      <a:pt x="94" y="250"/>
                      <a:pt x="94" y="187"/>
                    </a:cubicBezTo>
                    <a:lnTo>
                      <a:pt x="94" y="93"/>
                    </a:lnTo>
                    <a:cubicBezTo>
                      <a:pt x="94" y="93"/>
                      <a:pt x="62" y="62"/>
                      <a:pt x="31" y="62"/>
                    </a:cubicBezTo>
                    <a:lnTo>
                      <a:pt x="0" y="93"/>
                    </a:lnTo>
                    <a:lnTo>
                      <a:pt x="0" y="5"/>
                    </a:lnTo>
                    <a:cubicBezTo>
                      <a:pt x="9" y="2"/>
                      <a:pt x="20" y="0"/>
                      <a:pt x="31" y="0"/>
                    </a:cubicBezTo>
                    <a:cubicBezTo>
                      <a:pt x="94" y="0"/>
                      <a:pt x="125" y="31"/>
                      <a:pt x="125" y="62"/>
                    </a:cubicBezTo>
                    <a:cubicBezTo>
                      <a:pt x="156" y="62"/>
                      <a:pt x="156" y="125"/>
                      <a:pt x="156" y="187"/>
                    </a:cubicBezTo>
                    <a:cubicBezTo>
                      <a:pt x="156" y="250"/>
                      <a:pt x="156" y="375"/>
                      <a:pt x="31" y="375"/>
                    </a:cubicBezTo>
                    <a:cubicBezTo>
                      <a:pt x="20" y="375"/>
                      <a:pt x="9" y="374"/>
                      <a:pt x="0" y="371"/>
                    </a:cubicBezTo>
                    <a:lnTo>
                      <a:pt x="0" y="1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67" name="Freeform 16"/>
              <p:cNvSpPr>
                <a:spLocks noChangeArrowheads="1"/>
              </p:cNvSpPr>
              <p:nvPr/>
            </p:nvSpPr>
            <p:spPr bwMode="auto">
              <a:xfrm>
                <a:off x="3636963" y="5410200"/>
                <a:ext cx="57150" cy="134938"/>
              </a:xfrm>
              <a:custGeom>
                <a:avLst/>
                <a:gdLst>
                  <a:gd name="T0" fmla="*/ 0 w 157"/>
                  <a:gd name="T1" fmla="*/ 62 h 376"/>
                  <a:gd name="T2" fmla="*/ 0 w 157"/>
                  <a:gd name="T3" fmla="*/ 62 h 376"/>
                  <a:gd name="T4" fmla="*/ 93 w 157"/>
                  <a:gd name="T5" fmla="*/ 0 h 376"/>
                  <a:gd name="T6" fmla="*/ 156 w 157"/>
                  <a:gd name="T7" fmla="*/ 0 h 376"/>
                  <a:gd name="T8" fmla="*/ 156 w 157"/>
                  <a:gd name="T9" fmla="*/ 375 h 376"/>
                  <a:gd name="T10" fmla="*/ 62 w 157"/>
                  <a:gd name="T11" fmla="*/ 375 h 376"/>
                  <a:gd name="T12" fmla="*/ 62 w 157"/>
                  <a:gd name="T13" fmla="*/ 93 h 376"/>
                  <a:gd name="T14" fmla="*/ 0 w 157"/>
                  <a:gd name="T15" fmla="*/ 125 h 376"/>
                  <a:gd name="T16" fmla="*/ 0 w 157"/>
                  <a:gd name="T17" fmla="*/ 6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76">
                    <a:moveTo>
                      <a:pt x="0" y="62"/>
                    </a:moveTo>
                    <a:lnTo>
                      <a:pt x="0" y="62"/>
                    </a:lnTo>
                    <a:cubicBezTo>
                      <a:pt x="31" y="62"/>
                      <a:pt x="62" y="31"/>
                      <a:pt x="93" y="0"/>
                    </a:cubicBezTo>
                    <a:cubicBezTo>
                      <a:pt x="156" y="0"/>
                      <a:pt x="156" y="0"/>
                      <a:pt x="156" y="0"/>
                    </a:cubicBezTo>
                    <a:cubicBezTo>
                      <a:pt x="156" y="375"/>
                      <a:pt x="156" y="375"/>
                      <a:pt x="156" y="375"/>
                    </a:cubicBezTo>
                    <a:cubicBezTo>
                      <a:pt x="62" y="375"/>
                      <a:pt x="62" y="375"/>
                      <a:pt x="62" y="375"/>
                    </a:cubicBezTo>
                    <a:cubicBezTo>
                      <a:pt x="62" y="93"/>
                      <a:pt x="62" y="93"/>
                      <a:pt x="62" y="93"/>
                    </a:cubicBezTo>
                    <a:cubicBezTo>
                      <a:pt x="62" y="93"/>
                      <a:pt x="31" y="125"/>
                      <a:pt x="0" y="125"/>
                    </a:cubicBezTo>
                    <a:lnTo>
                      <a:pt x="0" y="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68" name="Freeform 17"/>
              <p:cNvSpPr>
                <a:spLocks noChangeArrowheads="1"/>
              </p:cNvSpPr>
              <p:nvPr/>
            </p:nvSpPr>
            <p:spPr bwMode="auto">
              <a:xfrm>
                <a:off x="3716338" y="5424488"/>
                <a:ext cx="11112" cy="101600"/>
              </a:xfrm>
              <a:custGeom>
                <a:avLst/>
                <a:gdLst>
                  <a:gd name="T0" fmla="*/ 32 w 33"/>
                  <a:gd name="T1" fmla="*/ 283 h 284"/>
                  <a:gd name="T2" fmla="*/ 0 w 33"/>
                  <a:gd name="T3" fmla="*/ 146 h 284"/>
                  <a:gd name="T4" fmla="*/ 32 w 33"/>
                  <a:gd name="T5" fmla="*/ 0 h 284"/>
                  <a:gd name="T6" fmla="*/ 32 w 33"/>
                  <a:gd name="T7" fmla="*/ 283 h 284"/>
                </a:gdLst>
                <a:ahLst/>
                <a:cxnLst>
                  <a:cxn ang="0">
                    <a:pos x="T0" y="T1"/>
                  </a:cxn>
                  <a:cxn ang="0">
                    <a:pos x="T2" y="T3"/>
                  </a:cxn>
                  <a:cxn ang="0">
                    <a:pos x="T4" y="T5"/>
                  </a:cxn>
                  <a:cxn ang="0">
                    <a:pos x="T6" y="T7"/>
                  </a:cxn>
                </a:cxnLst>
                <a:rect l="0" t="0" r="r" b="b"/>
                <a:pathLst>
                  <a:path w="33" h="284">
                    <a:moveTo>
                      <a:pt x="32" y="283"/>
                    </a:moveTo>
                    <a:cubicBezTo>
                      <a:pt x="9" y="247"/>
                      <a:pt x="0" y="197"/>
                      <a:pt x="0" y="146"/>
                    </a:cubicBezTo>
                    <a:cubicBezTo>
                      <a:pt x="0" y="107"/>
                      <a:pt x="0" y="42"/>
                      <a:pt x="32" y="0"/>
                    </a:cubicBezTo>
                    <a:lnTo>
                      <a:pt x="32" y="2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69" name="Freeform 18"/>
              <p:cNvSpPr>
                <a:spLocks noChangeArrowheads="1"/>
              </p:cNvSpPr>
              <p:nvPr/>
            </p:nvSpPr>
            <p:spPr bwMode="auto">
              <a:xfrm>
                <a:off x="3559175" y="5634038"/>
                <a:ext cx="34925" cy="123825"/>
              </a:xfrm>
              <a:custGeom>
                <a:avLst/>
                <a:gdLst>
                  <a:gd name="T0" fmla="*/ 0 w 95"/>
                  <a:gd name="T1" fmla="*/ 8 h 344"/>
                  <a:gd name="T2" fmla="*/ 31 w 95"/>
                  <a:gd name="T3" fmla="*/ 0 h 344"/>
                  <a:gd name="T4" fmla="*/ 94 w 95"/>
                  <a:gd name="T5" fmla="*/ 0 h 344"/>
                  <a:gd name="T6" fmla="*/ 94 w 95"/>
                  <a:gd name="T7" fmla="*/ 343 h 344"/>
                  <a:gd name="T8" fmla="*/ 31 w 95"/>
                  <a:gd name="T9" fmla="*/ 343 h 344"/>
                  <a:gd name="T10" fmla="*/ 31 w 95"/>
                  <a:gd name="T11" fmla="*/ 62 h 344"/>
                  <a:gd name="T12" fmla="*/ 0 w 95"/>
                  <a:gd name="T13" fmla="*/ 97 h 344"/>
                  <a:gd name="T14" fmla="*/ 0 w 95"/>
                  <a:gd name="T15" fmla="*/ 8 h 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44">
                    <a:moveTo>
                      <a:pt x="0" y="8"/>
                    </a:moveTo>
                    <a:cubicBezTo>
                      <a:pt x="10" y="4"/>
                      <a:pt x="21" y="0"/>
                      <a:pt x="31" y="0"/>
                    </a:cubicBezTo>
                    <a:lnTo>
                      <a:pt x="94" y="0"/>
                    </a:lnTo>
                    <a:lnTo>
                      <a:pt x="94" y="343"/>
                    </a:lnTo>
                    <a:lnTo>
                      <a:pt x="31" y="343"/>
                    </a:lnTo>
                    <a:lnTo>
                      <a:pt x="31" y="62"/>
                    </a:lnTo>
                    <a:cubicBezTo>
                      <a:pt x="31" y="80"/>
                      <a:pt x="21" y="88"/>
                      <a:pt x="0" y="97"/>
                    </a:cubicBezTo>
                    <a:lnTo>
                      <a:pt x="0"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70" name="Freeform 19"/>
              <p:cNvSpPr>
                <a:spLocks noChangeArrowheads="1"/>
              </p:cNvSpPr>
              <p:nvPr/>
            </p:nvSpPr>
            <p:spPr bwMode="auto">
              <a:xfrm>
                <a:off x="3625850" y="5634038"/>
                <a:ext cx="79375" cy="123825"/>
              </a:xfrm>
              <a:custGeom>
                <a:avLst/>
                <a:gdLst>
                  <a:gd name="T0" fmla="*/ 94 w 220"/>
                  <a:gd name="T1" fmla="*/ 0 h 344"/>
                  <a:gd name="T2" fmla="*/ 94 w 220"/>
                  <a:gd name="T3" fmla="*/ 0 h 344"/>
                  <a:gd name="T4" fmla="*/ 188 w 220"/>
                  <a:gd name="T5" fmla="*/ 31 h 344"/>
                  <a:gd name="T6" fmla="*/ 219 w 220"/>
                  <a:gd name="T7" fmla="*/ 156 h 344"/>
                  <a:gd name="T8" fmla="*/ 94 w 220"/>
                  <a:gd name="T9" fmla="*/ 343 h 344"/>
                  <a:gd name="T10" fmla="*/ 0 w 220"/>
                  <a:gd name="T11" fmla="*/ 156 h 344"/>
                  <a:gd name="T12" fmla="*/ 94 w 220"/>
                  <a:gd name="T13" fmla="*/ 0 h 344"/>
                  <a:gd name="T14" fmla="*/ 157 w 220"/>
                  <a:gd name="T15" fmla="*/ 93 h 344"/>
                  <a:gd name="T16" fmla="*/ 157 w 220"/>
                  <a:gd name="T17" fmla="*/ 93 h 344"/>
                  <a:gd name="T18" fmla="*/ 94 w 220"/>
                  <a:gd name="T19" fmla="*/ 31 h 344"/>
                  <a:gd name="T20" fmla="*/ 63 w 220"/>
                  <a:gd name="T21" fmla="*/ 62 h 344"/>
                  <a:gd name="T22" fmla="*/ 63 w 220"/>
                  <a:gd name="T23" fmla="*/ 187 h 344"/>
                  <a:gd name="T24" fmla="*/ 94 w 220"/>
                  <a:gd name="T25" fmla="*/ 281 h 344"/>
                  <a:gd name="T26" fmla="*/ 157 w 220"/>
                  <a:gd name="T27" fmla="*/ 187 h 344"/>
                  <a:gd name="T28" fmla="*/ 157 w 220"/>
                  <a:gd name="T29" fmla="*/ 9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344">
                    <a:moveTo>
                      <a:pt x="94" y="0"/>
                    </a:moveTo>
                    <a:lnTo>
                      <a:pt x="94" y="0"/>
                    </a:lnTo>
                    <a:cubicBezTo>
                      <a:pt x="157" y="0"/>
                      <a:pt x="188" y="0"/>
                      <a:pt x="188" y="31"/>
                    </a:cubicBezTo>
                    <a:cubicBezTo>
                      <a:pt x="219" y="62"/>
                      <a:pt x="219" y="93"/>
                      <a:pt x="219" y="156"/>
                    </a:cubicBezTo>
                    <a:cubicBezTo>
                      <a:pt x="219" y="250"/>
                      <a:pt x="219" y="343"/>
                      <a:pt x="94" y="343"/>
                    </a:cubicBezTo>
                    <a:cubicBezTo>
                      <a:pt x="32" y="343"/>
                      <a:pt x="0" y="250"/>
                      <a:pt x="0" y="156"/>
                    </a:cubicBezTo>
                    <a:cubicBezTo>
                      <a:pt x="0" y="125"/>
                      <a:pt x="0" y="0"/>
                      <a:pt x="94" y="0"/>
                    </a:cubicBezTo>
                    <a:close/>
                    <a:moveTo>
                      <a:pt x="157" y="93"/>
                    </a:moveTo>
                    <a:lnTo>
                      <a:pt x="157" y="93"/>
                    </a:lnTo>
                    <a:cubicBezTo>
                      <a:pt x="157" y="62"/>
                      <a:pt x="125" y="31"/>
                      <a:pt x="94" y="31"/>
                    </a:cubicBezTo>
                    <a:lnTo>
                      <a:pt x="63" y="62"/>
                    </a:lnTo>
                    <a:cubicBezTo>
                      <a:pt x="63" y="125"/>
                      <a:pt x="63" y="156"/>
                      <a:pt x="63" y="187"/>
                    </a:cubicBezTo>
                    <a:cubicBezTo>
                      <a:pt x="63" y="250"/>
                      <a:pt x="63" y="281"/>
                      <a:pt x="94" y="281"/>
                    </a:cubicBezTo>
                    <a:cubicBezTo>
                      <a:pt x="157" y="281"/>
                      <a:pt x="157" y="218"/>
                      <a:pt x="157" y="187"/>
                    </a:cubicBezTo>
                    <a:cubicBezTo>
                      <a:pt x="157" y="156"/>
                      <a:pt x="157" y="125"/>
                      <a:pt x="157" y="9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71" name="Freeform 20"/>
              <p:cNvSpPr>
                <a:spLocks noChangeArrowheads="1"/>
              </p:cNvSpPr>
              <p:nvPr/>
            </p:nvSpPr>
            <p:spPr bwMode="auto">
              <a:xfrm>
                <a:off x="3559175" y="5848350"/>
                <a:ext cx="34925" cy="134938"/>
              </a:xfrm>
              <a:custGeom>
                <a:avLst/>
                <a:gdLst>
                  <a:gd name="T0" fmla="*/ 0 w 95"/>
                  <a:gd name="T1" fmla="*/ 24 h 376"/>
                  <a:gd name="T2" fmla="*/ 31 w 95"/>
                  <a:gd name="T3" fmla="*/ 0 h 376"/>
                  <a:gd name="T4" fmla="*/ 94 w 95"/>
                  <a:gd name="T5" fmla="*/ 0 h 376"/>
                  <a:gd name="T6" fmla="*/ 94 w 95"/>
                  <a:gd name="T7" fmla="*/ 375 h 376"/>
                  <a:gd name="T8" fmla="*/ 31 w 95"/>
                  <a:gd name="T9" fmla="*/ 375 h 376"/>
                  <a:gd name="T10" fmla="*/ 31 w 95"/>
                  <a:gd name="T11" fmla="*/ 94 h 376"/>
                  <a:gd name="T12" fmla="*/ 0 w 95"/>
                  <a:gd name="T13" fmla="*/ 113 h 376"/>
                  <a:gd name="T14" fmla="*/ 0 w 95"/>
                  <a:gd name="T15" fmla="*/ 24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76">
                    <a:moveTo>
                      <a:pt x="0" y="24"/>
                    </a:moveTo>
                    <a:cubicBezTo>
                      <a:pt x="10" y="18"/>
                      <a:pt x="21" y="11"/>
                      <a:pt x="31" y="0"/>
                    </a:cubicBezTo>
                    <a:lnTo>
                      <a:pt x="94" y="0"/>
                    </a:lnTo>
                    <a:cubicBezTo>
                      <a:pt x="94" y="375"/>
                      <a:pt x="94" y="375"/>
                      <a:pt x="94" y="375"/>
                    </a:cubicBezTo>
                    <a:lnTo>
                      <a:pt x="31" y="375"/>
                    </a:lnTo>
                    <a:cubicBezTo>
                      <a:pt x="31" y="94"/>
                      <a:pt x="31" y="94"/>
                      <a:pt x="31" y="94"/>
                    </a:cubicBezTo>
                    <a:cubicBezTo>
                      <a:pt x="31" y="94"/>
                      <a:pt x="21" y="104"/>
                      <a:pt x="0" y="113"/>
                    </a:cubicBezTo>
                    <a:lnTo>
                      <a:pt x="0" y="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72" name="Freeform 21"/>
              <p:cNvSpPr>
                <a:spLocks noChangeArrowheads="1"/>
              </p:cNvSpPr>
              <p:nvPr/>
            </p:nvSpPr>
            <p:spPr bwMode="auto">
              <a:xfrm>
                <a:off x="3625850" y="5848350"/>
                <a:ext cx="79375" cy="134938"/>
              </a:xfrm>
              <a:custGeom>
                <a:avLst/>
                <a:gdLst>
                  <a:gd name="T0" fmla="*/ 94 w 220"/>
                  <a:gd name="T1" fmla="*/ 0 h 376"/>
                  <a:gd name="T2" fmla="*/ 94 w 220"/>
                  <a:gd name="T3" fmla="*/ 0 h 376"/>
                  <a:gd name="T4" fmla="*/ 188 w 220"/>
                  <a:gd name="T5" fmla="*/ 63 h 376"/>
                  <a:gd name="T6" fmla="*/ 219 w 220"/>
                  <a:gd name="T7" fmla="*/ 188 h 376"/>
                  <a:gd name="T8" fmla="*/ 94 w 220"/>
                  <a:gd name="T9" fmla="*/ 375 h 376"/>
                  <a:gd name="T10" fmla="*/ 0 w 220"/>
                  <a:gd name="T11" fmla="*/ 188 h 376"/>
                  <a:gd name="T12" fmla="*/ 94 w 220"/>
                  <a:gd name="T13" fmla="*/ 0 h 376"/>
                  <a:gd name="T14" fmla="*/ 157 w 220"/>
                  <a:gd name="T15" fmla="*/ 94 h 376"/>
                  <a:gd name="T16" fmla="*/ 157 w 220"/>
                  <a:gd name="T17" fmla="*/ 94 h 376"/>
                  <a:gd name="T18" fmla="*/ 94 w 220"/>
                  <a:gd name="T19" fmla="*/ 63 h 376"/>
                  <a:gd name="T20" fmla="*/ 63 w 220"/>
                  <a:gd name="T21" fmla="*/ 94 h 376"/>
                  <a:gd name="T22" fmla="*/ 63 w 220"/>
                  <a:gd name="T23" fmla="*/ 188 h 376"/>
                  <a:gd name="T24" fmla="*/ 94 w 220"/>
                  <a:gd name="T25" fmla="*/ 313 h 376"/>
                  <a:gd name="T26" fmla="*/ 157 w 220"/>
                  <a:gd name="T27" fmla="*/ 188 h 376"/>
                  <a:gd name="T28" fmla="*/ 157 w 220"/>
                  <a:gd name="T29" fmla="*/ 9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376">
                    <a:moveTo>
                      <a:pt x="94" y="0"/>
                    </a:moveTo>
                    <a:lnTo>
                      <a:pt x="94" y="0"/>
                    </a:lnTo>
                    <a:cubicBezTo>
                      <a:pt x="157" y="0"/>
                      <a:pt x="188" y="32"/>
                      <a:pt x="188" y="63"/>
                    </a:cubicBezTo>
                    <a:cubicBezTo>
                      <a:pt x="219" y="63"/>
                      <a:pt x="219" y="125"/>
                      <a:pt x="219" y="188"/>
                    </a:cubicBezTo>
                    <a:cubicBezTo>
                      <a:pt x="219" y="250"/>
                      <a:pt x="219" y="375"/>
                      <a:pt x="94" y="375"/>
                    </a:cubicBezTo>
                    <a:cubicBezTo>
                      <a:pt x="32" y="375"/>
                      <a:pt x="0" y="282"/>
                      <a:pt x="0" y="188"/>
                    </a:cubicBezTo>
                    <a:cubicBezTo>
                      <a:pt x="0" y="125"/>
                      <a:pt x="0" y="0"/>
                      <a:pt x="94" y="0"/>
                    </a:cubicBezTo>
                    <a:close/>
                    <a:moveTo>
                      <a:pt x="157" y="94"/>
                    </a:moveTo>
                    <a:lnTo>
                      <a:pt x="157" y="94"/>
                    </a:lnTo>
                    <a:cubicBezTo>
                      <a:pt x="157" y="94"/>
                      <a:pt x="125" y="63"/>
                      <a:pt x="94" y="63"/>
                    </a:cubicBezTo>
                    <a:lnTo>
                      <a:pt x="63" y="94"/>
                    </a:lnTo>
                    <a:cubicBezTo>
                      <a:pt x="63" y="125"/>
                      <a:pt x="63" y="188"/>
                      <a:pt x="63" y="188"/>
                    </a:cubicBezTo>
                    <a:cubicBezTo>
                      <a:pt x="63" y="250"/>
                      <a:pt x="63" y="313"/>
                      <a:pt x="94" y="313"/>
                    </a:cubicBezTo>
                    <a:cubicBezTo>
                      <a:pt x="157" y="313"/>
                      <a:pt x="157" y="250"/>
                      <a:pt x="157" y="188"/>
                    </a:cubicBezTo>
                    <a:cubicBezTo>
                      <a:pt x="157" y="157"/>
                      <a:pt x="157" y="125"/>
                      <a:pt x="157" y="9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73" name="Freeform 22"/>
              <p:cNvSpPr>
                <a:spLocks noChangeArrowheads="1"/>
              </p:cNvSpPr>
              <p:nvPr/>
            </p:nvSpPr>
            <p:spPr bwMode="auto">
              <a:xfrm>
                <a:off x="3559175" y="6073775"/>
                <a:ext cx="57150" cy="123825"/>
              </a:xfrm>
              <a:custGeom>
                <a:avLst/>
                <a:gdLst>
                  <a:gd name="T0" fmla="*/ 0 w 157"/>
                  <a:gd name="T1" fmla="*/ 188 h 345"/>
                  <a:gd name="T2" fmla="*/ 31 w 157"/>
                  <a:gd name="T3" fmla="*/ 282 h 345"/>
                  <a:gd name="T4" fmla="*/ 94 w 157"/>
                  <a:gd name="T5" fmla="*/ 188 h 345"/>
                  <a:gd name="T6" fmla="*/ 94 w 157"/>
                  <a:gd name="T7" fmla="*/ 94 h 345"/>
                  <a:gd name="T8" fmla="*/ 31 w 157"/>
                  <a:gd name="T9" fmla="*/ 32 h 345"/>
                  <a:gd name="T10" fmla="*/ 0 w 157"/>
                  <a:gd name="T11" fmla="*/ 63 h 345"/>
                  <a:gd name="T12" fmla="*/ 0 w 157"/>
                  <a:gd name="T13" fmla="*/ 5 h 345"/>
                  <a:gd name="T14" fmla="*/ 31 w 157"/>
                  <a:gd name="T15" fmla="*/ 0 h 345"/>
                  <a:gd name="T16" fmla="*/ 125 w 157"/>
                  <a:gd name="T17" fmla="*/ 32 h 345"/>
                  <a:gd name="T18" fmla="*/ 156 w 157"/>
                  <a:gd name="T19" fmla="*/ 157 h 345"/>
                  <a:gd name="T20" fmla="*/ 31 w 157"/>
                  <a:gd name="T21" fmla="*/ 344 h 345"/>
                  <a:gd name="T22" fmla="*/ 0 w 157"/>
                  <a:gd name="T23" fmla="*/ 340 h 345"/>
                  <a:gd name="T24" fmla="*/ 0 w 157"/>
                  <a:gd name="T25" fmla="*/ 18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345">
                    <a:moveTo>
                      <a:pt x="0" y="188"/>
                    </a:moveTo>
                    <a:cubicBezTo>
                      <a:pt x="0" y="219"/>
                      <a:pt x="0" y="282"/>
                      <a:pt x="31" y="282"/>
                    </a:cubicBezTo>
                    <a:cubicBezTo>
                      <a:pt x="94" y="282"/>
                      <a:pt x="94" y="219"/>
                      <a:pt x="94" y="188"/>
                    </a:cubicBezTo>
                    <a:lnTo>
                      <a:pt x="94" y="94"/>
                    </a:lnTo>
                    <a:cubicBezTo>
                      <a:pt x="94" y="63"/>
                      <a:pt x="62" y="32"/>
                      <a:pt x="31" y="32"/>
                    </a:cubicBezTo>
                    <a:lnTo>
                      <a:pt x="0" y="63"/>
                    </a:lnTo>
                    <a:lnTo>
                      <a:pt x="0" y="5"/>
                    </a:lnTo>
                    <a:cubicBezTo>
                      <a:pt x="9" y="2"/>
                      <a:pt x="20" y="0"/>
                      <a:pt x="31" y="0"/>
                    </a:cubicBezTo>
                    <a:cubicBezTo>
                      <a:pt x="94" y="0"/>
                      <a:pt x="125" y="0"/>
                      <a:pt x="125" y="32"/>
                    </a:cubicBezTo>
                    <a:cubicBezTo>
                      <a:pt x="156" y="63"/>
                      <a:pt x="156" y="94"/>
                      <a:pt x="156" y="157"/>
                    </a:cubicBezTo>
                    <a:cubicBezTo>
                      <a:pt x="156" y="250"/>
                      <a:pt x="156" y="344"/>
                      <a:pt x="31" y="344"/>
                    </a:cubicBezTo>
                    <a:cubicBezTo>
                      <a:pt x="20" y="344"/>
                      <a:pt x="9" y="343"/>
                      <a:pt x="0" y="340"/>
                    </a:cubicBezTo>
                    <a:lnTo>
                      <a:pt x="0" y="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74" name="Freeform 23"/>
              <p:cNvSpPr>
                <a:spLocks noChangeArrowheads="1"/>
              </p:cNvSpPr>
              <p:nvPr/>
            </p:nvSpPr>
            <p:spPr bwMode="auto">
              <a:xfrm>
                <a:off x="3636963" y="6073775"/>
                <a:ext cx="57150" cy="123825"/>
              </a:xfrm>
              <a:custGeom>
                <a:avLst/>
                <a:gdLst>
                  <a:gd name="T0" fmla="*/ 0 w 157"/>
                  <a:gd name="T1" fmla="*/ 32 h 345"/>
                  <a:gd name="T2" fmla="*/ 0 w 157"/>
                  <a:gd name="T3" fmla="*/ 32 h 345"/>
                  <a:gd name="T4" fmla="*/ 93 w 157"/>
                  <a:gd name="T5" fmla="*/ 0 h 345"/>
                  <a:gd name="T6" fmla="*/ 156 w 157"/>
                  <a:gd name="T7" fmla="*/ 0 h 345"/>
                  <a:gd name="T8" fmla="*/ 156 w 157"/>
                  <a:gd name="T9" fmla="*/ 344 h 345"/>
                  <a:gd name="T10" fmla="*/ 62 w 157"/>
                  <a:gd name="T11" fmla="*/ 344 h 345"/>
                  <a:gd name="T12" fmla="*/ 62 w 157"/>
                  <a:gd name="T13" fmla="*/ 63 h 345"/>
                  <a:gd name="T14" fmla="*/ 0 w 157"/>
                  <a:gd name="T15" fmla="*/ 125 h 345"/>
                  <a:gd name="T16" fmla="*/ 0 w 157"/>
                  <a:gd name="T17" fmla="*/ 3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0" y="32"/>
                    </a:moveTo>
                    <a:lnTo>
                      <a:pt x="0" y="32"/>
                    </a:lnTo>
                    <a:cubicBezTo>
                      <a:pt x="31" y="32"/>
                      <a:pt x="62" y="0"/>
                      <a:pt x="93" y="0"/>
                    </a:cubicBezTo>
                    <a:cubicBezTo>
                      <a:pt x="156" y="0"/>
                      <a:pt x="156" y="0"/>
                      <a:pt x="156" y="0"/>
                    </a:cubicBezTo>
                    <a:cubicBezTo>
                      <a:pt x="156" y="344"/>
                      <a:pt x="156" y="344"/>
                      <a:pt x="156" y="344"/>
                    </a:cubicBezTo>
                    <a:cubicBezTo>
                      <a:pt x="62" y="344"/>
                      <a:pt x="62" y="344"/>
                      <a:pt x="62" y="344"/>
                    </a:cubicBezTo>
                    <a:cubicBezTo>
                      <a:pt x="62" y="63"/>
                      <a:pt x="62" y="63"/>
                      <a:pt x="62" y="63"/>
                    </a:cubicBezTo>
                    <a:cubicBezTo>
                      <a:pt x="62" y="94"/>
                      <a:pt x="31" y="94"/>
                      <a:pt x="0" y="125"/>
                    </a:cubicBezTo>
                    <a:lnTo>
                      <a:pt x="0"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75" name="Freeform 24"/>
              <p:cNvSpPr>
                <a:spLocks noChangeArrowheads="1"/>
              </p:cNvSpPr>
              <p:nvPr/>
            </p:nvSpPr>
            <p:spPr bwMode="auto">
              <a:xfrm>
                <a:off x="3716338" y="6086475"/>
                <a:ext cx="11112" cy="92075"/>
              </a:xfrm>
              <a:custGeom>
                <a:avLst/>
                <a:gdLst>
                  <a:gd name="T0" fmla="*/ 32 w 33"/>
                  <a:gd name="T1" fmla="*/ 254 h 255"/>
                  <a:gd name="T2" fmla="*/ 0 w 33"/>
                  <a:gd name="T3" fmla="*/ 118 h 255"/>
                  <a:gd name="T4" fmla="*/ 32 w 33"/>
                  <a:gd name="T5" fmla="*/ 0 h 255"/>
                  <a:gd name="T6" fmla="*/ 32 w 33"/>
                  <a:gd name="T7" fmla="*/ 254 h 255"/>
                </a:gdLst>
                <a:ahLst/>
                <a:cxnLst>
                  <a:cxn ang="0">
                    <a:pos x="T0" y="T1"/>
                  </a:cxn>
                  <a:cxn ang="0">
                    <a:pos x="T2" y="T3"/>
                  </a:cxn>
                  <a:cxn ang="0">
                    <a:pos x="T4" y="T5"/>
                  </a:cxn>
                  <a:cxn ang="0">
                    <a:pos x="T6" y="T7"/>
                  </a:cxn>
                </a:cxnLst>
                <a:rect l="0" t="0" r="r" b="b"/>
                <a:pathLst>
                  <a:path w="33" h="255">
                    <a:moveTo>
                      <a:pt x="32" y="254"/>
                    </a:moveTo>
                    <a:cubicBezTo>
                      <a:pt x="9" y="218"/>
                      <a:pt x="0" y="168"/>
                      <a:pt x="0" y="118"/>
                    </a:cubicBezTo>
                    <a:cubicBezTo>
                      <a:pt x="0" y="98"/>
                      <a:pt x="0" y="40"/>
                      <a:pt x="32" y="0"/>
                    </a:cubicBezTo>
                    <a:lnTo>
                      <a:pt x="32" y="25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76" name="Freeform 25"/>
              <p:cNvSpPr>
                <a:spLocks noChangeArrowheads="1"/>
              </p:cNvSpPr>
              <p:nvPr/>
            </p:nvSpPr>
            <p:spPr bwMode="auto">
              <a:xfrm>
                <a:off x="3559175" y="6286500"/>
                <a:ext cx="55563" cy="46038"/>
              </a:xfrm>
              <a:custGeom>
                <a:avLst/>
                <a:gdLst>
                  <a:gd name="T0" fmla="*/ 94 w 156"/>
                  <a:gd name="T1" fmla="*/ 125 h 126"/>
                  <a:gd name="T2" fmla="*/ 94 w 156"/>
                  <a:gd name="T3" fmla="*/ 94 h 126"/>
                  <a:gd name="T4" fmla="*/ 31 w 156"/>
                  <a:gd name="T5" fmla="*/ 63 h 126"/>
                  <a:gd name="T6" fmla="*/ 0 w 156"/>
                  <a:gd name="T7" fmla="*/ 94 h 126"/>
                  <a:gd name="T8" fmla="*/ 0 w 156"/>
                  <a:gd name="T9" fmla="*/ 5 h 126"/>
                  <a:gd name="T10" fmla="*/ 31 w 156"/>
                  <a:gd name="T11" fmla="*/ 0 h 126"/>
                  <a:gd name="T12" fmla="*/ 125 w 156"/>
                  <a:gd name="T13" fmla="*/ 31 h 126"/>
                  <a:gd name="T14" fmla="*/ 155 w 156"/>
                  <a:gd name="T15" fmla="*/ 125 h 126"/>
                  <a:gd name="T16" fmla="*/ 94 w 156"/>
                  <a:gd name="T17" fmla="*/ 12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25">
                    <a:moveTo>
                      <a:pt x="94" y="125"/>
                    </a:moveTo>
                    <a:lnTo>
                      <a:pt x="94" y="94"/>
                    </a:lnTo>
                    <a:cubicBezTo>
                      <a:pt x="94" y="94"/>
                      <a:pt x="62" y="63"/>
                      <a:pt x="31" y="63"/>
                    </a:cubicBezTo>
                    <a:lnTo>
                      <a:pt x="0" y="94"/>
                    </a:lnTo>
                    <a:lnTo>
                      <a:pt x="0" y="5"/>
                    </a:lnTo>
                    <a:cubicBezTo>
                      <a:pt x="9" y="2"/>
                      <a:pt x="20" y="0"/>
                      <a:pt x="31" y="0"/>
                    </a:cubicBezTo>
                    <a:cubicBezTo>
                      <a:pt x="94" y="0"/>
                      <a:pt x="125" y="31"/>
                      <a:pt x="125" y="31"/>
                    </a:cubicBezTo>
                    <a:cubicBezTo>
                      <a:pt x="148" y="54"/>
                      <a:pt x="154" y="77"/>
                      <a:pt x="155" y="125"/>
                    </a:cubicBezTo>
                    <a:lnTo>
                      <a:pt x="94" y="12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77" name="Freeform 26"/>
              <p:cNvSpPr>
                <a:spLocks noChangeArrowheads="1"/>
              </p:cNvSpPr>
              <p:nvPr/>
            </p:nvSpPr>
            <p:spPr bwMode="auto">
              <a:xfrm>
                <a:off x="3716338" y="6302375"/>
                <a:ext cx="11112" cy="30163"/>
              </a:xfrm>
              <a:custGeom>
                <a:avLst/>
                <a:gdLst>
                  <a:gd name="T0" fmla="*/ 29 w 30"/>
                  <a:gd name="T1" fmla="*/ 84 h 85"/>
                  <a:gd name="T2" fmla="*/ 0 w 30"/>
                  <a:gd name="T3" fmla="*/ 84 h 85"/>
                  <a:gd name="T4" fmla="*/ 29 w 30"/>
                  <a:gd name="T5" fmla="*/ 0 h 85"/>
                  <a:gd name="T6" fmla="*/ 29 w 30"/>
                  <a:gd name="T7" fmla="*/ 84 h 85"/>
                </a:gdLst>
                <a:ahLst/>
                <a:cxnLst>
                  <a:cxn ang="0">
                    <a:pos x="T0" y="T1"/>
                  </a:cxn>
                  <a:cxn ang="0">
                    <a:pos x="T2" y="T3"/>
                  </a:cxn>
                  <a:cxn ang="0">
                    <a:pos x="T4" y="T5"/>
                  </a:cxn>
                  <a:cxn ang="0">
                    <a:pos x="T6" y="T7"/>
                  </a:cxn>
                </a:cxnLst>
                <a:rect l="0" t="0" r="r" b="b"/>
                <a:pathLst>
                  <a:path w="30" h="85">
                    <a:moveTo>
                      <a:pt x="29" y="84"/>
                    </a:moveTo>
                    <a:lnTo>
                      <a:pt x="0" y="84"/>
                    </a:lnTo>
                    <a:cubicBezTo>
                      <a:pt x="3" y="54"/>
                      <a:pt x="11" y="24"/>
                      <a:pt x="29" y="0"/>
                    </a:cubicBezTo>
                    <a:lnTo>
                      <a:pt x="29" y="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78" name="Freeform 27"/>
              <p:cNvSpPr>
                <a:spLocks noChangeArrowheads="1"/>
              </p:cNvSpPr>
              <p:nvPr/>
            </p:nvSpPr>
            <p:spPr bwMode="auto">
              <a:xfrm>
                <a:off x="3559175" y="3665538"/>
                <a:ext cx="46038" cy="112712"/>
              </a:xfrm>
              <a:custGeom>
                <a:avLst/>
                <a:gdLst>
                  <a:gd name="T0" fmla="*/ 0 w 126"/>
                  <a:gd name="T1" fmla="*/ 15 h 313"/>
                  <a:gd name="T2" fmla="*/ 31 w 126"/>
                  <a:gd name="T3" fmla="*/ 0 h 313"/>
                  <a:gd name="T4" fmla="*/ 125 w 126"/>
                  <a:gd name="T5" fmla="*/ 0 h 313"/>
                  <a:gd name="T6" fmla="*/ 125 w 126"/>
                  <a:gd name="T7" fmla="*/ 312 h 313"/>
                  <a:gd name="T8" fmla="*/ 31 w 126"/>
                  <a:gd name="T9" fmla="*/ 312 h 313"/>
                  <a:gd name="T10" fmla="*/ 31 w 126"/>
                  <a:gd name="T11" fmla="*/ 62 h 313"/>
                  <a:gd name="T12" fmla="*/ 0 w 126"/>
                  <a:gd name="T13" fmla="*/ 85 h 313"/>
                  <a:gd name="T14" fmla="*/ 0 w 126"/>
                  <a:gd name="T15" fmla="*/ 15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313">
                    <a:moveTo>
                      <a:pt x="0" y="15"/>
                    </a:moveTo>
                    <a:cubicBezTo>
                      <a:pt x="8" y="7"/>
                      <a:pt x="15" y="0"/>
                      <a:pt x="31" y="0"/>
                    </a:cubicBezTo>
                    <a:lnTo>
                      <a:pt x="125" y="0"/>
                    </a:lnTo>
                    <a:lnTo>
                      <a:pt x="125" y="312"/>
                    </a:lnTo>
                    <a:lnTo>
                      <a:pt x="31" y="312"/>
                    </a:lnTo>
                    <a:lnTo>
                      <a:pt x="31" y="62"/>
                    </a:lnTo>
                    <a:cubicBezTo>
                      <a:pt x="31" y="62"/>
                      <a:pt x="18" y="75"/>
                      <a:pt x="0" y="85"/>
                    </a:cubicBezTo>
                    <a:lnTo>
                      <a:pt x="0" y="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79" name="Freeform 28"/>
              <p:cNvSpPr>
                <a:spLocks noChangeArrowheads="1"/>
              </p:cNvSpPr>
              <p:nvPr/>
            </p:nvSpPr>
            <p:spPr bwMode="auto">
              <a:xfrm>
                <a:off x="3625850" y="3665538"/>
                <a:ext cx="79375" cy="123825"/>
              </a:xfrm>
              <a:custGeom>
                <a:avLst/>
                <a:gdLst>
                  <a:gd name="T0" fmla="*/ 188 w 220"/>
                  <a:gd name="T1" fmla="*/ 31 h 345"/>
                  <a:gd name="T2" fmla="*/ 219 w 220"/>
                  <a:gd name="T3" fmla="*/ 156 h 345"/>
                  <a:gd name="T4" fmla="*/ 94 w 220"/>
                  <a:gd name="T5" fmla="*/ 344 h 345"/>
                  <a:gd name="T6" fmla="*/ 0 w 220"/>
                  <a:gd name="T7" fmla="*/ 156 h 345"/>
                  <a:gd name="T8" fmla="*/ 32 w 220"/>
                  <a:gd name="T9" fmla="*/ 0 h 345"/>
                  <a:gd name="T10" fmla="*/ 188 w 220"/>
                  <a:gd name="T11" fmla="*/ 0 h 345"/>
                  <a:gd name="T12" fmla="*/ 188 w 220"/>
                  <a:gd name="T13" fmla="*/ 31 h 345"/>
                  <a:gd name="T14" fmla="*/ 188 w 220"/>
                  <a:gd name="T15" fmla="*/ 31 h 345"/>
                  <a:gd name="T16" fmla="*/ 94 w 220"/>
                  <a:gd name="T17" fmla="*/ 281 h 345"/>
                  <a:gd name="T18" fmla="*/ 157 w 220"/>
                  <a:gd name="T19" fmla="*/ 156 h 345"/>
                  <a:gd name="T20" fmla="*/ 157 w 220"/>
                  <a:gd name="T21" fmla="*/ 62 h 345"/>
                  <a:gd name="T22" fmla="*/ 94 w 220"/>
                  <a:gd name="T23" fmla="*/ 31 h 345"/>
                  <a:gd name="T24" fmla="*/ 63 w 220"/>
                  <a:gd name="T25" fmla="*/ 62 h 345"/>
                  <a:gd name="T26" fmla="*/ 63 w 220"/>
                  <a:gd name="T27" fmla="*/ 156 h 345"/>
                  <a:gd name="T28" fmla="*/ 94 w 220"/>
                  <a:gd name="T29" fmla="*/ 281 h 345"/>
                  <a:gd name="T30" fmla="*/ 94 w 220"/>
                  <a:gd name="T31"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345">
                    <a:moveTo>
                      <a:pt x="188" y="31"/>
                    </a:moveTo>
                    <a:cubicBezTo>
                      <a:pt x="219" y="31"/>
                      <a:pt x="219" y="94"/>
                      <a:pt x="219" y="156"/>
                    </a:cubicBezTo>
                    <a:cubicBezTo>
                      <a:pt x="219" y="219"/>
                      <a:pt x="219" y="344"/>
                      <a:pt x="94" y="344"/>
                    </a:cubicBezTo>
                    <a:cubicBezTo>
                      <a:pt x="32" y="344"/>
                      <a:pt x="0" y="250"/>
                      <a:pt x="0" y="156"/>
                    </a:cubicBezTo>
                    <a:cubicBezTo>
                      <a:pt x="0" y="125"/>
                      <a:pt x="0" y="31"/>
                      <a:pt x="32" y="0"/>
                    </a:cubicBezTo>
                    <a:cubicBezTo>
                      <a:pt x="32" y="0"/>
                      <a:pt x="32" y="0"/>
                      <a:pt x="188" y="0"/>
                    </a:cubicBezTo>
                    <a:cubicBezTo>
                      <a:pt x="188" y="0"/>
                      <a:pt x="188" y="0"/>
                      <a:pt x="188" y="31"/>
                    </a:cubicBezTo>
                    <a:lnTo>
                      <a:pt x="188" y="31"/>
                    </a:lnTo>
                    <a:close/>
                    <a:moveTo>
                      <a:pt x="94" y="281"/>
                    </a:moveTo>
                    <a:cubicBezTo>
                      <a:pt x="157" y="281"/>
                      <a:pt x="157" y="219"/>
                      <a:pt x="157" y="156"/>
                    </a:cubicBezTo>
                    <a:cubicBezTo>
                      <a:pt x="157" y="125"/>
                      <a:pt x="157" y="94"/>
                      <a:pt x="157" y="62"/>
                    </a:cubicBezTo>
                    <a:cubicBezTo>
                      <a:pt x="157" y="62"/>
                      <a:pt x="125" y="31"/>
                      <a:pt x="94" y="31"/>
                    </a:cubicBezTo>
                    <a:lnTo>
                      <a:pt x="63" y="62"/>
                    </a:lnTo>
                    <a:cubicBezTo>
                      <a:pt x="63" y="94"/>
                      <a:pt x="63" y="156"/>
                      <a:pt x="63" y="156"/>
                    </a:cubicBezTo>
                    <a:cubicBezTo>
                      <a:pt x="63" y="219"/>
                      <a:pt x="63" y="281"/>
                      <a:pt x="94" y="281"/>
                    </a:cubicBezTo>
                    <a:lnTo>
                      <a:pt x="94"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80" name="Freeform 29"/>
              <p:cNvSpPr>
                <a:spLocks noChangeArrowheads="1"/>
              </p:cNvSpPr>
              <p:nvPr/>
            </p:nvSpPr>
            <p:spPr bwMode="auto">
              <a:xfrm>
                <a:off x="3727450" y="3665538"/>
                <a:ext cx="90488" cy="123825"/>
              </a:xfrm>
              <a:custGeom>
                <a:avLst/>
                <a:gdLst>
                  <a:gd name="T0" fmla="*/ 218 w 251"/>
                  <a:gd name="T1" fmla="*/ 31 h 345"/>
                  <a:gd name="T2" fmla="*/ 250 w 251"/>
                  <a:gd name="T3" fmla="*/ 156 h 345"/>
                  <a:gd name="T4" fmla="*/ 125 w 251"/>
                  <a:gd name="T5" fmla="*/ 344 h 345"/>
                  <a:gd name="T6" fmla="*/ 0 w 251"/>
                  <a:gd name="T7" fmla="*/ 156 h 345"/>
                  <a:gd name="T8" fmla="*/ 31 w 251"/>
                  <a:gd name="T9" fmla="*/ 0 h 345"/>
                  <a:gd name="T10" fmla="*/ 187 w 251"/>
                  <a:gd name="T11" fmla="*/ 0 h 345"/>
                  <a:gd name="T12" fmla="*/ 218 w 251"/>
                  <a:gd name="T13" fmla="*/ 31 h 345"/>
                  <a:gd name="T14" fmla="*/ 218 w 251"/>
                  <a:gd name="T15" fmla="*/ 31 h 345"/>
                  <a:gd name="T16" fmla="*/ 125 w 251"/>
                  <a:gd name="T17" fmla="*/ 281 h 345"/>
                  <a:gd name="T18" fmla="*/ 156 w 251"/>
                  <a:gd name="T19" fmla="*/ 156 h 345"/>
                  <a:gd name="T20" fmla="*/ 156 w 251"/>
                  <a:gd name="T21" fmla="*/ 62 h 345"/>
                  <a:gd name="T22" fmla="*/ 125 w 251"/>
                  <a:gd name="T23" fmla="*/ 31 h 345"/>
                  <a:gd name="T24" fmla="*/ 93 w 251"/>
                  <a:gd name="T25" fmla="*/ 62 h 345"/>
                  <a:gd name="T26" fmla="*/ 62 w 251"/>
                  <a:gd name="T27" fmla="*/ 156 h 345"/>
                  <a:gd name="T28" fmla="*/ 125 w 251"/>
                  <a:gd name="T29" fmla="*/ 281 h 345"/>
                  <a:gd name="T30" fmla="*/ 125 w 251"/>
                  <a:gd name="T31"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45">
                    <a:moveTo>
                      <a:pt x="218" y="31"/>
                    </a:moveTo>
                    <a:cubicBezTo>
                      <a:pt x="218" y="31"/>
                      <a:pt x="250" y="94"/>
                      <a:pt x="250" y="156"/>
                    </a:cubicBezTo>
                    <a:cubicBezTo>
                      <a:pt x="250" y="219"/>
                      <a:pt x="218" y="344"/>
                      <a:pt x="125" y="344"/>
                    </a:cubicBezTo>
                    <a:cubicBezTo>
                      <a:pt x="31" y="344"/>
                      <a:pt x="0" y="250"/>
                      <a:pt x="0" y="156"/>
                    </a:cubicBezTo>
                    <a:cubicBezTo>
                      <a:pt x="0" y="125"/>
                      <a:pt x="0" y="31"/>
                      <a:pt x="31" y="0"/>
                    </a:cubicBezTo>
                    <a:cubicBezTo>
                      <a:pt x="31" y="0"/>
                      <a:pt x="31" y="0"/>
                      <a:pt x="187" y="0"/>
                    </a:cubicBezTo>
                    <a:cubicBezTo>
                      <a:pt x="187" y="0"/>
                      <a:pt x="218" y="0"/>
                      <a:pt x="218" y="31"/>
                    </a:cubicBezTo>
                    <a:lnTo>
                      <a:pt x="218" y="31"/>
                    </a:lnTo>
                    <a:close/>
                    <a:moveTo>
                      <a:pt x="125" y="281"/>
                    </a:moveTo>
                    <a:cubicBezTo>
                      <a:pt x="156" y="281"/>
                      <a:pt x="156" y="219"/>
                      <a:pt x="156" y="156"/>
                    </a:cubicBezTo>
                    <a:cubicBezTo>
                      <a:pt x="156" y="125"/>
                      <a:pt x="156" y="94"/>
                      <a:pt x="156" y="62"/>
                    </a:cubicBezTo>
                    <a:cubicBezTo>
                      <a:pt x="156" y="62"/>
                      <a:pt x="156" y="31"/>
                      <a:pt x="125" y="31"/>
                    </a:cubicBezTo>
                    <a:cubicBezTo>
                      <a:pt x="93" y="31"/>
                      <a:pt x="93" y="62"/>
                      <a:pt x="93" y="62"/>
                    </a:cubicBezTo>
                    <a:cubicBezTo>
                      <a:pt x="62" y="94"/>
                      <a:pt x="62" y="156"/>
                      <a:pt x="62" y="156"/>
                    </a:cubicBezTo>
                    <a:cubicBezTo>
                      <a:pt x="62" y="219"/>
                      <a:pt x="93"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81" name="Freeform 30"/>
              <p:cNvSpPr>
                <a:spLocks noChangeArrowheads="1"/>
              </p:cNvSpPr>
              <p:nvPr/>
            </p:nvSpPr>
            <p:spPr bwMode="auto">
              <a:xfrm>
                <a:off x="3829050" y="3665538"/>
                <a:ext cx="57150" cy="112712"/>
              </a:xfrm>
              <a:custGeom>
                <a:avLst/>
                <a:gdLst>
                  <a:gd name="T0" fmla="*/ 62 w 157"/>
                  <a:gd name="T1" fmla="*/ 0 h 313"/>
                  <a:gd name="T2" fmla="*/ 156 w 157"/>
                  <a:gd name="T3" fmla="*/ 0 h 313"/>
                  <a:gd name="T4" fmla="*/ 156 w 157"/>
                  <a:gd name="T5" fmla="*/ 312 h 313"/>
                  <a:gd name="T6" fmla="*/ 62 w 157"/>
                  <a:gd name="T7" fmla="*/ 312 h 313"/>
                  <a:gd name="T8" fmla="*/ 62 w 157"/>
                  <a:gd name="T9" fmla="*/ 62 h 313"/>
                  <a:gd name="T10" fmla="*/ 0 w 157"/>
                  <a:gd name="T11" fmla="*/ 94 h 313"/>
                  <a:gd name="T12" fmla="*/ 0 w 157"/>
                  <a:gd name="T13" fmla="*/ 31 h 313"/>
                  <a:gd name="T14" fmla="*/ 62 w 157"/>
                  <a:gd name="T15" fmla="*/ 0 h 313"/>
                  <a:gd name="T16" fmla="*/ 62 w 157"/>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13">
                    <a:moveTo>
                      <a:pt x="62" y="0"/>
                    </a:moveTo>
                    <a:lnTo>
                      <a:pt x="156" y="0"/>
                    </a:lnTo>
                    <a:cubicBezTo>
                      <a:pt x="156" y="0"/>
                      <a:pt x="156" y="0"/>
                      <a:pt x="156" y="312"/>
                    </a:cubicBezTo>
                    <a:cubicBezTo>
                      <a:pt x="156" y="312"/>
                      <a:pt x="156" y="312"/>
                      <a:pt x="62" y="312"/>
                    </a:cubicBezTo>
                    <a:cubicBezTo>
                      <a:pt x="62" y="312"/>
                      <a:pt x="62" y="312"/>
                      <a:pt x="62" y="62"/>
                    </a:cubicBezTo>
                    <a:cubicBezTo>
                      <a:pt x="62" y="62"/>
                      <a:pt x="31" y="94"/>
                      <a:pt x="0" y="94"/>
                    </a:cubicBezTo>
                    <a:cubicBezTo>
                      <a:pt x="0" y="94"/>
                      <a:pt x="0" y="94"/>
                      <a:pt x="0" y="31"/>
                    </a:cubicBezTo>
                    <a:cubicBezTo>
                      <a:pt x="31" y="31"/>
                      <a:pt x="31" y="0"/>
                      <a:pt x="62" y="0"/>
                    </a:cubicBezTo>
                    <a:lnTo>
                      <a:pt x="6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82" name="Freeform 31"/>
              <p:cNvSpPr>
                <a:spLocks noChangeArrowheads="1"/>
              </p:cNvSpPr>
              <p:nvPr/>
            </p:nvSpPr>
            <p:spPr bwMode="auto">
              <a:xfrm>
                <a:off x="3906838" y="3665538"/>
                <a:ext cx="90487" cy="123825"/>
              </a:xfrm>
              <a:custGeom>
                <a:avLst/>
                <a:gdLst>
                  <a:gd name="T0" fmla="*/ 218 w 251"/>
                  <a:gd name="T1" fmla="*/ 31 h 345"/>
                  <a:gd name="T2" fmla="*/ 250 w 251"/>
                  <a:gd name="T3" fmla="*/ 156 h 345"/>
                  <a:gd name="T4" fmla="*/ 125 w 251"/>
                  <a:gd name="T5" fmla="*/ 344 h 345"/>
                  <a:gd name="T6" fmla="*/ 0 w 251"/>
                  <a:gd name="T7" fmla="*/ 156 h 345"/>
                  <a:gd name="T8" fmla="*/ 62 w 251"/>
                  <a:gd name="T9" fmla="*/ 0 h 345"/>
                  <a:gd name="T10" fmla="*/ 187 w 251"/>
                  <a:gd name="T11" fmla="*/ 0 h 345"/>
                  <a:gd name="T12" fmla="*/ 218 w 251"/>
                  <a:gd name="T13" fmla="*/ 31 h 345"/>
                  <a:gd name="T14" fmla="*/ 218 w 251"/>
                  <a:gd name="T15" fmla="*/ 31 h 345"/>
                  <a:gd name="T16" fmla="*/ 125 w 251"/>
                  <a:gd name="T17" fmla="*/ 281 h 345"/>
                  <a:gd name="T18" fmla="*/ 187 w 251"/>
                  <a:gd name="T19" fmla="*/ 156 h 345"/>
                  <a:gd name="T20" fmla="*/ 156 w 251"/>
                  <a:gd name="T21" fmla="*/ 62 h 345"/>
                  <a:gd name="T22" fmla="*/ 125 w 251"/>
                  <a:gd name="T23" fmla="*/ 31 h 345"/>
                  <a:gd name="T24" fmla="*/ 93 w 251"/>
                  <a:gd name="T25" fmla="*/ 62 h 345"/>
                  <a:gd name="T26" fmla="*/ 62 w 251"/>
                  <a:gd name="T27" fmla="*/ 156 h 345"/>
                  <a:gd name="T28" fmla="*/ 125 w 251"/>
                  <a:gd name="T29" fmla="*/ 281 h 345"/>
                  <a:gd name="T30" fmla="*/ 125 w 251"/>
                  <a:gd name="T31"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45">
                    <a:moveTo>
                      <a:pt x="218" y="31"/>
                    </a:moveTo>
                    <a:cubicBezTo>
                      <a:pt x="250" y="31"/>
                      <a:pt x="250" y="94"/>
                      <a:pt x="250" y="156"/>
                    </a:cubicBezTo>
                    <a:cubicBezTo>
                      <a:pt x="250" y="219"/>
                      <a:pt x="218" y="344"/>
                      <a:pt x="125" y="344"/>
                    </a:cubicBezTo>
                    <a:cubicBezTo>
                      <a:pt x="31" y="344"/>
                      <a:pt x="0" y="250"/>
                      <a:pt x="0" y="156"/>
                    </a:cubicBezTo>
                    <a:cubicBezTo>
                      <a:pt x="0" y="125"/>
                      <a:pt x="0" y="31"/>
                      <a:pt x="62" y="0"/>
                    </a:cubicBezTo>
                    <a:cubicBezTo>
                      <a:pt x="62" y="0"/>
                      <a:pt x="62" y="0"/>
                      <a:pt x="187" y="0"/>
                    </a:cubicBezTo>
                    <a:cubicBezTo>
                      <a:pt x="218" y="0"/>
                      <a:pt x="218" y="0"/>
                      <a:pt x="218" y="31"/>
                    </a:cubicBezTo>
                    <a:lnTo>
                      <a:pt x="218" y="31"/>
                    </a:lnTo>
                    <a:close/>
                    <a:moveTo>
                      <a:pt x="125" y="281"/>
                    </a:moveTo>
                    <a:cubicBezTo>
                      <a:pt x="156" y="281"/>
                      <a:pt x="187" y="219"/>
                      <a:pt x="187" y="156"/>
                    </a:cubicBezTo>
                    <a:cubicBezTo>
                      <a:pt x="187" y="125"/>
                      <a:pt x="156" y="94"/>
                      <a:pt x="156" y="62"/>
                    </a:cubicBezTo>
                    <a:cubicBezTo>
                      <a:pt x="156" y="62"/>
                      <a:pt x="156" y="31"/>
                      <a:pt x="125" y="31"/>
                    </a:cubicBezTo>
                    <a:cubicBezTo>
                      <a:pt x="93" y="31"/>
                      <a:pt x="93" y="62"/>
                      <a:pt x="93" y="62"/>
                    </a:cubicBezTo>
                    <a:cubicBezTo>
                      <a:pt x="62" y="94"/>
                      <a:pt x="62" y="156"/>
                      <a:pt x="62" y="156"/>
                    </a:cubicBezTo>
                    <a:cubicBezTo>
                      <a:pt x="62" y="219"/>
                      <a:pt x="93"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83" name="Freeform 32"/>
              <p:cNvSpPr>
                <a:spLocks noChangeArrowheads="1"/>
              </p:cNvSpPr>
              <p:nvPr/>
            </p:nvSpPr>
            <p:spPr bwMode="auto">
              <a:xfrm>
                <a:off x="4008438" y="3665538"/>
                <a:ext cx="57150" cy="112712"/>
              </a:xfrm>
              <a:custGeom>
                <a:avLst/>
                <a:gdLst>
                  <a:gd name="T0" fmla="*/ 62 w 157"/>
                  <a:gd name="T1" fmla="*/ 0 h 313"/>
                  <a:gd name="T2" fmla="*/ 156 w 157"/>
                  <a:gd name="T3" fmla="*/ 0 h 313"/>
                  <a:gd name="T4" fmla="*/ 156 w 157"/>
                  <a:gd name="T5" fmla="*/ 312 h 313"/>
                  <a:gd name="T6" fmla="*/ 62 w 157"/>
                  <a:gd name="T7" fmla="*/ 312 h 313"/>
                  <a:gd name="T8" fmla="*/ 62 w 157"/>
                  <a:gd name="T9" fmla="*/ 62 h 313"/>
                  <a:gd name="T10" fmla="*/ 0 w 157"/>
                  <a:gd name="T11" fmla="*/ 94 h 313"/>
                  <a:gd name="T12" fmla="*/ 0 w 157"/>
                  <a:gd name="T13" fmla="*/ 31 h 313"/>
                  <a:gd name="T14" fmla="*/ 62 w 157"/>
                  <a:gd name="T15" fmla="*/ 0 h 313"/>
                  <a:gd name="T16" fmla="*/ 62 w 157"/>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13">
                    <a:moveTo>
                      <a:pt x="62" y="0"/>
                    </a:moveTo>
                    <a:lnTo>
                      <a:pt x="156" y="0"/>
                    </a:lnTo>
                    <a:cubicBezTo>
                      <a:pt x="156" y="0"/>
                      <a:pt x="156" y="0"/>
                      <a:pt x="156" y="312"/>
                    </a:cubicBezTo>
                    <a:cubicBezTo>
                      <a:pt x="156" y="312"/>
                      <a:pt x="156" y="312"/>
                      <a:pt x="62" y="312"/>
                    </a:cubicBezTo>
                    <a:cubicBezTo>
                      <a:pt x="62" y="312"/>
                      <a:pt x="62" y="312"/>
                      <a:pt x="62" y="62"/>
                    </a:cubicBezTo>
                    <a:cubicBezTo>
                      <a:pt x="62" y="62"/>
                      <a:pt x="31" y="94"/>
                      <a:pt x="0" y="94"/>
                    </a:cubicBezTo>
                    <a:cubicBezTo>
                      <a:pt x="0" y="94"/>
                      <a:pt x="0" y="94"/>
                      <a:pt x="0" y="31"/>
                    </a:cubicBezTo>
                    <a:cubicBezTo>
                      <a:pt x="31" y="31"/>
                      <a:pt x="31" y="0"/>
                      <a:pt x="62" y="0"/>
                    </a:cubicBezTo>
                    <a:lnTo>
                      <a:pt x="6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84" name="Freeform 33"/>
              <p:cNvSpPr>
                <a:spLocks noChangeArrowheads="1"/>
              </p:cNvSpPr>
              <p:nvPr/>
            </p:nvSpPr>
            <p:spPr bwMode="auto">
              <a:xfrm>
                <a:off x="4087813" y="3665538"/>
                <a:ext cx="90487" cy="123825"/>
              </a:xfrm>
              <a:custGeom>
                <a:avLst/>
                <a:gdLst>
                  <a:gd name="T0" fmla="*/ 218 w 251"/>
                  <a:gd name="T1" fmla="*/ 31 h 345"/>
                  <a:gd name="T2" fmla="*/ 250 w 251"/>
                  <a:gd name="T3" fmla="*/ 156 h 345"/>
                  <a:gd name="T4" fmla="*/ 125 w 251"/>
                  <a:gd name="T5" fmla="*/ 344 h 345"/>
                  <a:gd name="T6" fmla="*/ 0 w 251"/>
                  <a:gd name="T7" fmla="*/ 156 h 345"/>
                  <a:gd name="T8" fmla="*/ 62 w 251"/>
                  <a:gd name="T9" fmla="*/ 0 h 345"/>
                  <a:gd name="T10" fmla="*/ 218 w 251"/>
                  <a:gd name="T11" fmla="*/ 0 h 345"/>
                  <a:gd name="T12" fmla="*/ 218 w 251"/>
                  <a:gd name="T13" fmla="*/ 31 h 345"/>
                  <a:gd name="T14" fmla="*/ 218 w 251"/>
                  <a:gd name="T15" fmla="*/ 31 h 345"/>
                  <a:gd name="T16" fmla="*/ 125 w 251"/>
                  <a:gd name="T17" fmla="*/ 281 h 345"/>
                  <a:gd name="T18" fmla="*/ 187 w 251"/>
                  <a:gd name="T19" fmla="*/ 156 h 345"/>
                  <a:gd name="T20" fmla="*/ 156 w 251"/>
                  <a:gd name="T21" fmla="*/ 62 h 345"/>
                  <a:gd name="T22" fmla="*/ 125 w 251"/>
                  <a:gd name="T23" fmla="*/ 31 h 345"/>
                  <a:gd name="T24" fmla="*/ 93 w 251"/>
                  <a:gd name="T25" fmla="*/ 62 h 345"/>
                  <a:gd name="T26" fmla="*/ 93 w 251"/>
                  <a:gd name="T27" fmla="*/ 156 h 345"/>
                  <a:gd name="T28" fmla="*/ 125 w 251"/>
                  <a:gd name="T29" fmla="*/ 281 h 345"/>
                  <a:gd name="T30" fmla="*/ 125 w 251"/>
                  <a:gd name="T31"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45">
                    <a:moveTo>
                      <a:pt x="218" y="31"/>
                    </a:moveTo>
                    <a:cubicBezTo>
                      <a:pt x="250" y="31"/>
                      <a:pt x="250" y="94"/>
                      <a:pt x="250" y="156"/>
                    </a:cubicBezTo>
                    <a:cubicBezTo>
                      <a:pt x="250" y="219"/>
                      <a:pt x="250" y="344"/>
                      <a:pt x="125" y="344"/>
                    </a:cubicBezTo>
                    <a:cubicBezTo>
                      <a:pt x="31" y="344"/>
                      <a:pt x="0" y="250"/>
                      <a:pt x="0" y="156"/>
                    </a:cubicBezTo>
                    <a:cubicBezTo>
                      <a:pt x="0" y="125"/>
                      <a:pt x="0" y="31"/>
                      <a:pt x="62" y="0"/>
                    </a:cubicBezTo>
                    <a:cubicBezTo>
                      <a:pt x="62" y="0"/>
                      <a:pt x="62" y="0"/>
                      <a:pt x="218" y="0"/>
                    </a:cubicBezTo>
                    <a:cubicBezTo>
                      <a:pt x="218" y="0"/>
                      <a:pt x="218" y="0"/>
                      <a:pt x="218" y="31"/>
                    </a:cubicBezTo>
                    <a:lnTo>
                      <a:pt x="218" y="31"/>
                    </a:lnTo>
                    <a:close/>
                    <a:moveTo>
                      <a:pt x="125" y="281"/>
                    </a:moveTo>
                    <a:cubicBezTo>
                      <a:pt x="156" y="281"/>
                      <a:pt x="187" y="219"/>
                      <a:pt x="187" y="156"/>
                    </a:cubicBezTo>
                    <a:cubicBezTo>
                      <a:pt x="187" y="125"/>
                      <a:pt x="187" y="94"/>
                      <a:pt x="156" y="62"/>
                    </a:cubicBezTo>
                    <a:cubicBezTo>
                      <a:pt x="156" y="62"/>
                      <a:pt x="156" y="31"/>
                      <a:pt x="125" y="31"/>
                    </a:cubicBezTo>
                    <a:cubicBezTo>
                      <a:pt x="93" y="31"/>
                      <a:pt x="93" y="62"/>
                      <a:pt x="93" y="62"/>
                    </a:cubicBezTo>
                    <a:cubicBezTo>
                      <a:pt x="93" y="94"/>
                      <a:pt x="93" y="156"/>
                      <a:pt x="93" y="156"/>
                    </a:cubicBezTo>
                    <a:cubicBezTo>
                      <a:pt x="93" y="219"/>
                      <a:pt x="93"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85" name="Freeform 34"/>
              <p:cNvSpPr>
                <a:spLocks noChangeArrowheads="1"/>
              </p:cNvSpPr>
              <p:nvPr/>
            </p:nvSpPr>
            <p:spPr bwMode="auto">
              <a:xfrm>
                <a:off x="4187825" y="3665538"/>
                <a:ext cx="57150" cy="112712"/>
              </a:xfrm>
              <a:custGeom>
                <a:avLst/>
                <a:gdLst>
                  <a:gd name="T0" fmla="*/ 62 w 157"/>
                  <a:gd name="T1" fmla="*/ 0 h 313"/>
                  <a:gd name="T2" fmla="*/ 156 w 157"/>
                  <a:gd name="T3" fmla="*/ 0 h 313"/>
                  <a:gd name="T4" fmla="*/ 156 w 157"/>
                  <a:gd name="T5" fmla="*/ 312 h 313"/>
                  <a:gd name="T6" fmla="*/ 62 w 157"/>
                  <a:gd name="T7" fmla="*/ 312 h 313"/>
                  <a:gd name="T8" fmla="*/ 62 w 157"/>
                  <a:gd name="T9" fmla="*/ 62 h 313"/>
                  <a:gd name="T10" fmla="*/ 0 w 157"/>
                  <a:gd name="T11" fmla="*/ 94 h 313"/>
                  <a:gd name="T12" fmla="*/ 0 w 157"/>
                  <a:gd name="T13" fmla="*/ 31 h 313"/>
                  <a:gd name="T14" fmla="*/ 62 w 157"/>
                  <a:gd name="T15" fmla="*/ 0 h 313"/>
                  <a:gd name="T16" fmla="*/ 62 w 157"/>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13">
                    <a:moveTo>
                      <a:pt x="62" y="0"/>
                    </a:moveTo>
                    <a:lnTo>
                      <a:pt x="156" y="0"/>
                    </a:lnTo>
                    <a:cubicBezTo>
                      <a:pt x="156" y="0"/>
                      <a:pt x="156" y="0"/>
                      <a:pt x="156" y="312"/>
                    </a:cubicBezTo>
                    <a:cubicBezTo>
                      <a:pt x="156" y="312"/>
                      <a:pt x="156" y="312"/>
                      <a:pt x="62" y="312"/>
                    </a:cubicBezTo>
                    <a:cubicBezTo>
                      <a:pt x="62" y="312"/>
                      <a:pt x="62" y="312"/>
                      <a:pt x="62" y="62"/>
                    </a:cubicBezTo>
                    <a:cubicBezTo>
                      <a:pt x="62" y="62"/>
                      <a:pt x="31" y="94"/>
                      <a:pt x="0" y="94"/>
                    </a:cubicBezTo>
                    <a:cubicBezTo>
                      <a:pt x="0" y="94"/>
                      <a:pt x="0" y="94"/>
                      <a:pt x="0" y="31"/>
                    </a:cubicBezTo>
                    <a:cubicBezTo>
                      <a:pt x="31" y="31"/>
                      <a:pt x="31" y="0"/>
                      <a:pt x="62" y="0"/>
                    </a:cubicBezTo>
                    <a:lnTo>
                      <a:pt x="6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86" name="Freeform 35"/>
              <p:cNvSpPr>
                <a:spLocks noChangeArrowheads="1"/>
              </p:cNvSpPr>
              <p:nvPr/>
            </p:nvSpPr>
            <p:spPr bwMode="auto">
              <a:xfrm>
                <a:off x="4267200" y="3665538"/>
                <a:ext cx="90488" cy="123825"/>
              </a:xfrm>
              <a:custGeom>
                <a:avLst/>
                <a:gdLst>
                  <a:gd name="T0" fmla="*/ 218 w 251"/>
                  <a:gd name="T1" fmla="*/ 31 h 345"/>
                  <a:gd name="T2" fmla="*/ 250 w 251"/>
                  <a:gd name="T3" fmla="*/ 156 h 345"/>
                  <a:gd name="T4" fmla="*/ 125 w 251"/>
                  <a:gd name="T5" fmla="*/ 344 h 345"/>
                  <a:gd name="T6" fmla="*/ 0 w 251"/>
                  <a:gd name="T7" fmla="*/ 156 h 345"/>
                  <a:gd name="T8" fmla="*/ 62 w 251"/>
                  <a:gd name="T9" fmla="*/ 0 h 345"/>
                  <a:gd name="T10" fmla="*/ 218 w 251"/>
                  <a:gd name="T11" fmla="*/ 0 h 345"/>
                  <a:gd name="T12" fmla="*/ 218 w 251"/>
                  <a:gd name="T13" fmla="*/ 31 h 345"/>
                  <a:gd name="T14" fmla="*/ 218 w 251"/>
                  <a:gd name="T15" fmla="*/ 31 h 345"/>
                  <a:gd name="T16" fmla="*/ 125 w 251"/>
                  <a:gd name="T17" fmla="*/ 281 h 345"/>
                  <a:gd name="T18" fmla="*/ 187 w 251"/>
                  <a:gd name="T19" fmla="*/ 156 h 345"/>
                  <a:gd name="T20" fmla="*/ 187 w 251"/>
                  <a:gd name="T21" fmla="*/ 62 h 345"/>
                  <a:gd name="T22" fmla="*/ 125 w 251"/>
                  <a:gd name="T23" fmla="*/ 31 h 345"/>
                  <a:gd name="T24" fmla="*/ 93 w 251"/>
                  <a:gd name="T25" fmla="*/ 62 h 345"/>
                  <a:gd name="T26" fmla="*/ 93 w 251"/>
                  <a:gd name="T27" fmla="*/ 156 h 345"/>
                  <a:gd name="T28" fmla="*/ 125 w 251"/>
                  <a:gd name="T29" fmla="*/ 281 h 345"/>
                  <a:gd name="T30" fmla="*/ 125 w 251"/>
                  <a:gd name="T31"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45">
                    <a:moveTo>
                      <a:pt x="218" y="31"/>
                    </a:moveTo>
                    <a:cubicBezTo>
                      <a:pt x="250" y="31"/>
                      <a:pt x="250" y="94"/>
                      <a:pt x="250" y="156"/>
                    </a:cubicBezTo>
                    <a:cubicBezTo>
                      <a:pt x="250" y="219"/>
                      <a:pt x="250" y="344"/>
                      <a:pt x="125" y="344"/>
                    </a:cubicBezTo>
                    <a:cubicBezTo>
                      <a:pt x="31" y="344"/>
                      <a:pt x="0" y="250"/>
                      <a:pt x="0" y="156"/>
                    </a:cubicBezTo>
                    <a:cubicBezTo>
                      <a:pt x="0" y="125"/>
                      <a:pt x="31" y="31"/>
                      <a:pt x="62" y="0"/>
                    </a:cubicBezTo>
                    <a:cubicBezTo>
                      <a:pt x="62" y="0"/>
                      <a:pt x="62" y="0"/>
                      <a:pt x="218" y="0"/>
                    </a:cubicBezTo>
                    <a:cubicBezTo>
                      <a:pt x="218" y="0"/>
                      <a:pt x="218" y="0"/>
                      <a:pt x="218" y="31"/>
                    </a:cubicBezTo>
                    <a:lnTo>
                      <a:pt x="218" y="31"/>
                    </a:lnTo>
                    <a:close/>
                    <a:moveTo>
                      <a:pt x="125" y="281"/>
                    </a:moveTo>
                    <a:cubicBezTo>
                      <a:pt x="187" y="281"/>
                      <a:pt x="187" y="219"/>
                      <a:pt x="187" y="156"/>
                    </a:cubicBezTo>
                    <a:cubicBezTo>
                      <a:pt x="187" y="125"/>
                      <a:pt x="187" y="94"/>
                      <a:pt x="187" y="62"/>
                    </a:cubicBezTo>
                    <a:cubicBezTo>
                      <a:pt x="156" y="62"/>
                      <a:pt x="156" y="31"/>
                      <a:pt x="125" y="31"/>
                    </a:cubicBezTo>
                    <a:lnTo>
                      <a:pt x="93" y="62"/>
                    </a:lnTo>
                    <a:cubicBezTo>
                      <a:pt x="93" y="94"/>
                      <a:pt x="93" y="156"/>
                      <a:pt x="93" y="156"/>
                    </a:cubicBezTo>
                    <a:cubicBezTo>
                      <a:pt x="93" y="219"/>
                      <a:pt x="93"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87" name="Freeform 36"/>
              <p:cNvSpPr>
                <a:spLocks noChangeArrowheads="1"/>
              </p:cNvSpPr>
              <p:nvPr/>
            </p:nvSpPr>
            <p:spPr bwMode="auto">
              <a:xfrm>
                <a:off x="4379913" y="3665538"/>
                <a:ext cx="90487" cy="123825"/>
              </a:xfrm>
              <a:custGeom>
                <a:avLst/>
                <a:gdLst>
                  <a:gd name="T0" fmla="*/ 219 w 251"/>
                  <a:gd name="T1" fmla="*/ 31 h 345"/>
                  <a:gd name="T2" fmla="*/ 250 w 251"/>
                  <a:gd name="T3" fmla="*/ 156 h 345"/>
                  <a:gd name="T4" fmla="*/ 125 w 251"/>
                  <a:gd name="T5" fmla="*/ 344 h 345"/>
                  <a:gd name="T6" fmla="*/ 0 w 251"/>
                  <a:gd name="T7" fmla="*/ 156 h 345"/>
                  <a:gd name="T8" fmla="*/ 31 w 251"/>
                  <a:gd name="T9" fmla="*/ 0 h 345"/>
                  <a:gd name="T10" fmla="*/ 219 w 251"/>
                  <a:gd name="T11" fmla="*/ 31 h 345"/>
                  <a:gd name="T12" fmla="*/ 219 w 251"/>
                  <a:gd name="T13" fmla="*/ 31 h 345"/>
                  <a:gd name="T14" fmla="*/ 219 w 251"/>
                  <a:gd name="T15" fmla="*/ 31 h 345"/>
                  <a:gd name="T16" fmla="*/ 125 w 251"/>
                  <a:gd name="T17" fmla="*/ 281 h 345"/>
                  <a:gd name="T18" fmla="*/ 156 w 251"/>
                  <a:gd name="T19" fmla="*/ 156 h 345"/>
                  <a:gd name="T20" fmla="*/ 156 w 251"/>
                  <a:gd name="T21" fmla="*/ 62 h 345"/>
                  <a:gd name="T22" fmla="*/ 125 w 251"/>
                  <a:gd name="T23" fmla="*/ 31 h 345"/>
                  <a:gd name="T24" fmla="*/ 94 w 251"/>
                  <a:gd name="T25" fmla="*/ 62 h 345"/>
                  <a:gd name="T26" fmla="*/ 63 w 251"/>
                  <a:gd name="T27" fmla="*/ 156 h 345"/>
                  <a:gd name="T28" fmla="*/ 125 w 251"/>
                  <a:gd name="T29" fmla="*/ 281 h 345"/>
                  <a:gd name="T30" fmla="*/ 125 w 251"/>
                  <a:gd name="T31"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45">
                    <a:moveTo>
                      <a:pt x="219" y="31"/>
                    </a:moveTo>
                    <a:cubicBezTo>
                      <a:pt x="219" y="62"/>
                      <a:pt x="250" y="94"/>
                      <a:pt x="250" y="156"/>
                    </a:cubicBezTo>
                    <a:cubicBezTo>
                      <a:pt x="250" y="219"/>
                      <a:pt x="219" y="344"/>
                      <a:pt x="125" y="344"/>
                    </a:cubicBezTo>
                    <a:cubicBezTo>
                      <a:pt x="31" y="344"/>
                      <a:pt x="0" y="250"/>
                      <a:pt x="0" y="156"/>
                    </a:cubicBezTo>
                    <a:cubicBezTo>
                      <a:pt x="0" y="125"/>
                      <a:pt x="0" y="62"/>
                      <a:pt x="31" y="0"/>
                    </a:cubicBezTo>
                    <a:cubicBezTo>
                      <a:pt x="31" y="0"/>
                      <a:pt x="31" y="0"/>
                      <a:pt x="219" y="31"/>
                    </a:cubicBezTo>
                    <a:lnTo>
                      <a:pt x="219" y="31"/>
                    </a:lnTo>
                    <a:lnTo>
                      <a:pt x="219" y="31"/>
                    </a:lnTo>
                    <a:close/>
                    <a:moveTo>
                      <a:pt x="125" y="281"/>
                    </a:moveTo>
                    <a:cubicBezTo>
                      <a:pt x="156" y="281"/>
                      <a:pt x="156" y="219"/>
                      <a:pt x="156" y="156"/>
                    </a:cubicBezTo>
                    <a:cubicBezTo>
                      <a:pt x="156" y="125"/>
                      <a:pt x="156" y="94"/>
                      <a:pt x="156" y="62"/>
                    </a:cubicBezTo>
                    <a:cubicBezTo>
                      <a:pt x="156" y="62"/>
                      <a:pt x="156" y="31"/>
                      <a:pt x="125" y="31"/>
                    </a:cubicBezTo>
                    <a:cubicBezTo>
                      <a:pt x="94" y="31"/>
                      <a:pt x="94" y="62"/>
                      <a:pt x="94" y="62"/>
                    </a:cubicBezTo>
                    <a:cubicBezTo>
                      <a:pt x="63" y="94"/>
                      <a:pt x="63" y="156"/>
                      <a:pt x="63" y="156"/>
                    </a:cubicBezTo>
                    <a:cubicBezTo>
                      <a:pt x="63" y="219"/>
                      <a:pt x="63"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88" name="Freeform 37"/>
              <p:cNvSpPr>
                <a:spLocks noChangeArrowheads="1"/>
              </p:cNvSpPr>
              <p:nvPr/>
            </p:nvSpPr>
            <p:spPr bwMode="auto">
              <a:xfrm>
                <a:off x="4481513" y="3676650"/>
                <a:ext cx="90487" cy="112713"/>
              </a:xfrm>
              <a:custGeom>
                <a:avLst/>
                <a:gdLst>
                  <a:gd name="T0" fmla="*/ 157 w 251"/>
                  <a:gd name="T1" fmla="*/ 63 h 314"/>
                  <a:gd name="T2" fmla="*/ 157 w 251"/>
                  <a:gd name="T3" fmla="*/ 94 h 314"/>
                  <a:gd name="T4" fmla="*/ 94 w 251"/>
                  <a:gd name="T5" fmla="*/ 63 h 314"/>
                  <a:gd name="T6" fmla="*/ 94 w 251"/>
                  <a:gd name="T7" fmla="*/ 63 h 314"/>
                  <a:gd name="T8" fmla="*/ 94 w 251"/>
                  <a:gd name="T9" fmla="*/ 31 h 314"/>
                  <a:gd name="T10" fmla="*/ 125 w 251"/>
                  <a:gd name="T11" fmla="*/ 0 h 314"/>
                  <a:gd name="T12" fmla="*/ 157 w 251"/>
                  <a:gd name="T13" fmla="*/ 31 h 314"/>
                  <a:gd name="T14" fmla="*/ 157 w 251"/>
                  <a:gd name="T15" fmla="*/ 63 h 314"/>
                  <a:gd name="T16" fmla="*/ 157 w 251"/>
                  <a:gd name="T17" fmla="*/ 63 h 314"/>
                  <a:gd name="T18" fmla="*/ 250 w 251"/>
                  <a:gd name="T19" fmla="*/ 94 h 314"/>
                  <a:gd name="T20" fmla="*/ 250 w 251"/>
                  <a:gd name="T21" fmla="*/ 125 h 314"/>
                  <a:gd name="T22" fmla="*/ 125 w 251"/>
                  <a:gd name="T23" fmla="*/ 313 h 314"/>
                  <a:gd name="T24" fmla="*/ 0 w 251"/>
                  <a:gd name="T25" fmla="*/ 125 h 314"/>
                  <a:gd name="T26" fmla="*/ 0 w 251"/>
                  <a:gd name="T27" fmla="*/ 31 h 314"/>
                  <a:gd name="T28" fmla="*/ 94 w 251"/>
                  <a:gd name="T29" fmla="*/ 63 h 314"/>
                  <a:gd name="T30" fmla="*/ 94 w 251"/>
                  <a:gd name="T31" fmla="*/ 125 h 314"/>
                  <a:gd name="T32" fmla="*/ 125 w 251"/>
                  <a:gd name="T33" fmla="*/ 250 h 314"/>
                  <a:gd name="T34" fmla="*/ 188 w 251"/>
                  <a:gd name="T35" fmla="*/ 125 h 314"/>
                  <a:gd name="T36" fmla="*/ 157 w 251"/>
                  <a:gd name="T37" fmla="*/ 94 h 314"/>
                  <a:gd name="T38" fmla="*/ 250 w 251"/>
                  <a:gd name="T39" fmla="*/ 94 h 314"/>
                  <a:gd name="T40" fmla="*/ 250 w 251"/>
                  <a:gd name="T41" fmla="*/ 94 h 314"/>
                  <a:gd name="T42" fmla="*/ 250 w 251"/>
                  <a:gd name="T43" fmla="*/ 9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314">
                    <a:moveTo>
                      <a:pt x="157" y="63"/>
                    </a:moveTo>
                    <a:lnTo>
                      <a:pt x="157" y="94"/>
                    </a:lnTo>
                    <a:cubicBezTo>
                      <a:pt x="157" y="94"/>
                      <a:pt x="157" y="94"/>
                      <a:pt x="94" y="63"/>
                    </a:cubicBezTo>
                    <a:lnTo>
                      <a:pt x="94" y="63"/>
                    </a:lnTo>
                    <a:cubicBezTo>
                      <a:pt x="94" y="31"/>
                      <a:pt x="94" y="31"/>
                      <a:pt x="94" y="31"/>
                    </a:cubicBezTo>
                    <a:cubicBezTo>
                      <a:pt x="94" y="31"/>
                      <a:pt x="94" y="0"/>
                      <a:pt x="125" y="0"/>
                    </a:cubicBezTo>
                    <a:cubicBezTo>
                      <a:pt x="157" y="0"/>
                      <a:pt x="157" y="31"/>
                      <a:pt x="157" y="31"/>
                    </a:cubicBezTo>
                    <a:cubicBezTo>
                      <a:pt x="157" y="63"/>
                      <a:pt x="157" y="63"/>
                      <a:pt x="157" y="63"/>
                    </a:cubicBezTo>
                    <a:lnTo>
                      <a:pt x="157" y="63"/>
                    </a:lnTo>
                    <a:close/>
                    <a:moveTo>
                      <a:pt x="250" y="94"/>
                    </a:moveTo>
                    <a:lnTo>
                      <a:pt x="250" y="125"/>
                    </a:lnTo>
                    <a:cubicBezTo>
                      <a:pt x="250" y="188"/>
                      <a:pt x="219" y="313"/>
                      <a:pt x="125" y="313"/>
                    </a:cubicBezTo>
                    <a:cubicBezTo>
                      <a:pt x="32" y="313"/>
                      <a:pt x="0" y="219"/>
                      <a:pt x="0" y="125"/>
                    </a:cubicBezTo>
                    <a:cubicBezTo>
                      <a:pt x="0" y="94"/>
                      <a:pt x="0" y="63"/>
                      <a:pt x="0" y="31"/>
                    </a:cubicBezTo>
                    <a:cubicBezTo>
                      <a:pt x="0" y="31"/>
                      <a:pt x="0" y="31"/>
                      <a:pt x="94" y="63"/>
                    </a:cubicBezTo>
                    <a:cubicBezTo>
                      <a:pt x="94" y="94"/>
                      <a:pt x="94" y="125"/>
                      <a:pt x="94" y="125"/>
                    </a:cubicBezTo>
                    <a:cubicBezTo>
                      <a:pt x="94" y="188"/>
                      <a:pt x="94" y="250"/>
                      <a:pt x="125" y="250"/>
                    </a:cubicBezTo>
                    <a:cubicBezTo>
                      <a:pt x="157" y="250"/>
                      <a:pt x="188" y="188"/>
                      <a:pt x="188" y="125"/>
                    </a:cubicBezTo>
                    <a:cubicBezTo>
                      <a:pt x="188" y="125"/>
                      <a:pt x="188" y="94"/>
                      <a:pt x="157" y="94"/>
                    </a:cubicBezTo>
                    <a:cubicBezTo>
                      <a:pt x="157" y="94"/>
                      <a:pt x="157" y="94"/>
                      <a:pt x="250" y="94"/>
                    </a:cubicBezTo>
                    <a:lnTo>
                      <a:pt x="250" y="94"/>
                    </a:lnTo>
                    <a:lnTo>
                      <a:pt x="250" y="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89" name="Freeform 38"/>
              <p:cNvSpPr>
                <a:spLocks noChangeArrowheads="1"/>
              </p:cNvSpPr>
              <p:nvPr/>
            </p:nvSpPr>
            <p:spPr bwMode="auto">
              <a:xfrm>
                <a:off x="4616450" y="3733800"/>
                <a:ext cx="23813" cy="46038"/>
              </a:xfrm>
              <a:custGeom>
                <a:avLst/>
                <a:gdLst>
                  <a:gd name="T0" fmla="*/ 0 w 64"/>
                  <a:gd name="T1" fmla="*/ 0 h 126"/>
                  <a:gd name="T2" fmla="*/ 63 w 64"/>
                  <a:gd name="T3" fmla="*/ 32 h 126"/>
                  <a:gd name="T4" fmla="*/ 63 w 64"/>
                  <a:gd name="T5" fmla="*/ 125 h 126"/>
                  <a:gd name="T6" fmla="*/ 0 w 64"/>
                  <a:gd name="T7" fmla="*/ 125 h 126"/>
                  <a:gd name="T8" fmla="*/ 0 w 64"/>
                  <a:gd name="T9" fmla="*/ 0 h 126"/>
                  <a:gd name="T10" fmla="*/ 0 w 64"/>
                  <a:gd name="T11" fmla="*/ 0 h 126"/>
                </a:gdLst>
                <a:ahLst/>
                <a:cxnLst>
                  <a:cxn ang="0">
                    <a:pos x="T0" y="T1"/>
                  </a:cxn>
                  <a:cxn ang="0">
                    <a:pos x="T2" y="T3"/>
                  </a:cxn>
                  <a:cxn ang="0">
                    <a:pos x="T4" y="T5"/>
                  </a:cxn>
                  <a:cxn ang="0">
                    <a:pos x="T6" y="T7"/>
                  </a:cxn>
                  <a:cxn ang="0">
                    <a:pos x="T8" y="T9"/>
                  </a:cxn>
                  <a:cxn ang="0">
                    <a:pos x="T10" y="T11"/>
                  </a:cxn>
                </a:cxnLst>
                <a:rect l="0" t="0" r="r" b="b"/>
                <a:pathLst>
                  <a:path w="64" h="125">
                    <a:moveTo>
                      <a:pt x="0" y="0"/>
                    </a:moveTo>
                    <a:cubicBezTo>
                      <a:pt x="31" y="0"/>
                      <a:pt x="31" y="32"/>
                      <a:pt x="63" y="32"/>
                    </a:cubicBezTo>
                    <a:cubicBezTo>
                      <a:pt x="63" y="32"/>
                      <a:pt x="63" y="32"/>
                      <a:pt x="63" y="125"/>
                    </a:cubicBezTo>
                    <a:cubicBezTo>
                      <a:pt x="63" y="125"/>
                      <a:pt x="63" y="125"/>
                      <a:pt x="0" y="125"/>
                    </a:cubicBezTo>
                    <a:cubicBezTo>
                      <a:pt x="0" y="125"/>
                      <a:pt x="0" y="125"/>
                      <a:pt x="0"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90" name="Freeform 39"/>
              <p:cNvSpPr>
                <a:spLocks noChangeArrowheads="1"/>
              </p:cNvSpPr>
              <p:nvPr/>
            </p:nvSpPr>
            <p:spPr bwMode="auto">
              <a:xfrm>
                <a:off x="4672013" y="3767138"/>
                <a:ext cx="33337" cy="23812"/>
              </a:xfrm>
              <a:custGeom>
                <a:avLst/>
                <a:gdLst>
                  <a:gd name="T0" fmla="*/ 0 w 94"/>
                  <a:gd name="T1" fmla="*/ 0 h 64"/>
                  <a:gd name="T2" fmla="*/ 93 w 94"/>
                  <a:gd name="T3" fmla="*/ 63 h 64"/>
                  <a:gd name="T4" fmla="*/ 93 w 94"/>
                  <a:gd name="T5" fmla="*/ 63 h 64"/>
                  <a:gd name="T6" fmla="*/ 0 w 94"/>
                  <a:gd name="T7" fmla="*/ 0 h 64"/>
                  <a:gd name="T8" fmla="*/ 0 w 94"/>
                  <a:gd name="T9" fmla="*/ 0 h 64"/>
                </a:gdLst>
                <a:ahLst/>
                <a:cxnLst>
                  <a:cxn ang="0">
                    <a:pos x="T0" y="T1"/>
                  </a:cxn>
                  <a:cxn ang="0">
                    <a:pos x="T2" y="T3"/>
                  </a:cxn>
                  <a:cxn ang="0">
                    <a:pos x="T4" y="T5"/>
                  </a:cxn>
                  <a:cxn ang="0">
                    <a:pos x="T6" y="T7"/>
                  </a:cxn>
                  <a:cxn ang="0">
                    <a:pos x="T8" y="T9"/>
                  </a:cxn>
                </a:cxnLst>
                <a:rect l="0" t="0" r="r" b="b"/>
                <a:pathLst>
                  <a:path w="94" h="64">
                    <a:moveTo>
                      <a:pt x="0" y="0"/>
                    </a:moveTo>
                    <a:lnTo>
                      <a:pt x="93" y="63"/>
                    </a:lnTo>
                    <a:lnTo>
                      <a:pt x="93" y="63"/>
                    </a:lnTo>
                    <a:cubicBezTo>
                      <a:pt x="62" y="63"/>
                      <a:pt x="0" y="31"/>
                      <a:pt x="0"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91" name="Freeform 40"/>
              <p:cNvSpPr>
                <a:spLocks noChangeArrowheads="1"/>
              </p:cNvSpPr>
              <p:nvPr/>
            </p:nvSpPr>
            <p:spPr bwMode="auto">
              <a:xfrm>
                <a:off x="5503863" y="3722688"/>
                <a:ext cx="79375" cy="68262"/>
              </a:xfrm>
              <a:custGeom>
                <a:avLst/>
                <a:gdLst>
                  <a:gd name="T0" fmla="*/ 156 w 220"/>
                  <a:gd name="T1" fmla="*/ 31 h 189"/>
                  <a:gd name="T2" fmla="*/ 219 w 220"/>
                  <a:gd name="T3" fmla="*/ 0 h 189"/>
                  <a:gd name="T4" fmla="*/ 94 w 220"/>
                  <a:gd name="T5" fmla="*/ 188 h 189"/>
                  <a:gd name="T6" fmla="*/ 0 w 220"/>
                  <a:gd name="T7" fmla="*/ 125 h 189"/>
                  <a:gd name="T8" fmla="*/ 63 w 220"/>
                  <a:gd name="T9" fmla="*/ 94 h 189"/>
                  <a:gd name="T10" fmla="*/ 94 w 220"/>
                  <a:gd name="T11" fmla="*/ 125 h 189"/>
                  <a:gd name="T12" fmla="*/ 156 w 220"/>
                  <a:gd name="T13" fmla="*/ 31 h 189"/>
                  <a:gd name="T14" fmla="*/ 156 w 220"/>
                  <a:gd name="T15" fmla="*/ 31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89">
                    <a:moveTo>
                      <a:pt x="156" y="31"/>
                    </a:moveTo>
                    <a:cubicBezTo>
                      <a:pt x="188" y="31"/>
                      <a:pt x="188" y="31"/>
                      <a:pt x="219" y="0"/>
                    </a:cubicBezTo>
                    <a:cubicBezTo>
                      <a:pt x="219" y="94"/>
                      <a:pt x="188" y="188"/>
                      <a:pt x="94" y="188"/>
                    </a:cubicBezTo>
                    <a:cubicBezTo>
                      <a:pt x="63" y="188"/>
                      <a:pt x="31" y="156"/>
                      <a:pt x="0" y="125"/>
                    </a:cubicBezTo>
                    <a:cubicBezTo>
                      <a:pt x="31" y="125"/>
                      <a:pt x="31" y="94"/>
                      <a:pt x="63" y="94"/>
                    </a:cubicBezTo>
                    <a:lnTo>
                      <a:pt x="94" y="125"/>
                    </a:lnTo>
                    <a:cubicBezTo>
                      <a:pt x="125" y="125"/>
                      <a:pt x="156" y="94"/>
                      <a:pt x="156" y="31"/>
                    </a:cubicBezTo>
                    <a:lnTo>
                      <a:pt x="156"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92" name="Freeform 41"/>
              <p:cNvSpPr>
                <a:spLocks noChangeArrowheads="1"/>
              </p:cNvSpPr>
              <p:nvPr/>
            </p:nvSpPr>
            <p:spPr bwMode="auto">
              <a:xfrm>
                <a:off x="5627688" y="3700463"/>
                <a:ext cx="22225" cy="79375"/>
              </a:xfrm>
              <a:custGeom>
                <a:avLst/>
                <a:gdLst>
                  <a:gd name="T0" fmla="*/ 0 w 63"/>
                  <a:gd name="T1" fmla="*/ 31 h 219"/>
                  <a:gd name="T2" fmla="*/ 62 w 63"/>
                  <a:gd name="T3" fmla="*/ 0 h 219"/>
                  <a:gd name="T4" fmla="*/ 62 w 63"/>
                  <a:gd name="T5" fmla="*/ 218 h 219"/>
                  <a:gd name="T6" fmla="*/ 0 w 63"/>
                  <a:gd name="T7" fmla="*/ 218 h 219"/>
                  <a:gd name="T8" fmla="*/ 0 w 63"/>
                  <a:gd name="T9" fmla="*/ 31 h 219"/>
                  <a:gd name="T10" fmla="*/ 0 w 63"/>
                  <a:gd name="T11" fmla="*/ 31 h 219"/>
                </a:gdLst>
                <a:ahLst/>
                <a:cxnLst>
                  <a:cxn ang="0">
                    <a:pos x="T0" y="T1"/>
                  </a:cxn>
                  <a:cxn ang="0">
                    <a:pos x="T2" y="T3"/>
                  </a:cxn>
                  <a:cxn ang="0">
                    <a:pos x="T4" y="T5"/>
                  </a:cxn>
                  <a:cxn ang="0">
                    <a:pos x="T6" y="T7"/>
                  </a:cxn>
                  <a:cxn ang="0">
                    <a:pos x="T8" y="T9"/>
                  </a:cxn>
                  <a:cxn ang="0">
                    <a:pos x="T10" y="T11"/>
                  </a:cxn>
                </a:cxnLst>
                <a:rect l="0" t="0" r="r" b="b"/>
                <a:pathLst>
                  <a:path w="62" h="219">
                    <a:moveTo>
                      <a:pt x="0" y="31"/>
                    </a:moveTo>
                    <a:cubicBezTo>
                      <a:pt x="31" y="31"/>
                      <a:pt x="31" y="0"/>
                      <a:pt x="62" y="0"/>
                    </a:cubicBezTo>
                    <a:cubicBezTo>
                      <a:pt x="62" y="0"/>
                      <a:pt x="62" y="0"/>
                      <a:pt x="62" y="218"/>
                    </a:cubicBezTo>
                    <a:cubicBezTo>
                      <a:pt x="62" y="218"/>
                      <a:pt x="62" y="218"/>
                      <a:pt x="0" y="218"/>
                    </a:cubicBezTo>
                    <a:cubicBezTo>
                      <a:pt x="0" y="218"/>
                      <a:pt x="0" y="218"/>
                      <a:pt x="0" y="31"/>
                    </a:cubicBez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93" name="Freeform 42"/>
              <p:cNvSpPr>
                <a:spLocks noChangeArrowheads="1"/>
              </p:cNvSpPr>
              <p:nvPr/>
            </p:nvSpPr>
            <p:spPr bwMode="auto">
              <a:xfrm>
                <a:off x="5673725" y="3676650"/>
                <a:ext cx="90488" cy="112713"/>
              </a:xfrm>
              <a:custGeom>
                <a:avLst/>
                <a:gdLst>
                  <a:gd name="T0" fmla="*/ 250 w 251"/>
                  <a:gd name="T1" fmla="*/ 0 h 314"/>
                  <a:gd name="T2" fmla="*/ 250 w 251"/>
                  <a:gd name="T3" fmla="*/ 125 h 314"/>
                  <a:gd name="T4" fmla="*/ 125 w 251"/>
                  <a:gd name="T5" fmla="*/ 313 h 314"/>
                  <a:gd name="T6" fmla="*/ 0 w 251"/>
                  <a:gd name="T7" fmla="*/ 125 h 314"/>
                  <a:gd name="T8" fmla="*/ 31 w 251"/>
                  <a:gd name="T9" fmla="*/ 31 h 314"/>
                  <a:gd name="T10" fmla="*/ 94 w 251"/>
                  <a:gd name="T11" fmla="*/ 31 h 314"/>
                  <a:gd name="T12" fmla="*/ 94 w 251"/>
                  <a:gd name="T13" fmla="*/ 31 h 314"/>
                  <a:gd name="T14" fmla="*/ 94 w 251"/>
                  <a:gd name="T15" fmla="*/ 31 h 314"/>
                  <a:gd name="T16" fmla="*/ 94 w 251"/>
                  <a:gd name="T17" fmla="*/ 125 h 314"/>
                  <a:gd name="T18" fmla="*/ 125 w 251"/>
                  <a:gd name="T19" fmla="*/ 250 h 314"/>
                  <a:gd name="T20" fmla="*/ 187 w 251"/>
                  <a:gd name="T21" fmla="*/ 125 h 314"/>
                  <a:gd name="T22" fmla="*/ 187 w 251"/>
                  <a:gd name="T23" fmla="*/ 31 h 314"/>
                  <a:gd name="T24" fmla="*/ 156 w 251"/>
                  <a:gd name="T25" fmla="*/ 0 h 314"/>
                  <a:gd name="T26" fmla="*/ 250 w 251"/>
                  <a:gd name="T27" fmla="*/ 0 h 314"/>
                  <a:gd name="T28" fmla="*/ 250 w 251"/>
                  <a:gd name="T29"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14">
                    <a:moveTo>
                      <a:pt x="250" y="0"/>
                    </a:moveTo>
                    <a:cubicBezTo>
                      <a:pt x="250" y="31"/>
                      <a:pt x="250" y="63"/>
                      <a:pt x="250" y="125"/>
                    </a:cubicBezTo>
                    <a:cubicBezTo>
                      <a:pt x="250" y="188"/>
                      <a:pt x="250" y="313"/>
                      <a:pt x="125" y="313"/>
                    </a:cubicBezTo>
                    <a:cubicBezTo>
                      <a:pt x="31" y="313"/>
                      <a:pt x="0" y="219"/>
                      <a:pt x="0" y="125"/>
                    </a:cubicBezTo>
                    <a:cubicBezTo>
                      <a:pt x="0" y="94"/>
                      <a:pt x="31" y="63"/>
                      <a:pt x="31" y="31"/>
                    </a:cubicBezTo>
                    <a:cubicBezTo>
                      <a:pt x="62" y="31"/>
                      <a:pt x="62" y="31"/>
                      <a:pt x="94" y="31"/>
                    </a:cubicBezTo>
                    <a:lnTo>
                      <a:pt x="94" y="31"/>
                    </a:lnTo>
                    <a:lnTo>
                      <a:pt x="94" y="31"/>
                    </a:lnTo>
                    <a:cubicBezTo>
                      <a:pt x="94" y="63"/>
                      <a:pt x="94" y="125"/>
                      <a:pt x="94" y="125"/>
                    </a:cubicBezTo>
                    <a:cubicBezTo>
                      <a:pt x="94" y="188"/>
                      <a:pt x="94" y="250"/>
                      <a:pt x="125" y="250"/>
                    </a:cubicBezTo>
                    <a:cubicBezTo>
                      <a:pt x="187" y="250"/>
                      <a:pt x="187" y="188"/>
                      <a:pt x="187" y="125"/>
                    </a:cubicBezTo>
                    <a:cubicBezTo>
                      <a:pt x="187" y="94"/>
                      <a:pt x="187" y="63"/>
                      <a:pt x="187" y="31"/>
                    </a:cubicBezTo>
                    <a:cubicBezTo>
                      <a:pt x="187" y="31"/>
                      <a:pt x="156" y="31"/>
                      <a:pt x="156" y="0"/>
                    </a:cubicBezTo>
                    <a:cubicBezTo>
                      <a:pt x="187" y="0"/>
                      <a:pt x="219" y="0"/>
                      <a:pt x="250" y="0"/>
                    </a:cubicBezTo>
                    <a:lnTo>
                      <a:pt x="2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94" name="Freeform 43"/>
              <p:cNvSpPr>
                <a:spLocks noChangeArrowheads="1"/>
              </p:cNvSpPr>
              <p:nvPr/>
            </p:nvSpPr>
            <p:spPr bwMode="auto">
              <a:xfrm>
                <a:off x="5784850" y="3665538"/>
                <a:ext cx="90488" cy="123825"/>
              </a:xfrm>
              <a:custGeom>
                <a:avLst/>
                <a:gdLst>
                  <a:gd name="T0" fmla="*/ 219 w 251"/>
                  <a:gd name="T1" fmla="*/ 31 h 345"/>
                  <a:gd name="T2" fmla="*/ 250 w 251"/>
                  <a:gd name="T3" fmla="*/ 156 h 345"/>
                  <a:gd name="T4" fmla="*/ 125 w 251"/>
                  <a:gd name="T5" fmla="*/ 344 h 345"/>
                  <a:gd name="T6" fmla="*/ 0 w 251"/>
                  <a:gd name="T7" fmla="*/ 156 h 345"/>
                  <a:gd name="T8" fmla="*/ 32 w 251"/>
                  <a:gd name="T9" fmla="*/ 0 h 345"/>
                  <a:gd name="T10" fmla="*/ 188 w 251"/>
                  <a:gd name="T11" fmla="*/ 0 h 345"/>
                  <a:gd name="T12" fmla="*/ 219 w 251"/>
                  <a:gd name="T13" fmla="*/ 31 h 345"/>
                  <a:gd name="T14" fmla="*/ 219 w 251"/>
                  <a:gd name="T15" fmla="*/ 31 h 345"/>
                  <a:gd name="T16" fmla="*/ 125 w 251"/>
                  <a:gd name="T17" fmla="*/ 281 h 345"/>
                  <a:gd name="T18" fmla="*/ 157 w 251"/>
                  <a:gd name="T19" fmla="*/ 156 h 345"/>
                  <a:gd name="T20" fmla="*/ 157 w 251"/>
                  <a:gd name="T21" fmla="*/ 62 h 345"/>
                  <a:gd name="T22" fmla="*/ 125 w 251"/>
                  <a:gd name="T23" fmla="*/ 31 h 345"/>
                  <a:gd name="T24" fmla="*/ 94 w 251"/>
                  <a:gd name="T25" fmla="*/ 62 h 345"/>
                  <a:gd name="T26" fmla="*/ 63 w 251"/>
                  <a:gd name="T27" fmla="*/ 156 h 345"/>
                  <a:gd name="T28" fmla="*/ 125 w 251"/>
                  <a:gd name="T29" fmla="*/ 281 h 345"/>
                  <a:gd name="T30" fmla="*/ 125 w 251"/>
                  <a:gd name="T31"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45">
                    <a:moveTo>
                      <a:pt x="219" y="31"/>
                    </a:moveTo>
                    <a:cubicBezTo>
                      <a:pt x="219" y="31"/>
                      <a:pt x="250" y="94"/>
                      <a:pt x="250" y="156"/>
                    </a:cubicBezTo>
                    <a:cubicBezTo>
                      <a:pt x="250" y="219"/>
                      <a:pt x="219" y="344"/>
                      <a:pt x="125" y="344"/>
                    </a:cubicBezTo>
                    <a:cubicBezTo>
                      <a:pt x="32" y="344"/>
                      <a:pt x="0" y="250"/>
                      <a:pt x="0" y="156"/>
                    </a:cubicBezTo>
                    <a:cubicBezTo>
                      <a:pt x="0" y="125"/>
                      <a:pt x="0" y="62"/>
                      <a:pt x="32" y="0"/>
                    </a:cubicBezTo>
                    <a:cubicBezTo>
                      <a:pt x="32" y="0"/>
                      <a:pt x="32" y="0"/>
                      <a:pt x="188" y="0"/>
                    </a:cubicBezTo>
                    <a:cubicBezTo>
                      <a:pt x="188" y="0"/>
                      <a:pt x="219" y="0"/>
                      <a:pt x="219" y="31"/>
                    </a:cubicBezTo>
                    <a:lnTo>
                      <a:pt x="219" y="31"/>
                    </a:lnTo>
                    <a:close/>
                    <a:moveTo>
                      <a:pt x="125" y="281"/>
                    </a:moveTo>
                    <a:cubicBezTo>
                      <a:pt x="157" y="281"/>
                      <a:pt x="157" y="219"/>
                      <a:pt x="157" y="156"/>
                    </a:cubicBezTo>
                    <a:cubicBezTo>
                      <a:pt x="157" y="125"/>
                      <a:pt x="157" y="94"/>
                      <a:pt x="157" y="62"/>
                    </a:cubicBezTo>
                    <a:cubicBezTo>
                      <a:pt x="157" y="62"/>
                      <a:pt x="157" y="31"/>
                      <a:pt x="125" y="31"/>
                    </a:cubicBezTo>
                    <a:cubicBezTo>
                      <a:pt x="94" y="31"/>
                      <a:pt x="94" y="62"/>
                      <a:pt x="94" y="62"/>
                    </a:cubicBezTo>
                    <a:cubicBezTo>
                      <a:pt x="63" y="94"/>
                      <a:pt x="63" y="156"/>
                      <a:pt x="63" y="156"/>
                    </a:cubicBezTo>
                    <a:cubicBezTo>
                      <a:pt x="63" y="219"/>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95" name="Freeform 44"/>
              <p:cNvSpPr>
                <a:spLocks noChangeArrowheads="1"/>
              </p:cNvSpPr>
              <p:nvPr/>
            </p:nvSpPr>
            <p:spPr bwMode="auto">
              <a:xfrm>
                <a:off x="5875338" y="3665538"/>
                <a:ext cx="68262" cy="112712"/>
              </a:xfrm>
              <a:custGeom>
                <a:avLst/>
                <a:gdLst>
                  <a:gd name="T0" fmla="*/ 94 w 189"/>
                  <a:gd name="T1" fmla="*/ 0 h 313"/>
                  <a:gd name="T2" fmla="*/ 188 w 189"/>
                  <a:gd name="T3" fmla="*/ 0 h 313"/>
                  <a:gd name="T4" fmla="*/ 188 w 189"/>
                  <a:gd name="T5" fmla="*/ 312 h 313"/>
                  <a:gd name="T6" fmla="*/ 94 w 189"/>
                  <a:gd name="T7" fmla="*/ 312 h 313"/>
                  <a:gd name="T8" fmla="*/ 94 w 189"/>
                  <a:gd name="T9" fmla="*/ 62 h 313"/>
                  <a:gd name="T10" fmla="*/ 0 w 189"/>
                  <a:gd name="T11" fmla="*/ 94 h 313"/>
                  <a:gd name="T12" fmla="*/ 0 w 189"/>
                  <a:gd name="T13" fmla="*/ 31 h 313"/>
                  <a:gd name="T14" fmla="*/ 94 w 189"/>
                  <a:gd name="T15" fmla="*/ 0 h 313"/>
                  <a:gd name="T16" fmla="*/ 94 w 189"/>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13">
                    <a:moveTo>
                      <a:pt x="94" y="0"/>
                    </a:moveTo>
                    <a:lnTo>
                      <a:pt x="188" y="0"/>
                    </a:lnTo>
                    <a:cubicBezTo>
                      <a:pt x="188" y="0"/>
                      <a:pt x="188" y="0"/>
                      <a:pt x="188" y="312"/>
                    </a:cubicBezTo>
                    <a:cubicBezTo>
                      <a:pt x="188" y="312"/>
                      <a:pt x="188" y="312"/>
                      <a:pt x="94" y="312"/>
                    </a:cubicBezTo>
                    <a:cubicBezTo>
                      <a:pt x="94" y="312"/>
                      <a:pt x="94" y="312"/>
                      <a:pt x="94" y="62"/>
                    </a:cubicBezTo>
                    <a:cubicBezTo>
                      <a:pt x="94" y="62"/>
                      <a:pt x="63" y="94"/>
                      <a:pt x="0" y="94"/>
                    </a:cubicBezTo>
                    <a:cubicBezTo>
                      <a:pt x="0" y="94"/>
                      <a:pt x="0" y="94"/>
                      <a:pt x="0" y="31"/>
                    </a:cubicBezTo>
                    <a:cubicBezTo>
                      <a:pt x="32" y="31"/>
                      <a:pt x="63" y="0"/>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96" name="Freeform 45"/>
              <p:cNvSpPr>
                <a:spLocks noChangeArrowheads="1"/>
              </p:cNvSpPr>
              <p:nvPr/>
            </p:nvSpPr>
            <p:spPr bwMode="auto">
              <a:xfrm>
                <a:off x="5965825" y="3665538"/>
                <a:ext cx="90488" cy="123825"/>
              </a:xfrm>
              <a:custGeom>
                <a:avLst/>
                <a:gdLst>
                  <a:gd name="T0" fmla="*/ 219 w 251"/>
                  <a:gd name="T1" fmla="*/ 31 h 345"/>
                  <a:gd name="T2" fmla="*/ 250 w 251"/>
                  <a:gd name="T3" fmla="*/ 156 h 345"/>
                  <a:gd name="T4" fmla="*/ 125 w 251"/>
                  <a:gd name="T5" fmla="*/ 344 h 345"/>
                  <a:gd name="T6" fmla="*/ 0 w 251"/>
                  <a:gd name="T7" fmla="*/ 156 h 345"/>
                  <a:gd name="T8" fmla="*/ 63 w 251"/>
                  <a:gd name="T9" fmla="*/ 0 h 345"/>
                  <a:gd name="T10" fmla="*/ 188 w 251"/>
                  <a:gd name="T11" fmla="*/ 0 h 345"/>
                  <a:gd name="T12" fmla="*/ 219 w 251"/>
                  <a:gd name="T13" fmla="*/ 31 h 345"/>
                  <a:gd name="T14" fmla="*/ 219 w 251"/>
                  <a:gd name="T15" fmla="*/ 31 h 345"/>
                  <a:gd name="T16" fmla="*/ 125 w 251"/>
                  <a:gd name="T17" fmla="*/ 281 h 345"/>
                  <a:gd name="T18" fmla="*/ 157 w 251"/>
                  <a:gd name="T19" fmla="*/ 156 h 345"/>
                  <a:gd name="T20" fmla="*/ 157 w 251"/>
                  <a:gd name="T21" fmla="*/ 62 h 345"/>
                  <a:gd name="T22" fmla="*/ 125 w 251"/>
                  <a:gd name="T23" fmla="*/ 31 h 345"/>
                  <a:gd name="T24" fmla="*/ 94 w 251"/>
                  <a:gd name="T25" fmla="*/ 62 h 345"/>
                  <a:gd name="T26" fmla="*/ 63 w 251"/>
                  <a:gd name="T27" fmla="*/ 156 h 345"/>
                  <a:gd name="T28" fmla="*/ 125 w 251"/>
                  <a:gd name="T29" fmla="*/ 281 h 345"/>
                  <a:gd name="T30" fmla="*/ 125 w 251"/>
                  <a:gd name="T31"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45">
                    <a:moveTo>
                      <a:pt x="219" y="31"/>
                    </a:moveTo>
                    <a:cubicBezTo>
                      <a:pt x="219" y="31"/>
                      <a:pt x="250" y="94"/>
                      <a:pt x="250" y="156"/>
                    </a:cubicBezTo>
                    <a:cubicBezTo>
                      <a:pt x="250" y="219"/>
                      <a:pt x="219" y="344"/>
                      <a:pt x="125" y="344"/>
                    </a:cubicBezTo>
                    <a:cubicBezTo>
                      <a:pt x="31" y="344"/>
                      <a:pt x="0" y="250"/>
                      <a:pt x="0" y="156"/>
                    </a:cubicBezTo>
                    <a:cubicBezTo>
                      <a:pt x="0" y="125"/>
                      <a:pt x="0" y="31"/>
                      <a:pt x="63" y="0"/>
                    </a:cubicBezTo>
                    <a:cubicBezTo>
                      <a:pt x="63" y="0"/>
                      <a:pt x="63" y="0"/>
                      <a:pt x="188" y="0"/>
                    </a:cubicBezTo>
                    <a:cubicBezTo>
                      <a:pt x="219" y="0"/>
                      <a:pt x="219" y="0"/>
                      <a:pt x="219" y="31"/>
                    </a:cubicBezTo>
                    <a:lnTo>
                      <a:pt x="219" y="31"/>
                    </a:lnTo>
                    <a:close/>
                    <a:moveTo>
                      <a:pt x="125" y="281"/>
                    </a:moveTo>
                    <a:cubicBezTo>
                      <a:pt x="157" y="281"/>
                      <a:pt x="157" y="219"/>
                      <a:pt x="157" y="156"/>
                    </a:cubicBezTo>
                    <a:cubicBezTo>
                      <a:pt x="157" y="125"/>
                      <a:pt x="157" y="94"/>
                      <a:pt x="157" y="62"/>
                    </a:cubicBezTo>
                    <a:cubicBezTo>
                      <a:pt x="157" y="62"/>
                      <a:pt x="157" y="31"/>
                      <a:pt x="125" y="31"/>
                    </a:cubicBezTo>
                    <a:cubicBezTo>
                      <a:pt x="94" y="31"/>
                      <a:pt x="94" y="62"/>
                      <a:pt x="94" y="62"/>
                    </a:cubicBezTo>
                    <a:cubicBezTo>
                      <a:pt x="63" y="94"/>
                      <a:pt x="63" y="156"/>
                      <a:pt x="63" y="156"/>
                    </a:cubicBezTo>
                    <a:cubicBezTo>
                      <a:pt x="63" y="219"/>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97" name="Freeform 46"/>
              <p:cNvSpPr>
                <a:spLocks noChangeArrowheads="1"/>
              </p:cNvSpPr>
              <p:nvPr/>
            </p:nvSpPr>
            <p:spPr bwMode="auto">
              <a:xfrm>
                <a:off x="6078538" y="3665538"/>
                <a:ext cx="46037" cy="112712"/>
              </a:xfrm>
              <a:custGeom>
                <a:avLst/>
                <a:gdLst>
                  <a:gd name="T0" fmla="*/ 62 w 126"/>
                  <a:gd name="T1" fmla="*/ 0 h 313"/>
                  <a:gd name="T2" fmla="*/ 125 w 126"/>
                  <a:gd name="T3" fmla="*/ 0 h 313"/>
                  <a:gd name="T4" fmla="*/ 125 w 126"/>
                  <a:gd name="T5" fmla="*/ 312 h 313"/>
                  <a:gd name="T6" fmla="*/ 62 w 126"/>
                  <a:gd name="T7" fmla="*/ 312 h 313"/>
                  <a:gd name="T8" fmla="*/ 62 w 126"/>
                  <a:gd name="T9" fmla="*/ 62 h 313"/>
                  <a:gd name="T10" fmla="*/ 0 w 126"/>
                  <a:gd name="T11" fmla="*/ 94 h 313"/>
                  <a:gd name="T12" fmla="*/ 0 w 126"/>
                  <a:gd name="T13" fmla="*/ 31 h 313"/>
                  <a:gd name="T14" fmla="*/ 62 w 126"/>
                  <a:gd name="T15" fmla="*/ 0 h 313"/>
                  <a:gd name="T16" fmla="*/ 62 w 126"/>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13">
                    <a:moveTo>
                      <a:pt x="62" y="0"/>
                    </a:moveTo>
                    <a:lnTo>
                      <a:pt x="125" y="0"/>
                    </a:lnTo>
                    <a:cubicBezTo>
                      <a:pt x="125" y="0"/>
                      <a:pt x="125" y="0"/>
                      <a:pt x="125" y="312"/>
                    </a:cubicBezTo>
                    <a:cubicBezTo>
                      <a:pt x="125" y="312"/>
                      <a:pt x="125" y="312"/>
                      <a:pt x="62" y="312"/>
                    </a:cubicBezTo>
                    <a:cubicBezTo>
                      <a:pt x="62" y="312"/>
                      <a:pt x="62" y="312"/>
                      <a:pt x="62" y="62"/>
                    </a:cubicBezTo>
                    <a:cubicBezTo>
                      <a:pt x="62" y="62"/>
                      <a:pt x="31" y="94"/>
                      <a:pt x="0" y="94"/>
                    </a:cubicBezTo>
                    <a:cubicBezTo>
                      <a:pt x="0" y="94"/>
                      <a:pt x="0" y="94"/>
                      <a:pt x="0" y="31"/>
                    </a:cubicBezTo>
                    <a:cubicBezTo>
                      <a:pt x="31" y="31"/>
                      <a:pt x="31" y="0"/>
                      <a:pt x="62" y="0"/>
                    </a:cubicBezTo>
                    <a:lnTo>
                      <a:pt x="6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98" name="Freeform 47"/>
              <p:cNvSpPr>
                <a:spLocks noChangeArrowheads="1"/>
              </p:cNvSpPr>
              <p:nvPr/>
            </p:nvSpPr>
            <p:spPr bwMode="auto">
              <a:xfrm>
                <a:off x="6145213" y="3665538"/>
                <a:ext cx="90487" cy="123825"/>
              </a:xfrm>
              <a:custGeom>
                <a:avLst/>
                <a:gdLst>
                  <a:gd name="T0" fmla="*/ 219 w 251"/>
                  <a:gd name="T1" fmla="*/ 31 h 345"/>
                  <a:gd name="T2" fmla="*/ 250 w 251"/>
                  <a:gd name="T3" fmla="*/ 156 h 345"/>
                  <a:gd name="T4" fmla="*/ 125 w 251"/>
                  <a:gd name="T5" fmla="*/ 344 h 345"/>
                  <a:gd name="T6" fmla="*/ 0 w 251"/>
                  <a:gd name="T7" fmla="*/ 156 h 345"/>
                  <a:gd name="T8" fmla="*/ 63 w 251"/>
                  <a:gd name="T9" fmla="*/ 0 h 345"/>
                  <a:gd name="T10" fmla="*/ 188 w 251"/>
                  <a:gd name="T11" fmla="*/ 0 h 345"/>
                  <a:gd name="T12" fmla="*/ 219 w 251"/>
                  <a:gd name="T13" fmla="*/ 31 h 345"/>
                  <a:gd name="T14" fmla="*/ 219 w 251"/>
                  <a:gd name="T15" fmla="*/ 31 h 345"/>
                  <a:gd name="T16" fmla="*/ 125 w 251"/>
                  <a:gd name="T17" fmla="*/ 281 h 345"/>
                  <a:gd name="T18" fmla="*/ 188 w 251"/>
                  <a:gd name="T19" fmla="*/ 156 h 345"/>
                  <a:gd name="T20" fmla="*/ 157 w 251"/>
                  <a:gd name="T21" fmla="*/ 62 h 345"/>
                  <a:gd name="T22" fmla="*/ 125 w 251"/>
                  <a:gd name="T23" fmla="*/ 31 h 345"/>
                  <a:gd name="T24" fmla="*/ 94 w 251"/>
                  <a:gd name="T25" fmla="*/ 62 h 345"/>
                  <a:gd name="T26" fmla="*/ 94 w 251"/>
                  <a:gd name="T27" fmla="*/ 156 h 345"/>
                  <a:gd name="T28" fmla="*/ 125 w 251"/>
                  <a:gd name="T29" fmla="*/ 281 h 345"/>
                  <a:gd name="T30" fmla="*/ 125 w 251"/>
                  <a:gd name="T31"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45">
                    <a:moveTo>
                      <a:pt x="219" y="31"/>
                    </a:moveTo>
                    <a:cubicBezTo>
                      <a:pt x="250" y="31"/>
                      <a:pt x="250" y="94"/>
                      <a:pt x="250" y="156"/>
                    </a:cubicBezTo>
                    <a:cubicBezTo>
                      <a:pt x="250" y="219"/>
                      <a:pt x="219" y="344"/>
                      <a:pt x="125" y="344"/>
                    </a:cubicBezTo>
                    <a:cubicBezTo>
                      <a:pt x="32" y="344"/>
                      <a:pt x="0" y="250"/>
                      <a:pt x="0" y="156"/>
                    </a:cubicBezTo>
                    <a:cubicBezTo>
                      <a:pt x="0" y="125"/>
                      <a:pt x="0" y="31"/>
                      <a:pt x="63" y="0"/>
                    </a:cubicBezTo>
                    <a:cubicBezTo>
                      <a:pt x="63" y="0"/>
                      <a:pt x="63" y="0"/>
                      <a:pt x="188" y="0"/>
                    </a:cubicBezTo>
                    <a:cubicBezTo>
                      <a:pt x="219" y="0"/>
                      <a:pt x="219" y="0"/>
                      <a:pt x="219" y="31"/>
                    </a:cubicBezTo>
                    <a:lnTo>
                      <a:pt x="219" y="31"/>
                    </a:lnTo>
                    <a:close/>
                    <a:moveTo>
                      <a:pt x="125" y="281"/>
                    </a:moveTo>
                    <a:cubicBezTo>
                      <a:pt x="157" y="281"/>
                      <a:pt x="188" y="219"/>
                      <a:pt x="188" y="156"/>
                    </a:cubicBezTo>
                    <a:cubicBezTo>
                      <a:pt x="188" y="125"/>
                      <a:pt x="188" y="94"/>
                      <a:pt x="157" y="62"/>
                    </a:cubicBezTo>
                    <a:cubicBezTo>
                      <a:pt x="157" y="62"/>
                      <a:pt x="157" y="31"/>
                      <a:pt x="125" y="31"/>
                    </a:cubicBezTo>
                    <a:cubicBezTo>
                      <a:pt x="94" y="31"/>
                      <a:pt x="94" y="62"/>
                      <a:pt x="94" y="62"/>
                    </a:cubicBezTo>
                    <a:cubicBezTo>
                      <a:pt x="94" y="94"/>
                      <a:pt x="94" y="156"/>
                      <a:pt x="94" y="156"/>
                    </a:cubicBezTo>
                    <a:cubicBezTo>
                      <a:pt x="94" y="219"/>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99" name="Freeform 48"/>
              <p:cNvSpPr>
                <a:spLocks noChangeArrowheads="1"/>
              </p:cNvSpPr>
              <p:nvPr/>
            </p:nvSpPr>
            <p:spPr bwMode="auto">
              <a:xfrm>
                <a:off x="6257925" y="3665538"/>
                <a:ext cx="46038" cy="112712"/>
              </a:xfrm>
              <a:custGeom>
                <a:avLst/>
                <a:gdLst>
                  <a:gd name="T0" fmla="*/ 62 w 126"/>
                  <a:gd name="T1" fmla="*/ 0 h 313"/>
                  <a:gd name="T2" fmla="*/ 125 w 126"/>
                  <a:gd name="T3" fmla="*/ 0 h 313"/>
                  <a:gd name="T4" fmla="*/ 125 w 126"/>
                  <a:gd name="T5" fmla="*/ 312 h 313"/>
                  <a:gd name="T6" fmla="*/ 62 w 126"/>
                  <a:gd name="T7" fmla="*/ 312 h 313"/>
                  <a:gd name="T8" fmla="*/ 62 w 126"/>
                  <a:gd name="T9" fmla="*/ 62 h 313"/>
                  <a:gd name="T10" fmla="*/ 0 w 126"/>
                  <a:gd name="T11" fmla="*/ 94 h 313"/>
                  <a:gd name="T12" fmla="*/ 0 w 126"/>
                  <a:gd name="T13" fmla="*/ 31 h 313"/>
                  <a:gd name="T14" fmla="*/ 62 w 126"/>
                  <a:gd name="T15" fmla="*/ 0 h 313"/>
                  <a:gd name="T16" fmla="*/ 62 w 126"/>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13">
                    <a:moveTo>
                      <a:pt x="62" y="0"/>
                    </a:moveTo>
                    <a:lnTo>
                      <a:pt x="125" y="0"/>
                    </a:lnTo>
                    <a:cubicBezTo>
                      <a:pt x="125" y="0"/>
                      <a:pt x="125" y="0"/>
                      <a:pt x="125" y="312"/>
                    </a:cubicBezTo>
                    <a:cubicBezTo>
                      <a:pt x="125" y="312"/>
                      <a:pt x="125" y="312"/>
                      <a:pt x="62" y="312"/>
                    </a:cubicBezTo>
                    <a:cubicBezTo>
                      <a:pt x="62" y="312"/>
                      <a:pt x="62" y="312"/>
                      <a:pt x="62" y="62"/>
                    </a:cubicBezTo>
                    <a:cubicBezTo>
                      <a:pt x="62" y="62"/>
                      <a:pt x="31" y="94"/>
                      <a:pt x="0" y="94"/>
                    </a:cubicBezTo>
                    <a:cubicBezTo>
                      <a:pt x="0" y="94"/>
                      <a:pt x="0" y="94"/>
                      <a:pt x="0" y="31"/>
                    </a:cubicBezTo>
                    <a:cubicBezTo>
                      <a:pt x="31" y="31"/>
                      <a:pt x="31" y="0"/>
                      <a:pt x="62" y="0"/>
                    </a:cubicBezTo>
                    <a:lnTo>
                      <a:pt x="6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00" name="Freeform 49"/>
              <p:cNvSpPr>
                <a:spLocks noChangeArrowheads="1"/>
              </p:cNvSpPr>
              <p:nvPr/>
            </p:nvSpPr>
            <p:spPr bwMode="auto">
              <a:xfrm>
                <a:off x="6326188" y="3665538"/>
                <a:ext cx="90487" cy="123825"/>
              </a:xfrm>
              <a:custGeom>
                <a:avLst/>
                <a:gdLst>
                  <a:gd name="T0" fmla="*/ 219 w 251"/>
                  <a:gd name="T1" fmla="*/ 31 h 345"/>
                  <a:gd name="T2" fmla="*/ 250 w 251"/>
                  <a:gd name="T3" fmla="*/ 156 h 345"/>
                  <a:gd name="T4" fmla="*/ 125 w 251"/>
                  <a:gd name="T5" fmla="*/ 344 h 345"/>
                  <a:gd name="T6" fmla="*/ 0 w 251"/>
                  <a:gd name="T7" fmla="*/ 156 h 345"/>
                  <a:gd name="T8" fmla="*/ 63 w 251"/>
                  <a:gd name="T9" fmla="*/ 0 h 345"/>
                  <a:gd name="T10" fmla="*/ 219 w 251"/>
                  <a:gd name="T11" fmla="*/ 0 h 345"/>
                  <a:gd name="T12" fmla="*/ 219 w 251"/>
                  <a:gd name="T13" fmla="*/ 31 h 345"/>
                  <a:gd name="T14" fmla="*/ 219 w 251"/>
                  <a:gd name="T15" fmla="*/ 31 h 345"/>
                  <a:gd name="T16" fmla="*/ 125 w 251"/>
                  <a:gd name="T17" fmla="*/ 281 h 345"/>
                  <a:gd name="T18" fmla="*/ 188 w 251"/>
                  <a:gd name="T19" fmla="*/ 156 h 345"/>
                  <a:gd name="T20" fmla="*/ 188 w 251"/>
                  <a:gd name="T21" fmla="*/ 62 h 345"/>
                  <a:gd name="T22" fmla="*/ 125 w 251"/>
                  <a:gd name="T23" fmla="*/ 31 h 345"/>
                  <a:gd name="T24" fmla="*/ 94 w 251"/>
                  <a:gd name="T25" fmla="*/ 62 h 345"/>
                  <a:gd name="T26" fmla="*/ 94 w 251"/>
                  <a:gd name="T27" fmla="*/ 156 h 345"/>
                  <a:gd name="T28" fmla="*/ 125 w 251"/>
                  <a:gd name="T29" fmla="*/ 281 h 345"/>
                  <a:gd name="T30" fmla="*/ 125 w 251"/>
                  <a:gd name="T31"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45">
                    <a:moveTo>
                      <a:pt x="219" y="31"/>
                    </a:moveTo>
                    <a:cubicBezTo>
                      <a:pt x="250" y="31"/>
                      <a:pt x="250" y="94"/>
                      <a:pt x="250" y="156"/>
                    </a:cubicBezTo>
                    <a:cubicBezTo>
                      <a:pt x="250" y="219"/>
                      <a:pt x="250" y="344"/>
                      <a:pt x="125" y="344"/>
                    </a:cubicBezTo>
                    <a:cubicBezTo>
                      <a:pt x="32" y="344"/>
                      <a:pt x="0" y="250"/>
                      <a:pt x="0" y="156"/>
                    </a:cubicBezTo>
                    <a:cubicBezTo>
                      <a:pt x="0" y="125"/>
                      <a:pt x="0" y="31"/>
                      <a:pt x="63" y="0"/>
                    </a:cubicBezTo>
                    <a:cubicBezTo>
                      <a:pt x="63" y="0"/>
                      <a:pt x="63" y="0"/>
                      <a:pt x="219" y="0"/>
                    </a:cubicBezTo>
                    <a:cubicBezTo>
                      <a:pt x="219" y="0"/>
                      <a:pt x="219" y="0"/>
                      <a:pt x="219" y="31"/>
                    </a:cubicBezTo>
                    <a:lnTo>
                      <a:pt x="219" y="31"/>
                    </a:lnTo>
                    <a:close/>
                    <a:moveTo>
                      <a:pt x="125" y="281"/>
                    </a:moveTo>
                    <a:cubicBezTo>
                      <a:pt x="188" y="281"/>
                      <a:pt x="188" y="219"/>
                      <a:pt x="188" y="156"/>
                    </a:cubicBezTo>
                    <a:cubicBezTo>
                      <a:pt x="188" y="125"/>
                      <a:pt x="188" y="94"/>
                      <a:pt x="188" y="62"/>
                    </a:cubicBezTo>
                    <a:cubicBezTo>
                      <a:pt x="157" y="62"/>
                      <a:pt x="157" y="31"/>
                      <a:pt x="125" y="31"/>
                    </a:cubicBezTo>
                    <a:lnTo>
                      <a:pt x="94" y="62"/>
                    </a:lnTo>
                    <a:cubicBezTo>
                      <a:pt x="94" y="94"/>
                      <a:pt x="94" y="156"/>
                      <a:pt x="94" y="156"/>
                    </a:cubicBezTo>
                    <a:cubicBezTo>
                      <a:pt x="94" y="219"/>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01" name="Freeform 50"/>
              <p:cNvSpPr>
                <a:spLocks noChangeArrowheads="1"/>
              </p:cNvSpPr>
              <p:nvPr/>
            </p:nvSpPr>
            <p:spPr bwMode="auto">
              <a:xfrm>
                <a:off x="6438900" y="3665538"/>
                <a:ext cx="57150" cy="112712"/>
              </a:xfrm>
              <a:custGeom>
                <a:avLst/>
                <a:gdLst>
                  <a:gd name="T0" fmla="*/ 62 w 157"/>
                  <a:gd name="T1" fmla="*/ 0 h 313"/>
                  <a:gd name="T2" fmla="*/ 156 w 157"/>
                  <a:gd name="T3" fmla="*/ 0 h 313"/>
                  <a:gd name="T4" fmla="*/ 156 w 157"/>
                  <a:gd name="T5" fmla="*/ 312 h 313"/>
                  <a:gd name="T6" fmla="*/ 62 w 157"/>
                  <a:gd name="T7" fmla="*/ 312 h 313"/>
                  <a:gd name="T8" fmla="*/ 62 w 157"/>
                  <a:gd name="T9" fmla="*/ 62 h 313"/>
                  <a:gd name="T10" fmla="*/ 0 w 157"/>
                  <a:gd name="T11" fmla="*/ 94 h 313"/>
                  <a:gd name="T12" fmla="*/ 0 w 157"/>
                  <a:gd name="T13" fmla="*/ 31 h 313"/>
                  <a:gd name="T14" fmla="*/ 62 w 157"/>
                  <a:gd name="T15" fmla="*/ 0 h 313"/>
                  <a:gd name="T16" fmla="*/ 62 w 157"/>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13">
                    <a:moveTo>
                      <a:pt x="62" y="0"/>
                    </a:moveTo>
                    <a:lnTo>
                      <a:pt x="156" y="0"/>
                    </a:lnTo>
                    <a:cubicBezTo>
                      <a:pt x="156" y="0"/>
                      <a:pt x="156" y="0"/>
                      <a:pt x="156" y="312"/>
                    </a:cubicBezTo>
                    <a:cubicBezTo>
                      <a:pt x="156" y="312"/>
                      <a:pt x="156" y="312"/>
                      <a:pt x="62" y="312"/>
                    </a:cubicBezTo>
                    <a:cubicBezTo>
                      <a:pt x="62" y="312"/>
                      <a:pt x="62" y="312"/>
                      <a:pt x="62" y="62"/>
                    </a:cubicBezTo>
                    <a:cubicBezTo>
                      <a:pt x="62" y="62"/>
                      <a:pt x="31" y="94"/>
                      <a:pt x="0" y="94"/>
                    </a:cubicBezTo>
                    <a:cubicBezTo>
                      <a:pt x="0" y="94"/>
                      <a:pt x="0" y="94"/>
                      <a:pt x="0" y="31"/>
                    </a:cubicBezTo>
                    <a:cubicBezTo>
                      <a:pt x="31" y="31"/>
                      <a:pt x="31" y="0"/>
                      <a:pt x="62" y="0"/>
                    </a:cubicBezTo>
                    <a:lnTo>
                      <a:pt x="6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02" name="Freeform 51"/>
              <p:cNvSpPr>
                <a:spLocks noChangeArrowheads="1"/>
              </p:cNvSpPr>
              <p:nvPr/>
            </p:nvSpPr>
            <p:spPr bwMode="auto">
              <a:xfrm>
                <a:off x="6505575" y="3665538"/>
                <a:ext cx="90488" cy="123825"/>
              </a:xfrm>
              <a:custGeom>
                <a:avLst/>
                <a:gdLst>
                  <a:gd name="T0" fmla="*/ 219 w 251"/>
                  <a:gd name="T1" fmla="*/ 31 h 345"/>
                  <a:gd name="T2" fmla="*/ 250 w 251"/>
                  <a:gd name="T3" fmla="*/ 156 h 345"/>
                  <a:gd name="T4" fmla="*/ 125 w 251"/>
                  <a:gd name="T5" fmla="*/ 344 h 345"/>
                  <a:gd name="T6" fmla="*/ 0 w 251"/>
                  <a:gd name="T7" fmla="*/ 156 h 345"/>
                  <a:gd name="T8" fmla="*/ 63 w 251"/>
                  <a:gd name="T9" fmla="*/ 0 h 345"/>
                  <a:gd name="T10" fmla="*/ 219 w 251"/>
                  <a:gd name="T11" fmla="*/ 0 h 345"/>
                  <a:gd name="T12" fmla="*/ 219 w 251"/>
                  <a:gd name="T13" fmla="*/ 31 h 345"/>
                  <a:gd name="T14" fmla="*/ 219 w 251"/>
                  <a:gd name="T15" fmla="*/ 31 h 345"/>
                  <a:gd name="T16" fmla="*/ 125 w 251"/>
                  <a:gd name="T17" fmla="*/ 281 h 345"/>
                  <a:gd name="T18" fmla="*/ 188 w 251"/>
                  <a:gd name="T19" fmla="*/ 156 h 345"/>
                  <a:gd name="T20" fmla="*/ 188 w 251"/>
                  <a:gd name="T21" fmla="*/ 62 h 345"/>
                  <a:gd name="T22" fmla="*/ 125 w 251"/>
                  <a:gd name="T23" fmla="*/ 31 h 345"/>
                  <a:gd name="T24" fmla="*/ 94 w 251"/>
                  <a:gd name="T25" fmla="*/ 62 h 345"/>
                  <a:gd name="T26" fmla="*/ 94 w 251"/>
                  <a:gd name="T27" fmla="*/ 156 h 345"/>
                  <a:gd name="T28" fmla="*/ 125 w 251"/>
                  <a:gd name="T29" fmla="*/ 281 h 345"/>
                  <a:gd name="T30" fmla="*/ 125 w 251"/>
                  <a:gd name="T31" fmla="*/ 28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45">
                    <a:moveTo>
                      <a:pt x="219" y="31"/>
                    </a:moveTo>
                    <a:cubicBezTo>
                      <a:pt x="250" y="31"/>
                      <a:pt x="250" y="94"/>
                      <a:pt x="250" y="156"/>
                    </a:cubicBezTo>
                    <a:cubicBezTo>
                      <a:pt x="250" y="219"/>
                      <a:pt x="250" y="344"/>
                      <a:pt x="125" y="344"/>
                    </a:cubicBezTo>
                    <a:cubicBezTo>
                      <a:pt x="32" y="344"/>
                      <a:pt x="0" y="250"/>
                      <a:pt x="0" y="156"/>
                    </a:cubicBezTo>
                    <a:cubicBezTo>
                      <a:pt x="0" y="125"/>
                      <a:pt x="32" y="31"/>
                      <a:pt x="63" y="0"/>
                    </a:cubicBezTo>
                    <a:cubicBezTo>
                      <a:pt x="63" y="0"/>
                      <a:pt x="63" y="0"/>
                      <a:pt x="219" y="0"/>
                    </a:cubicBezTo>
                    <a:cubicBezTo>
                      <a:pt x="219" y="0"/>
                      <a:pt x="219" y="0"/>
                      <a:pt x="219" y="31"/>
                    </a:cubicBezTo>
                    <a:lnTo>
                      <a:pt x="219" y="31"/>
                    </a:lnTo>
                    <a:close/>
                    <a:moveTo>
                      <a:pt x="125" y="281"/>
                    </a:moveTo>
                    <a:cubicBezTo>
                      <a:pt x="188" y="281"/>
                      <a:pt x="188" y="219"/>
                      <a:pt x="188" y="156"/>
                    </a:cubicBezTo>
                    <a:cubicBezTo>
                      <a:pt x="188" y="125"/>
                      <a:pt x="188" y="94"/>
                      <a:pt x="188" y="62"/>
                    </a:cubicBezTo>
                    <a:cubicBezTo>
                      <a:pt x="188" y="62"/>
                      <a:pt x="157" y="31"/>
                      <a:pt x="125" y="31"/>
                    </a:cubicBezTo>
                    <a:lnTo>
                      <a:pt x="94" y="62"/>
                    </a:lnTo>
                    <a:cubicBezTo>
                      <a:pt x="94" y="94"/>
                      <a:pt x="94" y="156"/>
                      <a:pt x="94" y="156"/>
                    </a:cubicBezTo>
                    <a:cubicBezTo>
                      <a:pt x="94" y="219"/>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03" name="Freeform 52"/>
              <p:cNvSpPr>
                <a:spLocks noChangeArrowheads="1"/>
              </p:cNvSpPr>
              <p:nvPr/>
            </p:nvSpPr>
            <p:spPr bwMode="auto">
              <a:xfrm>
                <a:off x="3559175" y="3890963"/>
                <a:ext cx="46038" cy="112712"/>
              </a:xfrm>
              <a:custGeom>
                <a:avLst/>
                <a:gdLst>
                  <a:gd name="T0" fmla="*/ 0 w 126"/>
                  <a:gd name="T1" fmla="*/ 9 h 313"/>
                  <a:gd name="T2" fmla="*/ 31 w 126"/>
                  <a:gd name="T3" fmla="*/ 0 h 313"/>
                  <a:gd name="T4" fmla="*/ 125 w 126"/>
                  <a:gd name="T5" fmla="*/ 0 h 313"/>
                  <a:gd name="T6" fmla="*/ 125 w 126"/>
                  <a:gd name="T7" fmla="*/ 312 h 313"/>
                  <a:gd name="T8" fmla="*/ 31 w 126"/>
                  <a:gd name="T9" fmla="*/ 312 h 313"/>
                  <a:gd name="T10" fmla="*/ 31 w 126"/>
                  <a:gd name="T11" fmla="*/ 62 h 313"/>
                  <a:gd name="T12" fmla="*/ 0 w 126"/>
                  <a:gd name="T13" fmla="*/ 86 h 313"/>
                  <a:gd name="T14" fmla="*/ 0 w 126"/>
                  <a:gd name="T15" fmla="*/ 9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313">
                    <a:moveTo>
                      <a:pt x="0" y="9"/>
                    </a:moveTo>
                    <a:cubicBezTo>
                      <a:pt x="18" y="0"/>
                      <a:pt x="31" y="0"/>
                      <a:pt x="31" y="0"/>
                    </a:cubicBezTo>
                    <a:lnTo>
                      <a:pt x="125" y="0"/>
                    </a:lnTo>
                    <a:lnTo>
                      <a:pt x="125" y="312"/>
                    </a:lnTo>
                    <a:lnTo>
                      <a:pt x="31" y="312"/>
                    </a:lnTo>
                    <a:lnTo>
                      <a:pt x="31" y="62"/>
                    </a:lnTo>
                    <a:cubicBezTo>
                      <a:pt x="31" y="62"/>
                      <a:pt x="18" y="76"/>
                      <a:pt x="0" y="86"/>
                    </a:cubicBezTo>
                    <a:lnTo>
                      <a:pt x="0"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04" name="Freeform 53"/>
              <p:cNvSpPr>
                <a:spLocks noChangeArrowheads="1"/>
              </p:cNvSpPr>
              <p:nvPr/>
            </p:nvSpPr>
            <p:spPr bwMode="auto">
              <a:xfrm>
                <a:off x="3625850" y="3879850"/>
                <a:ext cx="79375" cy="123825"/>
              </a:xfrm>
              <a:custGeom>
                <a:avLst/>
                <a:gdLst>
                  <a:gd name="T0" fmla="*/ 188 w 220"/>
                  <a:gd name="T1" fmla="*/ 31 h 344"/>
                  <a:gd name="T2" fmla="*/ 219 w 220"/>
                  <a:gd name="T3" fmla="*/ 156 h 344"/>
                  <a:gd name="T4" fmla="*/ 94 w 220"/>
                  <a:gd name="T5" fmla="*/ 343 h 344"/>
                  <a:gd name="T6" fmla="*/ 0 w 220"/>
                  <a:gd name="T7" fmla="*/ 156 h 344"/>
                  <a:gd name="T8" fmla="*/ 94 w 220"/>
                  <a:gd name="T9" fmla="*/ 0 h 344"/>
                  <a:gd name="T10" fmla="*/ 188 w 220"/>
                  <a:gd name="T11" fmla="*/ 31 h 344"/>
                  <a:gd name="T12" fmla="*/ 188 w 220"/>
                  <a:gd name="T13" fmla="*/ 31 h 344"/>
                  <a:gd name="T14" fmla="*/ 94 w 220"/>
                  <a:gd name="T15" fmla="*/ 281 h 344"/>
                  <a:gd name="T16" fmla="*/ 157 w 220"/>
                  <a:gd name="T17" fmla="*/ 187 h 344"/>
                  <a:gd name="T18" fmla="*/ 157 w 220"/>
                  <a:gd name="T19" fmla="*/ 93 h 344"/>
                  <a:gd name="T20" fmla="*/ 94 w 220"/>
                  <a:gd name="T21" fmla="*/ 31 h 344"/>
                  <a:gd name="T22" fmla="*/ 63 w 220"/>
                  <a:gd name="T23" fmla="*/ 62 h 344"/>
                  <a:gd name="T24" fmla="*/ 63 w 220"/>
                  <a:gd name="T25" fmla="*/ 187 h 344"/>
                  <a:gd name="T26" fmla="*/ 94 w 220"/>
                  <a:gd name="T27" fmla="*/ 281 h 344"/>
                  <a:gd name="T28" fmla="*/ 94 w 220"/>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344">
                    <a:moveTo>
                      <a:pt x="188" y="31"/>
                    </a:moveTo>
                    <a:cubicBezTo>
                      <a:pt x="219" y="62"/>
                      <a:pt x="219" y="93"/>
                      <a:pt x="219" y="156"/>
                    </a:cubicBezTo>
                    <a:cubicBezTo>
                      <a:pt x="219" y="250"/>
                      <a:pt x="219" y="343"/>
                      <a:pt x="94" y="343"/>
                    </a:cubicBezTo>
                    <a:cubicBezTo>
                      <a:pt x="32" y="343"/>
                      <a:pt x="0" y="250"/>
                      <a:pt x="0" y="156"/>
                    </a:cubicBezTo>
                    <a:cubicBezTo>
                      <a:pt x="0" y="125"/>
                      <a:pt x="0" y="0"/>
                      <a:pt x="94" y="0"/>
                    </a:cubicBezTo>
                    <a:cubicBezTo>
                      <a:pt x="157" y="0"/>
                      <a:pt x="188" y="0"/>
                      <a:pt x="188" y="31"/>
                    </a:cubicBezTo>
                    <a:lnTo>
                      <a:pt x="188" y="31"/>
                    </a:lnTo>
                    <a:close/>
                    <a:moveTo>
                      <a:pt x="94" y="281"/>
                    </a:moveTo>
                    <a:cubicBezTo>
                      <a:pt x="157" y="281"/>
                      <a:pt x="157" y="218"/>
                      <a:pt x="157" y="187"/>
                    </a:cubicBezTo>
                    <a:cubicBezTo>
                      <a:pt x="157" y="156"/>
                      <a:pt x="157" y="125"/>
                      <a:pt x="157" y="93"/>
                    </a:cubicBezTo>
                    <a:cubicBezTo>
                      <a:pt x="157" y="62"/>
                      <a:pt x="125" y="31"/>
                      <a:pt x="94" y="31"/>
                    </a:cubicBezTo>
                    <a:lnTo>
                      <a:pt x="63" y="62"/>
                    </a:lnTo>
                    <a:cubicBezTo>
                      <a:pt x="63" y="125"/>
                      <a:pt x="63" y="156"/>
                      <a:pt x="63" y="187"/>
                    </a:cubicBezTo>
                    <a:cubicBezTo>
                      <a:pt x="63" y="250"/>
                      <a:pt x="63" y="281"/>
                      <a:pt x="94" y="281"/>
                    </a:cubicBezTo>
                    <a:lnTo>
                      <a:pt x="94"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05" name="Freeform 54"/>
              <p:cNvSpPr>
                <a:spLocks noChangeArrowheads="1"/>
              </p:cNvSpPr>
              <p:nvPr/>
            </p:nvSpPr>
            <p:spPr bwMode="auto">
              <a:xfrm>
                <a:off x="3716338" y="3890963"/>
                <a:ext cx="68262" cy="112712"/>
              </a:xfrm>
              <a:custGeom>
                <a:avLst/>
                <a:gdLst>
                  <a:gd name="T0" fmla="*/ 94 w 189"/>
                  <a:gd name="T1" fmla="*/ 0 h 313"/>
                  <a:gd name="T2" fmla="*/ 188 w 189"/>
                  <a:gd name="T3" fmla="*/ 0 h 313"/>
                  <a:gd name="T4" fmla="*/ 188 w 189"/>
                  <a:gd name="T5" fmla="*/ 312 h 313"/>
                  <a:gd name="T6" fmla="*/ 94 w 189"/>
                  <a:gd name="T7" fmla="*/ 312 h 313"/>
                  <a:gd name="T8" fmla="*/ 94 w 189"/>
                  <a:gd name="T9" fmla="*/ 62 h 313"/>
                  <a:gd name="T10" fmla="*/ 0 w 189"/>
                  <a:gd name="T11" fmla="*/ 94 h 313"/>
                  <a:gd name="T12" fmla="*/ 0 w 189"/>
                  <a:gd name="T13" fmla="*/ 31 h 313"/>
                  <a:gd name="T14" fmla="*/ 94 w 189"/>
                  <a:gd name="T15" fmla="*/ 0 h 313"/>
                  <a:gd name="T16" fmla="*/ 94 w 189"/>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13">
                    <a:moveTo>
                      <a:pt x="94" y="0"/>
                    </a:moveTo>
                    <a:lnTo>
                      <a:pt x="188" y="0"/>
                    </a:lnTo>
                    <a:cubicBezTo>
                      <a:pt x="188" y="0"/>
                      <a:pt x="188" y="0"/>
                      <a:pt x="188" y="312"/>
                    </a:cubicBezTo>
                    <a:cubicBezTo>
                      <a:pt x="188" y="312"/>
                      <a:pt x="188" y="312"/>
                      <a:pt x="94" y="312"/>
                    </a:cubicBezTo>
                    <a:cubicBezTo>
                      <a:pt x="94" y="312"/>
                      <a:pt x="94" y="312"/>
                      <a:pt x="94" y="62"/>
                    </a:cubicBezTo>
                    <a:cubicBezTo>
                      <a:pt x="94" y="62"/>
                      <a:pt x="63" y="94"/>
                      <a:pt x="0" y="94"/>
                    </a:cubicBezTo>
                    <a:cubicBezTo>
                      <a:pt x="0" y="94"/>
                      <a:pt x="0" y="94"/>
                      <a:pt x="0" y="31"/>
                    </a:cubicBezTo>
                    <a:cubicBezTo>
                      <a:pt x="32" y="31"/>
                      <a:pt x="63" y="0"/>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06" name="Freeform 55"/>
              <p:cNvSpPr>
                <a:spLocks noChangeArrowheads="1"/>
              </p:cNvSpPr>
              <p:nvPr/>
            </p:nvSpPr>
            <p:spPr bwMode="auto">
              <a:xfrm>
                <a:off x="3805238" y="3879850"/>
                <a:ext cx="90487" cy="123825"/>
              </a:xfrm>
              <a:custGeom>
                <a:avLst/>
                <a:gdLst>
                  <a:gd name="T0" fmla="*/ 219 w 251"/>
                  <a:gd name="T1" fmla="*/ 31 h 344"/>
                  <a:gd name="T2" fmla="*/ 250 w 251"/>
                  <a:gd name="T3" fmla="*/ 156 h 344"/>
                  <a:gd name="T4" fmla="*/ 125 w 251"/>
                  <a:gd name="T5" fmla="*/ 343 h 344"/>
                  <a:gd name="T6" fmla="*/ 0 w 251"/>
                  <a:gd name="T7" fmla="*/ 156 h 344"/>
                  <a:gd name="T8" fmla="*/ 125 w 251"/>
                  <a:gd name="T9" fmla="*/ 0 h 344"/>
                  <a:gd name="T10" fmla="*/ 219 w 251"/>
                  <a:gd name="T11" fmla="*/ 31 h 344"/>
                  <a:gd name="T12" fmla="*/ 219 w 251"/>
                  <a:gd name="T13" fmla="*/ 31 h 344"/>
                  <a:gd name="T14" fmla="*/ 125 w 251"/>
                  <a:gd name="T15" fmla="*/ 281 h 344"/>
                  <a:gd name="T16" fmla="*/ 157 w 251"/>
                  <a:gd name="T17" fmla="*/ 187 h 344"/>
                  <a:gd name="T18" fmla="*/ 157 w 251"/>
                  <a:gd name="T19" fmla="*/ 93 h 344"/>
                  <a:gd name="T20" fmla="*/ 125 w 251"/>
                  <a:gd name="T21" fmla="*/ 31 h 344"/>
                  <a:gd name="T22" fmla="*/ 94 w 251"/>
                  <a:gd name="T23" fmla="*/ 62 h 344"/>
                  <a:gd name="T24" fmla="*/ 63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9" y="31"/>
                    </a:moveTo>
                    <a:cubicBezTo>
                      <a:pt x="219" y="62"/>
                      <a:pt x="250" y="93"/>
                      <a:pt x="250" y="156"/>
                    </a:cubicBezTo>
                    <a:cubicBezTo>
                      <a:pt x="250" y="250"/>
                      <a:pt x="219" y="343"/>
                      <a:pt x="125" y="343"/>
                    </a:cubicBezTo>
                    <a:cubicBezTo>
                      <a:pt x="32" y="343"/>
                      <a:pt x="0" y="250"/>
                      <a:pt x="0" y="156"/>
                    </a:cubicBezTo>
                    <a:cubicBezTo>
                      <a:pt x="0" y="125"/>
                      <a:pt x="0" y="0"/>
                      <a:pt x="125" y="0"/>
                    </a:cubicBezTo>
                    <a:cubicBezTo>
                      <a:pt x="157" y="0"/>
                      <a:pt x="188" y="0"/>
                      <a:pt x="219" y="31"/>
                    </a:cubicBezTo>
                    <a:lnTo>
                      <a:pt x="219" y="31"/>
                    </a:lnTo>
                    <a:close/>
                    <a:moveTo>
                      <a:pt x="125" y="281"/>
                    </a:moveTo>
                    <a:cubicBezTo>
                      <a:pt x="157" y="281"/>
                      <a:pt x="157" y="218"/>
                      <a:pt x="157" y="187"/>
                    </a:cubicBezTo>
                    <a:cubicBezTo>
                      <a:pt x="157" y="156"/>
                      <a:pt x="157" y="125"/>
                      <a:pt x="157" y="93"/>
                    </a:cubicBezTo>
                    <a:cubicBezTo>
                      <a:pt x="157" y="62"/>
                      <a:pt x="157" y="31"/>
                      <a:pt x="125" y="31"/>
                    </a:cubicBezTo>
                    <a:cubicBezTo>
                      <a:pt x="94" y="31"/>
                      <a:pt x="94" y="62"/>
                      <a:pt x="94" y="62"/>
                    </a:cubicBezTo>
                    <a:cubicBezTo>
                      <a:pt x="63" y="125"/>
                      <a:pt x="63" y="156"/>
                      <a:pt x="63" y="187"/>
                    </a:cubicBezTo>
                    <a:cubicBezTo>
                      <a:pt x="63" y="250"/>
                      <a:pt x="63"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07" name="Freeform 56"/>
              <p:cNvSpPr>
                <a:spLocks noChangeArrowheads="1"/>
              </p:cNvSpPr>
              <p:nvPr/>
            </p:nvSpPr>
            <p:spPr bwMode="auto">
              <a:xfrm>
                <a:off x="3895725" y="3890963"/>
                <a:ext cx="68263" cy="112712"/>
              </a:xfrm>
              <a:custGeom>
                <a:avLst/>
                <a:gdLst>
                  <a:gd name="T0" fmla="*/ 94 w 189"/>
                  <a:gd name="T1" fmla="*/ 0 h 313"/>
                  <a:gd name="T2" fmla="*/ 188 w 189"/>
                  <a:gd name="T3" fmla="*/ 0 h 313"/>
                  <a:gd name="T4" fmla="*/ 188 w 189"/>
                  <a:gd name="T5" fmla="*/ 312 h 313"/>
                  <a:gd name="T6" fmla="*/ 94 w 189"/>
                  <a:gd name="T7" fmla="*/ 312 h 313"/>
                  <a:gd name="T8" fmla="*/ 94 w 189"/>
                  <a:gd name="T9" fmla="*/ 62 h 313"/>
                  <a:gd name="T10" fmla="*/ 0 w 189"/>
                  <a:gd name="T11" fmla="*/ 94 h 313"/>
                  <a:gd name="T12" fmla="*/ 0 w 189"/>
                  <a:gd name="T13" fmla="*/ 31 h 313"/>
                  <a:gd name="T14" fmla="*/ 94 w 189"/>
                  <a:gd name="T15" fmla="*/ 0 h 313"/>
                  <a:gd name="T16" fmla="*/ 94 w 189"/>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13">
                    <a:moveTo>
                      <a:pt x="94" y="0"/>
                    </a:moveTo>
                    <a:lnTo>
                      <a:pt x="188" y="0"/>
                    </a:lnTo>
                    <a:cubicBezTo>
                      <a:pt x="188" y="0"/>
                      <a:pt x="188" y="0"/>
                      <a:pt x="188" y="312"/>
                    </a:cubicBezTo>
                    <a:cubicBezTo>
                      <a:pt x="188" y="312"/>
                      <a:pt x="188" y="312"/>
                      <a:pt x="94" y="312"/>
                    </a:cubicBezTo>
                    <a:cubicBezTo>
                      <a:pt x="94" y="312"/>
                      <a:pt x="94" y="312"/>
                      <a:pt x="94" y="62"/>
                    </a:cubicBezTo>
                    <a:cubicBezTo>
                      <a:pt x="94" y="62"/>
                      <a:pt x="63" y="94"/>
                      <a:pt x="0" y="94"/>
                    </a:cubicBezTo>
                    <a:cubicBezTo>
                      <a:pt x="0" y="94"/>
                      <a:pt x="0" y="94"/>
                      <a:pt x="0" y="31"/>
                    </a:cubicBezTo>
                    <a:cubicBezTo>
                      <a:pt x="32" y="31"/>
                      <a:pt x="63" y="0"/>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08" name="Freeform 57"/>
              <p:cNvSpPr>
                <a:spLocks noChangeArrowheads="1"/>
              </p:cNvSpPr>
              <p:nvPr/>
            </p:nvSpPr>
            <p:spPr bwMode="auto">
              <a:xfrm>
                <a:off x="3986213" y="3879850"/>
                <a:ext cx="90487" cy="123825"/>
              </a:xfrm>
              <a:custGeom>
                <a:avLst/>
                <a:gdLst>
                  <a:gd name="T0" fmla="*/ 219 w 251"/>
                  <a:gd name="T1" fmla="*/ 31 h 344"/>
                  <a:gd name="T2" fmla="*/ 250 w 251"/>
                  <a:gd name="T3" fmla="*/ 156 h 344"/>
                  <a:gd name="T4" fmla="*/ 125 w 251"/>
                  <a:gd name="T5" fmla="*/ 343 h 344"/>
                  <a:gd name="T6" fmla="*/ 0 w 251"/>
                  <a:gd name="T7" fmla="*/ 156 h 344"/>
                  <a:gd name="T8" fmla="*/ 125 w 251"/>
                  <a:gd name="T9" fmla="*/ 0 h 344"/>
                  <a:gd name="T10" fmla="*/ 219 w 251"/>
                  <a:gd name="T11" fmla="*/ 31 h 344"/>
                  <a:gd name="T12" fmla="*/ 219 w 251"/>
                  <a:gd name="T13" fmla="*/ 31 h 344"/>
                  <a:gd name="T14" fmla="*/ 125 w 251"/>
                  <a:gd name="T15" fmla="*/ 281 h 344"/>
                  <a:gd name="T16" fmla="*/ 157 w 251"/>
                  <a:gd name="T17" fmla="*/ 187 h 344"/>
                  <a:gd name="T18" fmla="*/ 157 w 251"/>
                  <a:gd name="T19" fmla="*/ 93 h 344"/>
                  <a:gd name="T20" fmla="*/ 125 w 251"/>
                  <a:gd name="T21" fmla="*/ 31 h 344"/>
                  <a:gd name="T22" fmla="*/ 94 w 251"/>
                  <a:gd name="T23" fmla="*/ 62 h 344"/>
                  <a:gd name="T24" fmla="*/ 63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9" y="31"/>
                    </a:moveTo>
                    <a:cubicBezTo>
                      <a:pt x="219" y="62"/>
                      <a:pt x="250" y="93"/>
                      <a:pt x="250" y="156"/>
                    </a:cubicBezTo>
                    <a:cubicBezTo>
                      <a:pt x="250" y="250"/>
                      <a:pt x="219" y="343"/>
                      <a:pt x="125" y="343"/>
                    </a:cubicBezTo>
                    <a:cubicBezTo>
                      <a:pt x="32" y="343"/>
                      <a:pt x="0" y="250"/>
                      <a:pt x="0" y="156"/>
                    </a:cubicBezTo>
                    <a:cubicBezTo>
                      <a:pt x="0" y="125"/>
                      <a:pt x="0" y="0"/>
                      <a:pt x="125" y="0"/>
                    </a:cubicBezTo>
                    <a:cubicBezTo>
                      <a:pt x="157" y="0"/>
                      <a:pt x="188" y="0"/>
                      <a:pt x="219" y="31"/>
                    </a:cubicBezTo>
                    <a:lnTo>
                      <a:pt x="219" y="31"/>
                    </a:lnTo>
                    <a:close/>
                    <a:moveTo>
                      <a:pt x="125" y="281"/>
                    </a:moveTo>
                    <a:cubicBezTo>
                      <a:pt x="157" y="281"/>
                      <a:pt x="157" y="218"/>
                      <a:pt x="157" y="187"/>
                    </a:cubicBezTo>
                    <a:cubicBezTo>
                      <a:pt x="157" y="156"/>
                      <a:pt x="157" y="125"/>
                      <a:pt x="157" y="93"/>
                    </a:cubicBezTo>
                    <a:cubicBezTo>
                      <a:pt x="157" y="62"/>
                      <a:pt x="157" y="31"/>
                      <a:pt x="125" y="31"/>
                    </a:cubicBezTo>
                    <a:cubicBezTo>
                      <a:pt x="94" y="31"/>
                      <a:pt x="94" y="62"/>
                      <a:pt x="94" y="62"/>
                    </a:cubicBezTo>
                    <a:cubicBezTo>
                      <a:pt x="63" y="125"/>
                      <a:pt x="63" y="156"/>
                      <a:pt x="63" y="187"/>
                    </a:cubicBezTo>
                    <a:cubicBezTo>
                      <a:pt x="63" y="250"/>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09" name="Freeform 58"/>
              <p:cNvSpPr>
                <a:spLocks noChangeArrowheads="1"/>
              </p:cNvSpPr>
              <p:nvPr/>
            </p:nvSpPr>
            <p:spPr bwMode="auto">
              <a:xfrm>
                <a:off x="4087813" y="3879850"/>
                <a:ext cx="90487" cy="123825"/>
              </a:xfrm>
              <a:custGeom>
                <a:avLst/>
                <a:gdLst>
                  <a:gd name="T0" fmla="*/ 218 w 251"/>
                  <a:gd name="T1" fmla="*/ 31 h 344"/>
                  <a:gd name="T2" fmla="*/ 250 w 251"/>
                  <a:gd name="T3" fmla="*/ 156 h 344"/>
                  <a:gd name="T4" fmla="*/ 125 w 251"/>
                  <a:gd name="T5" fmla="*/ 343 h 344"/>
                  <a:gd name="T6" fmla="*/ 0 w 251"/>
                  <a:gd name="T7" fmla="*/ 156 h 344"/>
                  <a:gd name="T8" fmla="*/ 125 w 251"/>
                  <a:gd name="T9" fmla="*/ 0 h 344"/>
                  <a:gd name="T10" fmla="*/ 218 w 251"/>
                  <a:gd name="T11" fmla="*/ 31 h 344"/>
                  <a:gd name="T12" fmla="*/ 218 w 251"/>
                  <a:gd name="T13" fmla="*/ 31 h 344"/>
                  <a:gd name="T14" fmla="*/ 125 w 251"/>
                  <a:gd name="T15" fmla="*/ 281 h 344"/>
                  <a:gd name="T16" fmla="*/ 187 w 251"/>
                  <a:gd name="T17" fmla="*/ 187 h 344"/>
                  <a:gd name="T18" fmla="*/ 156 w 251"/>
                  <a:gd name="T19" fmla="*/ 93 h 344"/>
                  <a:gd name="T20" fmla="*/ 125 w 251"/>
                  <a:gd name="T21" fmla="*/ 31 h 344"/>
                  <a:gd name="T22" fmla="*/ 93 w 251"/>
                  <a:gd name="T23" fmla="*/ 62 h 344"/>
                  <a:gd name="T24" fmla="*/ 93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8" y="31"/>
                    </a:moveTo>
                    <a:cubicBezTo>
                      <a:pt x="250" y="62"/>
                      <a:pt x="250" y="93"/>
                      <a:pt x="250" y="156"/>
                    </a:cubicBezTo>
                    <a:cubicBezTo>
                      <a:pt x="250" y="250"/>
                      <a:pt x="250" y="343"/>
                      <a:pt x="125" y="343"/>
                    </a:cubicBezTo>
                    <a:cubicBezTo>
                      <a:pt x="31" y="343"/>
                      <a:pt x="0" y="250"/>
                      <a:pt x="0" y="156"/>
                    </a:cubicBezTo>
                    <a:cubicBezTo>
                      <a:pt x="0" y="125"/>
                      <a:pt x="31" y="0"/>
                      <a:pt x="125" y="0"/>
                    </a:cubicBezTo>
                    <a:cubicBezTo>
                      <a:pt x="187" y="0"/>
                      <a:pt x="218" y="0"/>
                      <a:pt x="218" y="31"/>
                    </a:cubicBezTo>
                    <a:lnTo>
                      <a:pt x="218" y="31"/>
                    </a:lnTo>
                    <a:close/>
                    <a:moveTo>
                      <a:pt x="125" y="281"/>
                    </a:moveTo>
                    <a:cubicBezTo>
                      <a:pt x="156" y="281"/>
                      <a:pt x="187" y="218"/>
                      <a:pt x="187" y="187"/>
                    </a:cubicBezTo>
                    <a:cubicBezTo>
                      <a:pt x="187" y="156"/>
                      <a:pt x="187" y="125"/>
                      <a:pt x="156" y="93"/>
                    </a:cubicBezTo>
                    <a:cubicBezTo>
                      <a:pt x="156" y="62"/>
                      <a:pt x="156" y="31"/>
                      <a:pt x="125" y="31"/>
                    </a:cubicBezTo>
                    <a:cubicBezTo>
                      <a:pt x="93" y="31"/>
                      <a:pt x="93" y="62"/>
                      <a:pt x="93" y="62"/>
                    </a:cubicBezTo>
                    <a:cubicBezTo>
                      <a:pt x="93" y="125"/>
                      <a:pt x="93" y="156"/>
                      <a:pt x="93" y="187"/>
                    </a:cubicBezTo>
                    <a:cubicBezTo>
                      <a:pt x="93" y="250"/>
                      <a:pt x="93"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10" name="Freeform 59"/>
              <p:cNvSpPr>
                <a:spLocks noChangeArrowheads="1"/>
              </p:cNvSpPr>
              <p:nvPr/>
            </p:nvSpPr>
            <p:spPr bwMode="auto">
              <a:xfrm>
                <a:off x="4200525" y="3879850"/>
                <a:ext cx="79375" cy="123825"/>
              </a:xfrm>
              <a:custGeom>
                <a:avLst/>
                <a:gdLst>
                  <a:gd name="T0" fmla="*/ 188 w 220"/>
                  <a:gd name="T1" fmla="*/ 31 h 344"/>
                  <a:gd name="T2" fmla="*/ 219 w 220"/>
                  <a:gd name="T3" fmla="*/ 156 h 344"/>
                  <a:gd name="T4" fmla="*/ 94 w 220"/>
                  <a:gd name="T5" fmla="*/ 343 h 344"/>
                  <a:gd name="T6" fmla="*/ 0 w 220"/>
                  <a:gd name="T7" fmla="*/ 156 h 344"/>
                  <a:gd name="T8" fmla="*/ 94 w 220"/>
                  <a:gd name="T9" fmla="*/ 0 h 344"/>
                  <a:gd name="T10" fmla="*/ 188 w 220"/>
                  <a:gd name="T11" fmla="*/ 31 h 344"/>
                  <a:gd name="T12" fmla="*/ 188 w 220"/>
                  <a:gd name="T13" fmla="*/ 31 h 344"/>
                  <a:gd name="T14" fmla="*/ 125 w 220"/>
                  <a:gd name="T15" fmla="*/ 281 h 344"/>
                  <a:gd name="T16" fmla="*/ 156 w 220"/>
                  <a:gd name="T17" fmla="*/ 187 h 344"/>
                  <a:gd name="T18" fmla="*/ 156 w 220"/>
                  <a:gd name="T19" fmla="*/ 93 h 344"/>
                  <a:gd name="T20" fmla="*/ 94 w 220"/>
                  <a:gd name="T21" fmla="*/ 31 h 344"/>
                  <a:gd name="T22" fmla="*/ 63 w 220"/>
                  <a:gd name="T23" fmla="*/ 62 h 344"/>
                  <a:gd name="T24" fmla="*/ 63 w 220"/>
                  <a:gd name="T25" fmla="*/ 187 h 344"/>
                  <a:gd name="T26" fmla="*/ 125 w 220"/>
                  <a:gd name="T27" fmla="*/ 281 h 344"/>
                  <a:gd name="T28" fmla="*/ 125 w 220"/>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344">
                    <a:moveTo>
                      <a:pt x="188" y="31"/>
                    </a:moveTo>
                    <a:cubicBezTo>
                      <a:pt x="219" y="62"/>
                      <a:pt x="219" y="93"/>
                      <a:pt x="219" y="156"/>
                    </a:cubicBezTo>
                    <a:cubicBezTo>
                      <a:pt x="219" y="250"/>
                      <a:pt x="219" y="343"/>
                      <a:pt x="94" y="343"/>
                    </a:cubicBezTo>
                    <a:cubicBezTo>
                      <a:pt x="31" y="343"/>
                      <a:pt x="0" y="250"/>
                      <a:pt x="0" y="156"/>
                    </a:cubicBezTo>
                    <a:cubicBezTo>
                      <a:pt x="0" y="125"/>
                      <a:pt x="0" y="0"/>
                      <a:pt x="94" y="0"/>
                    </a:cubicBezTo>
                    <a:cubicBezTo>
                      <a:pt x="156" y="0"/>
                      <a:pt x="188" y="0"/>
                      <a:pt x="188" y="31"/>
                    </a:cubicBezTo>
                    <a:lnTo>
                      <a:pt x="188" y="31"/>
                    </a:lnTo>
                    <a:close/>
                    <a:moveTo>
                      <a:pt x="125" y="281"/>
                    </a:moveTo>
                    <a:cubicBezTo>
                      <a:pt x="156" y="281"/>
                      <a:pt x="156" y="218"/>
                      <a:pt x="156" y="187"/>
                    </a:cubicBezTo>
                    <a:cubicBezTo>
                      <a:pt x="156" y="156"/>
                      <a:pt x="156" y="125"/>
                      <a:pt x="156" y="93"/>
                    </a:cubicBezTo>
                    <a:cubicBezTo>
                      <a:pt x="156" y="62"/>
                      <a:pt x="125" y="31"/>
                      <a:pt x="94" y="31"/>
                    </a:cubicBezTo>
                    <a:lnTo>
                      <a:pt x="63" y="62"/>
                    </a:lnTo>
                    <a:cubicBezTo>
                      <a:pt x="63" y="125"/>
                      <a:pt x="63" y="156"/>
                      <a:pt x="63" y="187"/>
                    </a:cubicBezTo>
                    <a:cubicBezTo>
                      <a:pt x="63" y="250"/>
                      <a:pt x="63"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11" name="Freeform 60"/>
              <p:cNvSpPr>
                <a:spLocks noChangeArrowheads="1"/>
              </p:cNvSpPr>
              <p:nvPr/>
            </p:nvSpPr>
            <p:spPr bwMode="auto">
              <a:xfrm>
                <a:off x="4300538" y="3879850"/>
                <a:ext cx="90487" cy="123825"/>
              </a:xfrm>
              <a:custGeom>
                <a:avLst/>
                <a:gdLst>
                  <a:gd name="T0" fmla="*/ 219 w 251"/>
                  <a:gd name="T1" fmla="*/ 31 h 344"/>
                  <a:gd name="T2" fmla="*/ 250 w 251"/>
                  <a:gd name="T3" fmla="*/ 156 h 344"/>
                  <a:gd name="T4" fmla="*/ 125 w 251"/>
                  <a:gd name="T5" fmla="*/ 343 h 344"/>
                  <a:gd name="T6" fmla="*/ 0 w 251"/>
                  <a:gd name="T7" fmla="*/ 156 h 344"/>
                  <a:gd name="T8" fmla="*/ 125 w 251"/>
                  <a:gd name="T9" fmla="*/ 0 h 344"/>
                  <a:gd name="T10" fmla="*/ 219 w 251"/>
                  <a:gd name="T11" fmla="*/ 31 h 344"/>
                  <a:gd name="T12" fmla="*/ 219 w 251"/>
                  <a:gd name="T13" fmla="*/ 31 h 344"/>
                  <a:gd name="T14" fmla="*/ 125 w 251"/>
                  <a:gd name="T15" fmla="*/ 281 h 344"/>
                  <a:gd name="T16" fmla="*/ 157 w 251"/>
                  <a:gd name="T17" fmla="*/ 187 h 344"/>
                  <a:gd name="T18" fmla="*/ 157 w 251"/>
                  <a:gd name="T19" fmla="*/ 93 h 344"/>
                  <a:gd name="T20" fmla="*/ 125 w 251"/>
                  <a:gd name="T21" fmla="*/ 31 h 344"/>
                  <a:gd name="T22" fmla="*/ 94 w 251"/>
                  <a:gd name="T23" fmla="*/ 62 h 344"/>
                  <a:gd name="T24" fmla="*/ 63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9" y="31"/>
                    </a:moveTo>
                    <a:cubicBezTo>
                      <a:pt x="219" y="62"/>
                      <a:pt x="250" y="93"/>
                      <a:pt x="250" y="156"/>
                    </a:cubicBezTo>
                    <a:cubicBezTo>
                      <a:pt x="250" y="250"/>
                      <a:pt x="219" y="343"/>
                      <a:pt x="125" y="343"/>
                    </a:cubicBezTo>
                    <a:cubicBezTo>
                      <a:pt x="32" y="343"/>
                      <a:pt x="0" y="250"/>
                      <a:pt x="0" y="156"/>
                    </a:cubicBezTo>
                    <a:cubicBezTo>
                      <a:pt x="0" y="125"/>
                      <a:pt x="0" y="0"/>
                      <a:pt x="125" y="0"/>
                    </a:cubicBezTo>
                    <a:cubicBezTo>
                      <a:pt x="157" y="0"/>
                      <a:pt x="188" y="0"/>
                      <a:pt x="219" y="31"/>
                    </a:cubicBezTo>
                    <a:lnTo>
                      <a:pt x="219" y="31"/>
                    </a:lnTo>
                    <a:close/>
                    <a:moveTo>
                      <a:pt x="125" y="281"/>
                    </a:moveTo>
                    <a:cubicBezTo>
                      <a:pt x="157" y="281"/>
                      <a:pt x="157" y="218"/>
                      <a:pt x="157" y="187"/>
                    </a:cubicBezTo>
                    <a:cubicBezTo>
                      <a:pt x="157" y="156"/>
                      <a:pt x="157" y="125"/>
                      <a:pt x="157" y="93"/>
                    </a:cubicBezTo>
                    <a:cubicBezTo>
                      <a:pt x="157" y="62"/>
                      <a:pt x="157" y="31"/>
                      <a:pt x="125" y="31"/>
                    </a:cubicBezTo>
                    <a:cubicBezTo>
                      <a:pt x="94" y="31"/>
                      <a:pt x="94" y="62"/>
                      <a:pt x="94" y="62"/>
                    </a:cubicBezTo>
                    <a:cubicBezTo>
                      <a:pt x="63" y="125"/>
                      <a:pt x="63" y="156"/>
                      <a:pt x="63" y="187"/>
                    </a:cubicBezTo>
                    <a:cubicBezTo>
                      <a:pt x="63" y="250"/>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12" name="Freeform 61"/>
              <p:cNvSpPr>
                <a:spLocks noChangeArrowheads="1"/>
              </p:cNvSpPr>
              <p:nvPr/>
            </p:nvSpPr>
            <p:spPr bwMode="auto">
              <a:xfrm>
                <a:off x="4391025" y="3890963"/>
                <a:ext cx="68263" cy="112712"/>
              </a:xfrm>
              <a:custGeom>
                <a:avLst/>
                <a:gdLst>
                  <a:gd name="T0" fmla="*/ 94 w 189"/>
                  <a:gd name="T1" fmla="*/ 0 h 313"/>
                  <a:gd name="T2" fmla="*/ 188 w 189"/>
                  <a:gd name="T3" fmla="*/ 0 h 313"/>
                  <a:gd name="T4" fmla="*/ 188 w 189"/>
                  <a:gd name="T5" fmla="*/ 312 h 313"/>
                  <a:gd name="T6" fmla="*/ 94 w 189"/>
                  <a:gd name="T7" fmla="*/ 312 h 313"/>
                  <a:gd name="T8" fmla="*/ 94 w 189"/>
                  <a:gd name="T9" fmla="*/ 62 h 313"/>
                  <a:gd name="T10" fmla="*/ 0 w 189"/>
                  <a:gd name="T11" fmla="*/ 94 h 313"/>
                  <a:gd name="T12" fmla="*/ 0 w 189"/>
                  <a:gd name="T13" fmla="*/ 31 h 313"/>
                  <a:gd name="T14" fmla="*/ 94 w 189"/>
                  <a:gd name="T15" fmla="*/ 0 h 313"/>
                  <a:gd name="T16" fmla="*/ 94 w 189"/>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13">
                    <a:moveTo>
                      <a:pt x="94" y="0"/>
                    </a:moveTo>
                    <a:lnTo>
                      <a:pt x="188" y="0"/>
                    </a:lnTo>
                    <a:cubicBezTo>
                      <a:pt x="188" y="0"/>
                      <a:pt x="188" y="0"/>
                      <a:pt x="188" y="312"/>
                    </a:cubicBezTo>
                    <a:cubicBezTo>
                      <a:pt x="188" y="312"/>
                      <a:pt x="188" y="312"/>
                      <a:pt x="94" y="312"/>
                    </a:cubicBezTo>
                    <a:cubicBezTo>
                      <a:pt x="94" y="312"/>
                      <a:pt x="94" y="312"/>
                      <a:pt x="94" y="62"/>
                    </a:cubicBezTo>
                    <a:cubicBezTo>
                      <a:pt x="94" y="62"/>
                      <a:pt x="63" y="94"/>
                      <a:pt x="0" y="94"/>
                    </a:cubicBezTo>
                    <a:cubicBezTo>
                      <a:pt x="0" y="94"/>
                      <a:pt x="0" y="94"/>
                      <a:pt x="0" y="31"/>
                    </a:cubicBezTo>
                    <a:cubicBezTo>
                      <a:pt x="32" y="31"/>
                      <a:pt x="63" y="0"/>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13" name="Freeform 62"/>
              <p:cNvSpPr>
                <a:spLocks noChangeArrowheads="1"/>
              </p:cNvSpPr>
              <p:nvPr/>
            </p:nvSpPr>
            <p:spPr bwMode="auto">
              <a:xfrm>
                <a:off x="4481513" y="3879850"/>
                <a:ext cx="90487" cy="123825"/>
              </a:xfrm>
              <a:custGeom>
                <a:avLst/>
                <a:gdLst>
                  <a:gd name="T0" fmla="*/ 219 w 251"/>
                  <a:gd name="T1" fmla="*/ 31 h 344"/>
                  <a:gd name="T2" fmla="*/ 250 w 251"/>
                  <a:gd name="T3" fmla="*/ 156 h 344"/>
                  <a:gd name="T4" fmla="*/ 125 w 251"/>
                  <a:gd name="T5" fmla="*/ 343 h 344"/>
                  <a:gd name="T6" fmla="*/ 0 w 251"/>
                  <a:gd name="T7" fmla="*/ 156 h 344"/>
                  <a:gd name="T8" fmla="*/ 125 w 251"/>
                  <a:gd name="T9" fmla="*/ 0 h 344"/>
                  <a:gd name="T10" fmla="*/ 219 w 251"/>
                  <a:gd name="T11" fmla="*/ 31 h 344"/>
                  <a:gd name="T12" fmla="*/ 219 w 251"/>
                  <a:gd name="T13" fmla="*/ 31 h 344"/>
                  <a:gd name="T14" fmla="*/ 125 w 251"/>
                  <a:gd name="T15" fmla="*/ 281 h 344"/>
                  <a:gd name="T16" fmla="*/ 188 w 251"/>
                  <a:gd name="T17" fmla="*/ 187 h 344"/>
                  <a:gd name="T18" fmla="*/ 157 w 251"/>
                  <a:gd name="T19" fmla="*/ 93 h 344"/>
                  <a:gd name="T20" fmla="*/ 125 w 251"/>
                  <a:gd name="T21" fmla="*/ 31 h 344"/>
                  <a:gd name="T22" fmla="*/ 94 w 251"/>
                  <a:gd name="T23" fmla="*/ 62 h 344"/>
                  <a:gd name="T24" fmla="*/ 94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9" y="31"/>
                    </a:moveTo>
                    <a:cubicBezTo>
                      <a:pt x="250" y="62"/>
                      <a:pt x="250" y="93"/>
                      <a:pt x="250" y="156"/>
                    </a:cubicBezTo>
                    <a:cubicBezTo>
                      <a:pt x="250" y="250"/>
                      <a:pt x="219" y="343"/>
                      <a:pt x="125" y="343"/>
                    </a:cubicBezTo>
                    <a:cubicBezTo>
                      <a:pt x="32" y="343"/>
                      <a:pt x="0" y="250"/>
                      <a:pt x="0" y="156"/>
                    </a:cubicBezTo>
                    <a:cubicBezTo>
                      <a:pt x="0" y="125"/>
                      <a:pt x="0" y="0"/>
                      <a:pt x="125" y="0"/>
                    </a:cubicBezTo>
                    <a:cubicBezTo>
                      <a:pt x="188" y="0"/>
                      <a:pt x="219" y="0"/>
                      <a:pt x="219" y="31"/>
                    </a:cubicBezTo>
                    <a:lnTo>
                      <a:pt x="219" y="31"/>
                    </a:lnTo>
                    <a:close/>
                    <a:moveTo>
                      <a:pt x="125" y="281"/>
                    </a:moveTo>
                    <a:cubicBezTo>
                      <a:pt x="157" y="281"/>
                      <a:pt x="188" y="218"/>
                      <a:pt x="188" y="187"/>
                    </a:cubicBezTo>
                    <a:cubicBezTo>
                      <a:pt x="188" y="156"/>
                      <a:pt x="157" y="125"/>
                      <a:pt x="157" y="93"/>
                    </a:cubicBezTo>
                    <a:cubicBezTo>
                      <a:pt x="157" y="62"/>
                      <a:pt x="157" y="31"/>
                      <a:pt x="125" y="31"/>
                    </a:cubicBezTo>
                    <a:cubicBezTo>
                      <a:pt x="94" y="31"/>
                      <a:pt x="94" y="62"/>
                      <a:pt x="94" y="62"/>
                    </a:cubicBezTo>
                    <a:cubicBezTo>
                      <a:pt x="94" y="125"/>
                      <a:pt x="94" y="156"/>
                      <a:pt x="94" y="187"/>
                    </a:cubicBezTo>
                    <a:cubicBezTo>
                      <a:pt x="94" y="250"/>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14" name="Freeform 63"/>
              <p:cNvSpPr>
                <a:spLocks noChangeArrowheads="1"/>
              </p:cNvSpPr>
              <p:nvPr/>
            </p:nvSpPr>
            <p:spPr bwMode="auto">
              <a:xfrm>
                <a:off x="4594225" y="3890963"/>
                <a:ext cx="46038" cy="112712"/>
              </a:xfrm>
              <a:custGeom>
                <a:avLst/>
                <a:gdLst>
                  <a:gd name="T0" fmla="*/ 93 w 126"/>
                  <a:gd name="T1" fmla="*/ 0 h 313"/>
                  <a:gd name="T2" fmla="*/ 125 w 126"/>
                  <a:gd name="T3" fmla="*/ 0 h 313"/>
                  <a:gd name="T4" fmla="*/ 125 w 126"/>
                  <a:gd name="T5" fmla="*/ 312 h 313"/>
                  <a:gd name="T6" fmla="*/ 62 w 126"/>
                  <a:gd name="T7" fmla="*/ 312 h 313"/>
                  <a:gd name="T8" fmla="*/ 62 w 126"/>
                  <a:gd name="T9" fmla="*/ 62 h 313"/>
                  <a:gd name="T10" fmla="*/ 0 w 126"/>
                  <a:gd name="T11" fmla="*/ 94 h 313"/>
                  <a:gd name="T12" fmla="*/ 0 w 126"/>
                  <a:gd name="T13" fmla="*/ 31 h 313"/>
                  <a:gd name="T14" fmla="*/ 93 w 126"/>
                  <a:gd name="T15" fmla="*/ 0 h 313"/>
                  <a:gd name="T16" fmla="*/ 93 w 126"/>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13">
                    <a:moveTo>
                      <a:pt x="93" y="0"/>
                    </a:moveTo>
                    <a:lnTo>
                      <a:pt x="125" y="0"/>
                    </a:lnTo>
                    <a:cubicBezTo>
                      <a:pt x="125" y="0"/>
                      <a:pt x="125" y="0"/>
                      <a:pt x="125" y="312"/>
                    </a:cubicBezTo>
                    <a:cubicBezTo>
                      <a:pt x="125" y="312"/>
                      <a:pt x="125" y="312"/>
                      <a:pt x="62" y="312"/>
                    </a:cubicBezTo>
                    <a:cubicBezTo>
                      <a:pt x="62" y="312"/>
                      <a:pt x="62" y="312"/>
                      <a:pt x="62" y="62"/>
                    </a:cubicBezTo>
                    <a:cubicBezTo>
                      <a:pt x="62" y="62"/>
                      <a:pt x="31" y="94"/>
                      <a:pt x="0" y="94"/>
                    </a:cubicBezTo>
                    <a:cubicBezTo>
                      <a:pt x="0" y="94"/>
                      <a:pt x="0" y="94"/>
                      <a:pt x="0" y="31"/>
                    </a:cubicBezTo>
                    <a:cubicBezTo>
                      <a:pt x="31" y="31"/>
                      <a:pt x="62" y="0"/>
                      <a:pt x="93" y="0"/>
                    </a:cubicBezTo>
                    <a:lnTo>
                      <a:pt x="9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15" name="Freeform 64"/>
              <p:cNvSpPr>
                <a:spLocks noChangeArrowheads="1"/>
              </p:cNvSpPr>
              <p:nvPr/>
            </p:nvSpPr>
            <p:spPr bwMode="auto">
              <a:xfrm>
                <a:off x="4660900" y="3879850"/>
                <a:ext cx="90488" cy="123825"/>
              </a:xfrm>
              <a:custGeom>
                <a:avLst/>
                <a:gdLst>
                  <a:gd name="T0" fmla="*/ 219 w 251"/>
                  <a:gd name="T1" fmla="*/ 31 h 344"/>
                  <a:gd name="T2" fmla="*/ 250 w 251"/>
                  <a:gd name="T3" fmla="*/ 156 h 344"/>
                  <a:gd name="T4" fmla="*/ 125 w 251"/>
                  <a:gd name="T5" fmla="*/ 343 h 344"/>
                  <a:gd name="T6" fmla="*/ 0 w 251"/>
                  <a:gd name="T7" fmla="*/ 156 h 344"/>
                  <a:gd name="T8" fmla="*/ 125 w 251"/>
                  <a:gd name="T9" fmla="*/ 0 h 344"/>
                  <a:gd name="T10" fmla="*/ 219 w 251"/>
                  <a:gd name="T11" fmla="*/ 31 h 344"/>
                  <a:gd name="T12" fmla="*/ 219 w 251"/>
                  <a:gd name="T13" fmla="*/ 31 h 344"/>
                  <a:gd name="T14" fmla="*/ 125 w 251"/>
                  <a:gd name="T15" fmla="*/ 281 h 344"/>
                  <a:gd name="T16" fmla="*/ 188 w 251"/>
                  <a:gd name="T17" fmla="*/ 187 h 344"/>
                  <a:gd name="T18" fmla="*/ 157 w 251"/>
                  <a:gd name="T19" fmla="*/ 93 h 344"/>
                  <a:gd name="T20" fmla="*/ 125 w 251"/>
                  <a:gd name="T21" fmla="*/ 31 h 344"/>
                  <a:gd name="T22" fmla="*/ 94 w 251"/>
                  <a:gd name="T23" fmla="*/ 62 h 344"/>
                  <a:gd name="T24" fmla="*/ 94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9" y="31"/>
                    </a:moveTo>
                    <a:cubicBezTo>
                      <a:pt x="250" y="62"/>
                      <a:pt x="250" y="93"/>
                      <a:pt x="250" y="156"/>
                    </a:cubicBezTo>
                    <a:cubicBezTo>
                      <a:pt x="250" y="250"/>
                      <a:pt x="250" y="343"/>
                      <a:pt x="125" y="343"/>
                    </a:cubicBezTo>
                    <a:cubicBezTo>
                      <a:pt x="32" y="343"/>
                      <a:pt x="0" y="250"/>
                      <a:pt x="0" y="156"/>
                    </a:cubicBezTo>
                    <a:cubicBezTo>
                      <a:pt x="0" y="125"/>
                      <a:pt x="32" y="0"/>
                      <a:pt x="125" y="0"/>
                    </a:cubicBezTo>
                    <a:cubicBezTo>
                      <a:pt x="188" y="0"/>
                      <a:pt x="219" y="0"/>
                      <a:pt x="219" y="31"/>
                    </a:cubicBezTo>
                    <a:lnTo>
                      <a:pt x="219" y="31"/>
                    </a:lnTo>
                    <a:close/>
                    <a:moveTo>
                      <a:pt x="125" y="281"/>
                    </a:moveTo>
                    <a:cubicBezTo>
                      <a:pt x="188" y="281"/>
                      <a:pt x="188" y="218"/>
                      <a:pt x="188" y="187"/>
                    </a:cubicBezTo>
                    <a:cubicBezTo>
                      <a:pt x="188" y="156"/>
                      <a:pt x="188" y="125"/>
                      <a:pt x="157" y="93"/>
                    </a:cubicBezTo>
                    <a:cubicBezTo>
                      <a:pt x="157" y="62"/>
                      <a:pt x="157" y="31"/>
                      <a:pt x="125" y="31"/>
                    </a:cubicBezTo>
                    <a:cubicBezTo>
                      <a:pt x="94" y="31"/>
                      <a:pt x="94" y="62"/>
                      <a:pt x="94" y="62"/>
                    </a:cubicBezTo>
                    <a:cubicBezTo>
                      <a:pt x="94" y="125"/>
                      <a:pt x="94" y="156"/>
                      <a:pt x="94" y="187"/>
                    </a:cubicBezTo>
                    <a:cubicBezTo>
                      <a:pt x="94" y="250"/>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16" name="Freeform 65"/>
              <p:cNvSpPr>
                <a:spLocks noChangeArrowheads="1"/>
              </p:cNvSpPr>
              <p:nvPr/>
            </p:nvSpPr>
            <p:spPr bwMode="auto">
              <a:xfrm>
                <a:off x="4773613" y="3890963"/>
                <a:ext cx="57150" cy="112712"/>
              </a:xfrm>
              <a:custGeom>
                <a:avLst/>
                <a:gdLst>
                  <a:gd name="T0" fmla="*/ 94 w 157"/>
                  <a:gd name="T1" fmla="*/ 0 h 313"/>
                  <a:gd name="T2" fmla="*/ 156 w 157"/>
                  <a:gd name="T3" fmla="*/ 0 h 313"/>
                  <a:gd name="T4" fmla="*/ 156 w 157"/>
                  <a:gd name="T5" fmla="*/ 312 h 313"/>
                  <a:gd name="T6" fmla="*/ 62 w 157"/>
                  <a:gd name="T7" fmla="*/ 312 h 313"/>
                  <a:gd name="T8" fmla="*/ 62 w 157"/>
                  <a:gd name="T9" fmla="*/ 62 h 313"/>
                  <a:gd name="T10" fmla="*/ 0 w 157"/>
                  <a:gd name="T11" fmla="*/ 94 h 313"/>
                  <a:gd name="T12" fmla="*/ 0 w 157"/>
                  <a:gd name="T13" fmla="*/ 31 h 313"/>
                  <a:gd name="T14" fmla="*/ 94 w 157"/>
                  <a:gd name="T15" fmla="*/ 0 h 313"/>
                  <a:gd name="T16" fmla="*/ 94 w 157"/>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13">
                    <a:moveTo>
                      <a:pt x="94" y="0"/>
                    </a:moveTo>
                    <a:lnTo>
                      <a:pt x="156" y="0"/>
                    </a:lnTo>
                    <a:cubicBezTo>
                      <a:pt x="156" y="0"/>
                      <a:pt x="156" y="0"/>
                      <a:pt x="156" y="312"/>
                    </a:cubicBezTo>
                    <a:cubicBezTo>
                      <a:pt x="156" y="312"/>
                      <a:pt x="156" y="312"/>
                      <a:pt x="62" y="312"/>
                    </a:cubicBezTo>
                    <a:cubicBezTo>
                      <a:pt x="62" y="312"/>
                      <a:pt x="62" y="312"/>
                      <a:pt x="62" y="62"/>
                    </a:cubicBezTo>
                    <a:cubicBezTo>
                      <a:pt x="62" y="62"/>
                      <a:pt x="31" y="94"/>
                      <a:pt x="0" y="94"/>
                    </a:cubicBezTo>
                    <a:cubicBezTo>
                      <a:pt x="0" y="94"/>
                      <a:pt x="0" y="94"/>
                      <a:pt x="0" y="31"/>
                    </a:cubicBezTo>
                    <a:cubicBezTo>
                      <a:pt x="31" y="31"/>
                      <a:pt x="62" y="0"/>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17" name="Freeform 66"/>
              <p:cNvSpPr>
                <a:spLocks noChangeArrowheads="1"/>
              </p:cNvSpPr>
              <p:nvPr/>
            </p:nvSpPr>
            <p:spPr bwMode="auto">
              <a:xfrm>
                <a:off x="4840288" y="3902075"/>
                <a:ext cx="79375" cy="101600"/>
              </a:xfrm>
              <a:custGeom>
                <a:avLst/>
                <a:gdLst>
                  <a:gd name="T0" fmla="*/ 219 w 220"/>
                  <a:gd name="T1" fmla="*/ 219 h 282"/>
                  <a:gd name="T2" fmla="*/ 219 w 220"/>
                  <a:gd name="T3" fmla="*/ 250 h 282"/>
                  <a:gd name="T4" fmla="*/ 125 w 220"/>
                  <a:gd name="T5" fmla="*/ 281 h 282"/>
                  <a:gd name="T6" fmla="*/ 0 w 220"/>
                  <a:gd name="T7" fmla="*/ 94 h 282"/>
                  <a:gd name="T8" fmla="*/ 32 w 220"/>
                  <a:gd name="T9" fmla="*/ 0 h 282"/>
                  <a:gd name="T10" fmla="*/ 94 w 220"/>
                  <a:gd name="T11" fmla="*/ 63 h 282"/>
                  <a:gd name="T12" fmla="*/ 94 w 220"/>
                  <a:gd name="T13" fmla="*/ 125 h 282"/>
                  <a:gd name="T14" fmla="*/ 125 w 220"/>
                  <a:gd name="T15" fmla="*/ 219 h 282"/>
                  <a:gd name="T16" fmla="*/ 188 w 220"/>
                  <a:gd name="T17" fmla="*/ 188 h 282"/>
                  <a:gd name="T18" fmla="*/ 219 w 220"/>
                  <a:gd name="T19" fmla="*/ 219 h 282"/>
                  <a:gd name="T20" fmla="*/ 219 w 220"/>
                  <a:gd name="T21" fmla="*/ 21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82">
                    <a:moveTo>
                      <a:pt x="219" y="219"/>
                    </a:moveTo>
                    <a:cubicBezTo>
                      <a:pt x="219" y="250"/>
                      <a:pt x="219" y="250"/>
                      <a:pt x="219" y="250"/>
                    </a:cubicBezTo>
                    <a:cubicBezTo>
                      <a:pt x="219" y="281"/>
                      <a:pt x="188" y="281"/>
                      <a:pt x="125" y="281"/>
                    </a:cubicBezTo>
                    <a:cubicBezTo>
                      <a:pt x="32" y="281"/>
                      <a:pt x="0" y="188"/>
                      <a:pt x="0" y="94"/>
                    </a:cubicBezTo>
                    <a:cubicBezTo>
                      <a:pt x="0" y="94"/>
                      <a:pt x="0" y="31"/>
                      <a:pt x="32" y="0"/>
                    </a:cubicBezTo>
                    <a:cubicBezTo>
                      <a:pt x="63" y="31"/>
                      <a:pt x="63" y="63"/>
                      <a:pt x="94" y="63"/>
                    </a:cubicBezTo>
                    <a:cubicBezTo>
                      <a:pt x="94" y="94"/>
                      <a:pt x="94" y="94"/>
                      <a:pt x="94" y="125"/>
                    </a:cubicBezTo>
                    <a:cubicBezTo>
                      <a:pt x="94" y="188"/>
                      <a:pt x="94" y="219"/>
                      <a:pt x="125" y="219"/>
                    </a:cubicBezTo>
                    <a:cubicBezTo>
                      <a:pt x="157" y="219"/>
                      <a:pt x="157" y="219"/>
                      <a:pt x="188" y="188"/>
                    </a:cubicBezTo>
                    <a:cubicBezTo>
                      <a:pt x="188" y="188"/>
                      <a:pt x="188" y="219"/>
                      <a:pt x="219" y="219"/>
                    </a:cubicBezTo>
                    <a:lnTo>
                      <a:pt x="219" y="21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18" name="Freeform 67"/>
              <p:cNvSpPr>
                <a:spLocks noChangeArrowheads="1"/>
              </p:cNvSpPr>
              <p:nvPr/>
            </p:nvSpPr>
            <p:spPr bwMode="auto">
              <a:xfrm>
                <a:off x="5270500" y="3978275"/>
                <a:ext cx="20638" cy="25400"/>
              </a:xfrm>
              <a:custGeom>
                <a:avLst/>
                <a:gdLst>
                  <a:gd name="T0" fmla="*/ 57 w 58"/>
                  <a:gd name="T1" fmla="*/ 0 h 70"/>
                  <a:gd name="T2" fmla="*/ 57 w 58"/>
                  <a:gd name="T3" fmla="*/ 69 h 70"/>
                  <a:gd name="T4" fmla="*/ 0 w 58"/>
                  <a:gd name="T5" fmla="*/ 69 h 70"/>
                  <a:gd name="T6" fmla="*/ 57 w 58"/>
                  <a:gd name="T7" fmla="*/ 0 h 70"/>
                </a:gdLst>
                <a:ahLst/>
                <a:cxnLst>
                  <a:cxn ang="0">
                    <a:pos x="T0" y="T1"/>
                  </a:cxn>
                  <a:cxn ang="0">
                    <a:pos x="T2" y="T3"/>
                  </a:cxn>
                  <a:cxn ang="0">
                    <a:pos x="T4" y="T5"/>
                  </a:cxn>
                  <a:cxn ang="0">
                    <a:pos x="T6" y="T7"/>
                  </a:cxn>
                </a:cxnLst>
                <a:rect l="0" t="0" r="r" b="b"/>
                <a:pathLst>
                  <a:path w="57" h="70">
                    <a:moveTo>
                      <a:pt x="57" y="0"/>
                    </a:moveTo>
                    <a:lnTo>
                      <a:pt x="57" y="69"/>
                    </a:lnTo>
                    <a:lnTo>
                      <a:pt x="0" y="69"/>
                    </a:lnTo>
                    <a:lnTo>
                      <a:pt x="5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19" name="Freeform 68"/>
              <p:cNvSpPr>
                <a:spLocks noChangeArrowheads="1"/>
              </p:cNvSpPr>
              <p:nvPr/>
            </p:nvSpPr>
            <p:spPr bwMode="auto">
              <a:xfrm>
                <a:off x="5313363" y="3879850"/>
                <a:ext cx="90487" cy="123825"/>
              </a:xfrm>
              <a:custGeom>
                <a:avLst/>
                <a:gdLst>
                  <a:gd name="T0" fmla="*/ 219 w 251"/>
                  <a:gd name="T1" fmla="*/ 31 h 344"/>
                  <a:gd name="T2" fmla="*/ 250 w 251"/>
                  <a:gd name="T3" fmla="*/ 156 h 344"/>
                  <a:gd name="T4" fmla="*/ 125 w 251"/>
                  <a:gd name="T5" fmla="*/ 343 h 344"/>
                  <a:gd name="T6" fmla="*/ 0 w 251"/>
                  <a:gd name="T7" fmla="*/ 156 h 344"/>
                  <a:gd name="T8" fmla="*/ 0 w 251"/>
                  <a:gd name="T9" fmla="*/ 125 h 344"/>
                  <a:gd name="T10" fmla="*/ 125 w 251"/>
                  <a:gd name="T11" fmla="*/ 0 h 344"/>
                  <a:gd name="T12" fmla="*/ 219 w 251"/>
                  <a:gd name="T13" fmla="*/ 31 h 344"/>
                  <a:gd name="T14" fmla="*/ 219 w 251"/>
                  <a:gd name="T15" fmla="*/ 31 h 344"/>
                  <a:gd name="T16" fmla="*/ 125 w 251"/>
                  <a:gd name="T17" fmla="*/ 281 h 344"/>
                  <a:gd name="T18" fmla="*/ 187 w 251"/>
                  <a:gd name="T19" fmla="*/ 187 h 344"/>
                  <a:gd name="T20" fmla="*/ 156 w 251"/>
                  <a:gd name="T21" fmla="*/ 93 h 344"/>
                  <a:gd name="T22" fmla="*/ 125 w 251"/>
                  <a:gd name="T23" fmla="*/ 31 h 344"/>
                  <a:gd name="T24" fmla="*/ 94 w 251"/>
                  <a:gd name="T25" fmla="*/ 62 h 344"/>
                  <a:gd name="T26" fmla="*/ 94 w 251"/>
                  <a:gd name="T27" fmla="*/ 187 h 344"/>
                  <a:gd name="T28" fmla="*/ 125 w 251"/>
                  <a:gd name="T29" fmla="*/ 281 h 344"/>
                  <a:gd name="T30" fmla="*/ 125 w 251"/>
                  <a:gd name="T31"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44">
                    <a:moveTo>
                      <a:pt x="219" y="31"/>
                    </a:moveTo>
                    <a:cubicBezTo>
                      <a:pt x="250" y="62"/>
                      <a:pt x="250" y="93"/>
                      <a:pt x="250" y="156"/>
                    </a:cubicBezTo>
                    <a:cubicBezTo>
                      <a:pt x="250" y="250"/>
                      <a:pt x="219" y="343"/>
                      <a:pt x="125" y="343"/>
                    </a:cubicBezTo>
                    <a:cubicBezTo>
                      <a:pt x="31" y="343"/>
                      <a:pt x="0" y="250"/>
                      <a:pt x="0" y="156"/>
                    </a:cubicBezTo>
                    <a:lnTo>
                      <a:pt x="0" y="125"/>
                    </a:lnTo>
                    <a:cubicBezTo>
                      <a:pt x="0" y="125"/>
                      <a:pt x="0" y="125"/>
                      <a:pt x="125" y="0"/>
                    </a:cubicBezTo>
                    <a:cubicBezTo>
                      <a:pt x="187" y="0"/>
                      <a:pt x="219" y="0"/>
                      <a:pt x="219" y="31"/>
                    </a:cubicBezTo>
                    <a:lnTo>
                      <a:pt x="219" y="31"/>
                    </a:lnTo>
                    <a:close/>
                    <a:moveTo>
                      <a:pt x="125" y="281"/>
                    </a:moveTo>
                    <a:cubicBezTo>
                      <a:pt x="156" y="281"/>
                      <a:pt x="187" y="218"/>
                      <a:pt x="187" y="187"/>
                    </a:cubicBezTo>
                    <a:cubicBezTo>
                      <a:pt x="187" y="156"/>
                      <a:pt x="187" y="125"/>
                      <a:pt x="156" y="93"/>
                    </a:cubicBezTo>
                    <a:cubicBezTo>
                      <a:pt x="156" y="62"/>
                      <a:pt x="156" y="31"/>
                      <a:pt x="125" y="31"/>
                    </a:cubicBezTo>
                    <a:cubicBezTo>
                      <a:pt x="94" y="31"/>
                      <a:pt x="94" y="62"/>
                      <a:pt x="94" y="62"/>
                    </a:cubicBezTo>
                    <a:cubicBezTo>
                      <a:pt x="94" y="125"/>
                      <a:pt x="94" y="156"/>
                      <a:pt x="94" y="187"/>
                    </a:cubicBezTo>
                    <a:cubicBezTo>
                      <a:pt x="94" y="250"/>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20" name="Freeform 69"/>
              <p:cNvSpPr>
                <a:spLocks noChangeArrowheads="1"/>
              </p:cNvSpPr>
              <p:nvPr/>
            </p:nvSpPr>
            <p:spPr bwMode="auto">
              <a:xfrm>
                <a:off x="5414963" y="3890963"/>
                <a:ext cx="57150" cy="112712"/>
              </a:xfrm>
              <a:custGeom>
                <a:avLst/>
                <a:gdLst>
                  <a:gd name="T0" fmla="*/ 94 w 157"/>
                  <a:gd name="T1" fmla="*/ 0 h 313"/>
                  <a:gd name="T2" fmla="*/ 156 w 157"/>
                  <a:gd name="T3" fmla="*/ 0 h 313"/>
                  <a:gd name="T4" fmla="*/ 156 w 157"/>
                  <a:gd name="T5" fmla="*/ 312 h 313"/>
                  <a:gd name="T6" fmla="*/ 94 w 157"/>
                  <a:gd name="T7" fmla="*/ 312 h 313"/>
                  <a:gd name="T8" fmla="*/ 94 w 157"/>
                  <a:gd name="T9" fmla="*/ 62 h 313"/>
                  <a:gd name="T10" fmla="*/ 0 w 157"/>
                  <a:gd name="T11" fmla="*/ 94 h 313"/>
                  <a:gd name="T12" fmla="*/ 0 w 157"/>
                  <a:gd name="T13" fmla="*/ 31 h 313"/>
                  <a:gd name="T14" fmla="*/ 94 w 157"/>
                  <a:gd name="T15" fmla="*/ 0 h 313"/>
                  <a:gd name="T16" fmla="*/ 94 w 157"/>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13">
                    <a:moveTo>
                      <a:pt x="94" y="0"/>
                    </a:moveTo>
                    <a:lnTo>
                      <a:pt x="156" y="0"/>
                    </a:lnTo>
                    <a:cubicBezTo>
                      <a:pt x="156" y="0"/>
                      <a:pt x="156" y="0"/>
                      <a:pt x="156" y="312"/>
                    </a:cubicBezTo>
                    <a:cubicBezTo>
                      <a:pt x="156" y="312"/>
                      <a:pt x="156" y="312"/>
                      <a:pt x="94" y="312"/>
                    </a:cubicBezTo>
                    <a:cubicBezTo>
                      <a:pt x="94" y="312"/>
                      <a:pt x="94" y="312"/>
                      <a:pt x="94" y="62"/>
                    </a:cubicBezTo>
                    <a:cubicBezTo>
                      <a:pt x="63" y="62"/>
                      <a:pt x="31" y="94"/>
                      <a:pt x="0" y="94"/>
                    </a:cubicBezTo>
                    <a:cubicBezTo>
                      <a:pt x="0" y="94"/>
                      <a:pt x="0" y="94"/>
                      <a:pt x="0" y="31"/>
                    </a:cubicBezTo>
                    <a:cubicBezTo>
                      <a:pt x="31" y="31"/>
                      <a:pt x="63" y="0"/>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21" name="Freeform 70"/>
              <p:cNvSpPr>
                <a:spLocks noChangeArrowheads="1"/>
              </p:cNvSpPr>
              <p:nvPr/>
            </p:nvSpPr>
            <p:spPr bwMode="auto">
              <a:xfrm>
                <a:off x="5492750" y="3879850"/>
                <a:ext cx="90488" cy="123825"/>
              </a:xfrm>
              <a:custGeom>
                <a:avLst/>
                <a:gdLst>
                  <a:gd name="T0" fmla="*/ 219 w 251"/>
                  <a:gd name="T1" fmla="*/ 31 h 344"/>
                  <a:gd name="T2" fmla="*/ 250 w 251"/>
                  <a:gd name="T3" fmla="*/ 156 h 344"/>
                  <a:gd name="T4" fmla="*/ 125 w 251"/>
                  <a:gd name="T5" fmla="*/ 343 h 344"/>
                  <a:gd name="T6" fmla="*/ 0 w 251"/>
                  <a:gd name="T7" fmla="*/ 156 h 344"/>
                  <a:gd name="T8" fmla="*/ 125 w 251"/>
                  <a:gd name="T9" fmla="*/ 0 h 344"/>
                  <a:gd name="T10" fmla="*/ 219 w 251"/>
                  <a:gd name="T11" fmla="*/ 31 h 344"/>
                  <a:gd name="T12" fmla="*/ 219 w 251"/>
                  <a:gd name="T13" fmla="*/ 31 h 344"/>
                  <a:gd name="T14" fmla="*/ 125 w 251"/>
                  <a:gd name="T15" fmla="*/ 281 h 344"/>
                  <a:gd name="T16" fmla="*/ 187 w 251"/>
                  <a:gd name="T17" fmla="*/ 187 h 344"/>
                  <a:gd name="T18" fmla="*/ 156 w 251"/>
                  <a:gd name="T19" fmla="*/ 93 h 344"/>
                  <a:gd name="T20" fmla="*/ 125 w 251"/>
                  <a:gd name="T21" fmla="*/ 31 h 344"/>
                  <a:gd name="T22" fmla="*/ 94 w 251"/>
                  <a:gd name="T23" fmla="*/ 62 h 344"/>
                  <a:gd name="T24" fmla="*/ 94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9" y="31"/>
                    </a:moveTo>
                    <a:cubicBezTo>
                      <a:pt x="250" y="62"/>
                      <a:pt x="250" y="93"/>
                      <a:pt x="250" y="156"/>
                    </a:cubicBezTo>
                    <a:cubicBezTo>
                      <a:pt x="250" y="250"/>
                      <a:pt x="250" y="343"/>
                      <a:pt x="125" y="343"/>
                    </a:cubicBezTo>
                    <a:cubicBezTo>
                      <a:pt x="31" y="343"/>
                      <a:pt x="0" y="250"/>
                      <a:pt x="0" y="156"/>
                    </a:cubicBezTo>
                    <a:cubicBezTo>
                      <a:pt x="0" y="125"/>
                      <a:pt x="31" y="0"/>
                      <a:pt x="125" y="0"/>
                    </a:cubicBezTo>
                    <a:cubicBezTo>
                      <a:pt x="187" y="0"/>
                      <a:pt x="219" y="0"/>
                      <a:pt x="219" y="31"/>
                    </a:cubicBezTo>
                    <a:lnTo>
                      <a:pt x="219" y="31"/>
                    </a:lnTo>
                    <a:close/>
                    <a:moveTo>
                      <a:pt x="125" y="281"/>
                    </a:moveTo>
                    <a:cubicBezTo>
                      <a:pt x="187" y="281"/>
                      <a:pt x="187" y="218"/>
                      <a:pt x="187" y="187"/>
                    </a:cubicBezTo>
                    <a:cubicBezTo>
                      <a:pt x="187" y="156"/>
                      <a:pt x="187" y="125"/>
                      <a:pt x="156" y="93"/>
                    </a:cubicBezTo>
                    <a:cubicBezTo>
                      <a:pt x="156" y="62"/>
                      <a:pt x="156" y="31"/>
                      <a:pt x="125" y="31"/>
                    </a:cubicBezTo>
                    <a:lnTo>
                      <a:pt x="94" y="62"/>
                    </a:lnTo>
                    <a:cubicBezTo>
                      <a:pt x="94" y="125"/>
                      <a:pt x="94" y="156"/>
                      <a:pt x="94" y="187"/>
                    </a:cubicBezTo>
                    <a:cubicBezTo>
                      <a:pt x="94" y="250"/>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22" name="Freeform 71"/>
              <p:cNvSpPr>
                <a:spLocks noChangeArrowheads="1"/>
              </p:cNvSpPr>
              <p:nvPr/>
            </p:nvSpPr>
            <p:spPr bwMode="auto">
              <a:xfrm>
                <a:off x="5594350" y="3890963"/>
                <a:ext cx="57150" cy="112712"/>
              </a:xfrm>
              <a:custGeom>
                <a:avLst/>
                <a:gdLst>
                  <a:gd name="T0" fmla="*/ 94 w 157"/>
                  <a:gd name="T1" fmla="*/ 0 h 313"/>
                  <a:gd name="T2" fmla="*/ 156 w 157"/>
                  <a:gd name="T3" fmla="*/ 0 h 313"/>
                  <a:gd name="T4" fmla="*/ 156 w 157"/>
                  <a:gd name="T5" fmla="*/ 312 h 313"/>
                  <a:gd name="T6" fmla="*/ 94 w 157"/>
                  <a:gd name="T7" fmla="*/ 312 h 313"/>
                  <a:gd name="T8" fmla="*/ 94 w 157"/>
                  <a:gd name="T9" fmla="*/ 62 h 313"/>
                  <a:gd name="T10" fmla="*/ 0 w 157"/>
                  <a:gd name="T11" fmla="*/ 94 h 313"/>
                  <a:gd name="T12" fmla="*/ 0 w 157"/>
                  <a:gd name="T13" fmla="*/ 31 h 313"/>
                  <a:gd name="T14" fmla="*/ 94 w 157"/>
                  <a:gd name="T15" fmla="*/ 0 h 313"/>
                  <a:gd name="T16" fmla="*/ 94 w 157"/>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13">
                    <a:moveTo>
                      <a:pt x="94" y="0"/>
                    </a:moveTo>
                    <a:lnTo>
                      <a:pt x="156" y="0"/>
                    </a:lnTo>
                    <a:cubicBezTo>
                      <a:pt x="156" y="0"/>
                      <a:pt x="156" y="0"/>
                      <a:pt x="156" y="312"/>
                    </a:cubicBezTo>
                    <a:cubicBezTo>
                      <a:pt x="156" y="312"/>
                      <a:pt x="156" y="312"/>
                      <a:pt x="94" y="312"/>
                    </a:cubicBezTo>
                    <a:cubicBezTo>
                      <a:pt x="94" y="312"/>
                      <a:pt x="94" y="312"/>
                      <a:pt x="94" y="62"/>
                    </a:cubicBezTo>
                    <a:cubicBezTo>
                      <a:pt x="63" y="62"/>
                      <a:pt x="31" y="94"/>
                      <a:pt x="0" y="94"/>
                    </a:cubicBezTo>
                    <a:cubicBezTo>
                      <a:pt x="0" y="94"/>
                      <a:pt x="0" y="94"/>
                      <a:pt x="0" y="31"/>
                    </a:cubicBezTo>
                    <a:cubicBezTo>
                      <a:pt x="31" y="31"/>
                      <a:pt x="63" y="0"/>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23" name="Freeform 72"/>
              <p:cNvSpPr>
                <a:spLocks noChangeArrowheads="1"/>
              </p:cNvSpPr>
              <p:nvPr/>
            </p:nvSpPr>
            <p:spPr bwMode="auto">
              <a:xfrm>
                <a:off x="5673725" y="3879850"/>
                <a:ext cx="90488" cy="123825"/>
              </a:xfrm>
              <a:custGeom>
                <a:avLst/>
                <a:gdLst>
                  <a:gd name="T0" fmla="*/ 219 w 251"/>
                  <a:gd name="T1" fmla="*/ 31 h 344"/>
                  <a:gd name="T2" fmla="*/ 250 w 251"/>
                  <a:gd name="T3" fmla="*/ 156 h 344"/>
                  <a:gd name="T4" fmla="*/ 125 w 251"/>
                  <a:gd name="T5" fmla="*/ 343 h 344"/>
                  <a:gd name="T6" fmla="*/ 0 w 251"/>
                  <a:gd name="T7" fmla="*/ 156 h 344"/>
                  <a:gd name="T8" fmla="*/ 125 w 251"/>
                  <a:gd name="T9" fmla="*/ 0 h 344"/>
                  <a:gd name="T10" fmla="*/ 219 w 251"/>
                  <a:gd name="T11" fmla="*/ 31 h 344"/>
                  <a:gd name="T12" fmla="*/ 219 w 251"/>
                  <a:gd name="T13" fmla="*/ 31 h 344"/>
                  <a:gd name="T14" fmla="*/ 125 w 251"/>
                  <a:gd name="T15" fmla="*/ 281 h 344"/>
                  <a:gd name="T16" fmla="*/ 187 w 251"/>
                  <a:gd name="T17" fmla="*/ 187 h 344"/>
                  <a:gd name="T18" fmla="*/ 187 w 251"/>
                  <a:gd name="T19" fmla="*/ 93 h 344"/>
                  <a:gd name="T20" fmla="*/ 125 w 251"/>
                  <a:gd name="T21" fmla="*/ 31 h 344"/>
                  <a:gd name="T22" fmla="*/ 94 w 251"/>
                  <a:gd name="T23" fmla="*/ 62 h 344"/>
                  <a:gd name="T24" fmla="*/ 94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9" y="31"/>
                    </a:moveTo>
                    <a:cubicBezTo>
                      <a:pt x="250" y="62"/>
                      <a:pt x="250" y="93"/>
                      <a:pt x="250" y="156"/>
                    </a:cubicBezTo>
                    <a:cubicBezTo>
                      <a:pt x="250" y="250"/>
                      <a:pt x="250" y="343"/>
                      <a:pt x="125" y="343"/>
                    </a:cubicBezTo>
                    <a:cubicBezTo>
                      <a:pt x="31" y="343"/>
                      <a:pt x="0" y="250"/>
                      <a:pt x="0" y="156"/>
                    </a:cubicBezTo>
                    <a:cubicBezTo>
                      <a:pt x="0" y="125"/>
                      <a:pt x="31" y="0"/>
                      <a:pt x="125" y="0"/>
                    </a:cubicBezTo>
                    <a:cubicBezTo>
                      <a:pt x="187" y="0"/>
                      <a:pt x="219" y="0"/>
                      <a:pt x="219" y="31"/>
                    </a:cubicBezTo>
                    <a:lnTo>
                      <a:pt x="219" y="31"/>
                    </a:lnTo>
                    <a:close/>
                    <a:moveTo>
                      <a:pt x="125" y="281"/>
                    </a:moveTo>
                    <a:cubicBezTo>
                      <a:pt x="187" y="281"/>
                      <a:pt x="187" y="218"/>
                      <a:pt x="187" y="187"/>
                    </a:cubicBezTo>
                    <a:cubicBezTo>
                      <a:pt x="187" y="156"/>
                      <a:pt x="187" y="125"/>
                      <a:pt x="187" y="93"/>
                    </a:cubicBezTo>
                    <a:cubicBezTo>
                      <a:pt x="187" y="62"/>
                      <a:pt x="156" y="31"/>
                      <a:pt x="125" y="31"/>
                    </a:cubicBezTo>
                    <a:lnTo>
                      <a:pt x="94" y="62"/>
                    </a:lnTo>
                    <a:cubicBezTo>
                      <a:pt x="94" y="125"/>
                      <a:pt x="94" y="156"/>
                      <a:pt x="94" y="187"/>
                    </a:cubicBezTo>
                    <a:cubicBezTo>
                      <a:pt x="94" y="250"/>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24" name="Freeform 73"/>
              <p:cNvSpPr>
                <a:spLocks noChangeArrowheads="1"/>
              </p:cNvSpPr>
              <p:nvPr/>
            </p:nvSpPr>
            <p:spPr bwMode="auto">
              <a:xfrm>
                <a:off x="5773738" y="3890963"/>
                <a:ext cx="57150" cy="112712"/>
              </a:xfrm>
              <a:custGeom>
                <a:avLst/>
                <a:gdLst>
                  <a:gd name="T0" fmla="*/ 94 w 157"/>
                  <a:gd name="T1" fmla="*/ 0 h 313"/>
                  <a:gd name="T2" fmla="*/ 156 w 157"/>
                  <a:gd name="T3" fmla="*/ 0 h 313"/>
                  <a:gd name="T4" fmla="*/ 156 w 157"/>
                  <a:gd name="T5" fmla="*/ 312 h 313"/>
                  <a:gd name="T6" fmla="*/ 94 w 157"/>
                  <a:gd name="T7" fmla="*/ 312 h 313"/>
                  <a:gd name="T8" fmla="*/ 94 w 157"/>
                  <a:gd name="T9" fmla="*/ 62 h 313"/>
                  <a:gd name="T10" fmla="*/ 0 w 157"/>
                  <a:gd name="T11" fmla="*/ 94 h 313"/>
                  <a:gd name="T12" fmla="*/ 0 w 157"/>
                  <a:gd name="T13" fmla="*/ 31 h 313"/>
                  <a:gd name="T14" fmla="*/ 94 w 157"/>
                  <a:gd name="T15" fmla="*/ 0 h 313"/>
                  <a:gd name="T16" fmla="*/ 94 w 157"/>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13">
                    <a:moveTo>
                      <a:pt x="94" y="0"/>
                    </a:moveTo>
                    <a:lnTo>
                      <a:pt x="156" y="0"/>
                    </a:lnTo>
                    <a:cubicBezTo>
                      <a:pt x="156" y="0"/>
                      <a:pt x="156" y="0"/>
                      <a:pt x="156" y="312"/>
                    </a:cubicBezTo>
                    <a:cubicBezTo>
                      <a:pt x="156" y="312"/>
                      <a:pt x="156" y="312"/>
                      <a:pt x="94" y="312"/>
                    </a:cubicBezTo>
                    <a:cubicBezTo>
                      <a:pt x="94" y="312"/>
                      <a:pt x="94" y="312"/>
                      <a:pt x="94" y="62"/>
                    </a:cubicBezTo>
                    <a:cubicBezTo>
                      <a:pt x="63" y="62"/>
                      <a:pt x="31" y="94"/>
                      <a:pt x="0" y="94"/>
                    </a:cubicBezTo>
                    <a:cubicBezTo>
                      <a:pt x="0" y="94"/>
                      <a:pt x="0" y="94"/>
                      <a:pt x="0" y="31"/>
                    </a:cubicBezTo>
                    <a:cubicBezTo>
                      <a:pt x="31" y="31"/>
                      <a:pt x="63" y="0"/>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25" name="Freeform 74"/>
              <p:cNvSpPr>
                <a:spLocks noChangeArrowheads="1"/>
              </p:cNvSpPr>
              <p:nvPr/>
            </p:nvSpPr>
            <p:spPr bwMode="auto">
              <a:xfrm>
                <a:off x="5864225" y="3879850"/>
                <a:ext cx="90488" cy="123825"/>
              </a:xfrm>
              <a:custGeom>
                <a:avLst/>
                <a:gdLst>
                  <a:gd name="T0" fmla="*/ 219 w 251"/>
                  <a:gd name="T1" fmla="*/ 31 h 344"/>
                  <a:gd name="T2" fmla="*/ 250 w 251"/>
                  <a:gd name="T3" fmla="*/ 156 h 344"/>
                  <a:gd name="T4" fmla="*/ 125 w 251"/>
                  <a:gd name="T5" fmla="*/ 343 h 344"/>
                  <a:gd name="T6" fmla="*/ 0 w 251"/>
                  <a:gd name="T7" fmla="*/ 156 h 344"/>
                  <a:gd name="T8" fmla="*/ 125 w 251"/>
                  <a:gd name="T9" fmla="*/ 0 h 344"/>
                  <a:gd name="T10" fmla="*/ 219 w 251"/>
                  <a:gd name="T11" fmla="*/ 31 h 344"/>
                  <a:gd name="T12" fmla="*/ 219 w 251"/>
                  <a:gd name="T13" fmla="*/ 31 h 344"/>
                  <a:gd name="T14" fmla="*/ 125 w 251"/>
                  <a:gd name="T15" fmla="*/ 281 h 344"/>
                  <a:gd name="T16" fmla="*/ 156 w 251"/>
                  <a:gd name="T17" fmla="*/ 187 h 344"/>
                  <a:gd name="T18" fmla="*/ 156 w 251"/>
                  <a:gd name="T19" fmla="*/ 93 h 344"/>
                  <a:gd name="T20" fmla="*/ 125 w 251"/>
                  <a:gd name="T21" fmla="*/ 31 h 344"/>
                  <a:gd name="T22" fmla="*/ 63 w 251"/>
                  <a:gd name="T23" fmla="*/ 62 h 344"/>
                  <a:gd name="T24" fmla="*/ 63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9" y="31"/>
                    </a:moveTo>
                    <a:cubicBezTo>
                      <a:pt x="219" y="62"/>
                      <a:pt x="250" y="93"/>
                      <a:pt x="250" y="156"/>
                    </a:cubicBezTo>
                    <a:cubicBezTo>
                      <a:pt x="250" y="250"/>
                      <a:pt x="219" y="343"/>
                      <a:pt x="125" y="343"/>
                    </a:cubicBezTo>
                    <a:cubicBezTo>
                      <a:pt x="31" y="343"/>
                      <a:pt x="0" y="250"/>
                      <a:pt x="0" y="156"/>
                    </a:cubicBezTo>
                    <a:cubicBezTo>
                      <a:pt x="0" y="125"/>
                      <a:pt x="0" y="0"/>
                      <a:pt x="125" y="0"/>
                    </a:cubicBezTo>
                    <a:cubicBezTo>
                      <a:pt x="156" y="0"/>
                      <a:pt x="188" y="0"/>
                      <a:pt x="219" y="31"/>
                    </a:cubicBezTo>
                    <a:lnTo>
                      <a:pt x="219" y="31"/>
                    </a:lnTo>
                    <a:close/>
                    <a:moveTo>
                      <a:pt x="125" y="281"/>
                    </a:moveTo>
                    <a:cubicBezTo>
                      <a:pt x="156" y="281"/>
                      <a:pt x="156" y="218"/>
                      <a:pt x="156" y="187"/>
                    </a:cubicBezTo>
                    <a:cubicBezTo>
                      <a:pt x="156" y="156"/>
                      <a:pt x="156" y="125"/>
                      <a:pt x="156" y="93"/>
                    </a:cubicBezTo>
                    <a:cubicBezTo>
                      <a:pt x="156" y="62"/>
                      <a:pt x="125" y="31"/>
                      <a:pt x="125" y="31"/>
                    </a:cubicBezTo>
                    <a:cubicBezTo>
                      <a:pt x="94" y="31"/>
                      <a:pt x="94" y="62"/>
                      <a:pt x="63" y="62"/>
                    </a:cubicBezTo>
                    <a:cubicBezTo>
                      <a:pt x="63" y="125"/>
                      <a:pt x="63" y="156"/>
                      <a:pt x="63" y="187"/>
                    </a:cubicBezTo>
                    <a:cubicBezTo>
                      <a:pt x="63" y="250"/>
                      <a:pt x="63"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26" name="Freeform 75"/>
              <p:cNvSpPr>
                <a:spLocks noChangeArrowheads="1"/>
              </p:cNvSpPr>
              <p:nvPr/>
            </p:nvSpPr>
            <p:spPr bwMode="auto">
              <a:xfrm>
                <a:off x="5965825" y="3879850"/>
                <a:ext cx="90488" cy="123825"/>
              </a:xfrm>
              <a:custGeom>
                <a:avLst/>
                <a:gdLst>
                  <a:gd name="T0" fmla="*/ 219 w 251"/>
                  <a:gd name="T1" fmla="*/ 31 h 344"/>
                  <a:gd name="T2" fmla="*/ 250 w 251"/>
                  <a:gd name="T3" fmla="*/ 156 h 344"/>
                  <a:gd name="T4" fmla="*/ 125 w 251"/>
                  <a:gd name="T5" fmla="*/ 343 h 344"/>
                  <a:gd name="T6" fmla="*/ 0 w 251"/>
                  <a:gd name="T7" fmla="*/ 156 h 344"/>
                  <a:gd name="T8" fmla="*/ 125 w 251"/>
                  <a:gd name="T9" fmla="*/ 0 h 344"/>
                  <a:gd name="T10" fmla="*/ 219 w 251"/>
                  <a:gd name="T11" fmla="*/ 31 h 344"/>
                  <a:gd name="T12" fmla="*/ 219 w 251"/>
                  <a:gd name="T13" fmla="*/ 31 h 344"/>
                  <a:gd name="T14" fmla="*/ 125 w 251"/>
                  <a:gd name="T15" fmla="*/ 281 h 344"/>
                  <a:gd name="T16" fmla="*/ 157 w 251"/>
                  <a:gd name="T17" fmla="*/ 187 h 344"/>
                  <a:gd name="T18" fmla="*/ 157 w 251"/>
                  <a:gd name="T19" fmla="*/ 93 h 344"/>
                  <a:gd name="T20" fmla="*/ 125 w 251"/>
                  <a:gd name="T21" fmla="*/ 31 h 344"/>
                  <a:gd name="T22" fmla="*/ 94 w 251"/>
                  <a:gd name="T23" fmla="*/ 62 h 344"/>
                  <a:gd name="T24" fmla="*/ 63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9" y="31"/>
                    </a:moveTo>
                    <a:cubicBezTo>
                      <a:pt x="219" y="62"/>
                      <a:pt x="250" y="93"/>
                      <a:pt x="250" y="156"/>
                    </a:cubicBezTo>
                    <a:cubicBezTo>
                      <a:pt x="250" y="250"/>
                      <a:pt x="219" y="343"/>
                      <a:pt x="125" y="343"/>
                    </a:cubicBezTo>
                    <a:cubicBezTo>
                      <a:pt x="31" y="343"/>
                      <a:pt x="0" y="250"/>
                      <a:pt x="0" y="156"/>
                    </a:cubicBezTo>
                    <a:cubicBezTo>
                      <a:pt x="0" y="125"/>
                      <a:pt x="0" y="0"/>
                      <a:pt x="125" y="0"/>
                    </a:cubicBezTo>
                    <a:cubicBezTo>
                      <a:pt x="157" y="0"/>
                      <a:pt x="188" y="0"/>
                      <a:pt x="219" y="31"/>
                    </a:cubicBezTo>
                    <a:lnTo>
                      <a:pt x="219" y="31"/>
                    </a:lnTo>
                    <a:close/>
                    <a:moveTo>
                      <a:pt x="125" y="281"/>
                    </a:moveTo>
                    <a:cubicBezTo>
                      <a:pt x="157" y="281"/>
                      <a:pt x="157" y="218"/>
                      <a:pt x="157" y="187"/>
                    </a:cubicBezTo>
                    <a:cubicBezTo>
                      <a:pt x="157" y="156"/>
                      <a:pt x="157" y="125"/>
                      <a:pt x="157" y="93"/>
                    </a:cubicBezTo>
                    <a:cubicBezTo>
                      <a:pt x="157" y="62"/>
                      <a:pt x="157" y="31"/>
                      <a:pt x="125" y="31"/>
                    </a:cubicBezTo>
                    <a:cubicBezTo>
                      <a:pt x="94" y="31"/>
                      <a:pt x="94" y="62"/>
                      <a:pt x="94" y="62"/>
                    </a:cubicBezTo>
                    <a:cubicBezTo>
                      <a:pt x="63" y="125"/>
                      <a:pt x="63" y="156"/>
                      <a:pt x="63" y="187"/>
                    </a:cubicBezTo>
                    <a:cubicBezTo>
                      <a:pt x="63" y="250"/>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27" name="Freeform 76"/>
              <p:cNvSpPr>
                <a:spLocks noChangeArrowheads="1"/>
              </p:cNvSpPr>
              <p:nvPr/>
            </p:nvSpPr>
            <p:spPr bwMode="auto">
              <a:xfrm>
                <a:off x="6067425" y="3879850"/>
                <a:ext cx="90488" cy="123825"/>
              </a:xfrm>
              <a:custGeom>
                <a:avLst/>
                <a:gdLst>
                  <a:gd name="T0" fmla="*/ 218 w 251"/>
                  <a:gd name="T1" fmla="*/ 31 h 344"/>
                  <a:gd name="T2" fmla="*/ 250 w 251"/>
                  <a:gd name="T3" fmla="*/ 156 h 344"/>
                  <a:gd name="T4" fmla="*/ 125 w 251"/>
                  <a:gd name="T5" fmla="*/ 343 h 344"/>
                  <a:gd name="T6" fmla="*/ 0 w 251"/>
                  <a:gd name="T7" fmla="*/ 156 h 344"/>
                  <a:gd name="T8" fmla="*/ 125 w 251"/>
                  <a:gd name="T9" fmla="*/ 0 h 344"/>
                  <a:gd name="T10" fmla="*/ 218 w 251"/>
                  <a:gd name="T11" fmla="*/ 31 h 344"/>
                  <a:gd name="T12" fmla="*/ 218 w 251"/>
                  <a:gd name="T13" fmla="*/ 31 h 344"/>
                  <a:gd name="T14" fmla="*/ 125 w 251"/>
                  <a:gd name="T15" fmla="*/ 281 h 344"/>
                  <a:gd name="T16" fmla="*/ 187 w 251"/>
                  <a:gd name="T17" fmla="*/ 187 h 344"/>
                  <a:gd name="T18" fmla="*/ 187 w 251"/>
                  <a:gd name="T19" fmla="*/ 93 h 344"/>
                  <a:gd name="T20" fmla="*/ 125 w 251"/>
                  <a:gd name="T21" fmla="*/ 31 h 344"/>
                  <a:gd name="T22" fmla="*/ 93 w 251"/>
                  <a:gd name="T23" fmla="*/ 62 h 344"/>
                  <a:gd name="T24" fmla="*/ 93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8" y="31"/>
                    </a:moveTo>
                    <a:cubicBezTo>
                      <a:pt x="250" y="62"/>
                      <a:pt x="250" y="93"/>
                      <a:pt x="250" y="156"/>
                    </a:cubicBezTo>
                    <a:cubicBezTo>
                      <a:pt x="250" y="250"/>
                      <a:pt x="250" y="343"/>
                      <a:pt x="125" y="343"/>
                    </a:cubicBezTo>
                    <a:cubicBezTo>
                      <a:pt x="31" y="343"/>
                      <a:pt x="0" y="250"/>
                      <a:pt x="0" y="156"/>
                    </a:cubicBezTo>
                    <a:cubicBezTo>
                      <a:pt x="0" y="125"/>
                      <a:pt x="31" y="0"/>
                      <a:pt x="125" y="0"/>
                    </a:cubicBezTo>
                    <a:cubicBezTo>
                      <a:pt x="187" y="0"/>
                      <a:pt x="218" y="0"/>
                      <a:pt x="218" y="31"/>
                    </a:cubicBezTo>
                    <a:lnTo>
                      <a:pt x="218" y="31"/>
                    </a:lnTo>
                    <a:close/>
                    <a:moveTo>
                      <a:pt x="125" y="281"/>
                    </a:moveTo>
                    <a:cubicBezTo>
                      <a:pt x="187" y="281"/>
                      <a:pt x="187" y="218"/>
                      <a:pt x="187" y="187"/>
                    </a:cubicBezTo>
                    <a:cubicBezTo>
                      <a:pt x="187" y="156"/>
                      <a:pt x="187" y="125"/>
                      <a:pt x="187" y="93"/>
                    </a:cubicBezTo>
                    <a:cubicBezTo>
                      <a:pt x="156" y="62"/>
                      <a:pt x="156" y="31"/>
                      <a:pt x="125" y="31"/>
                    </a:cubicBezTo>
                    <a:lnTo>
                      <a:pt x="93" y="62"/>
                    </a:lnTo>
                    <a:cubicBezTo>
                      <a:pt x="93" y="125"/>
                      <a:pt x="93" y="156"/>
                      <a:pt x="93" y="187"/>
                    </a:cubicBezTo>
                    <a:cubicBezTo>
                      <a:pt x="93" y="250"/>
                      <a:pt x="93"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28" name="Freeform 77"/>
              <p:cNvSpPr>
                <a:spLocks noChangeArrowheads="1"/>
              </p:cNvSpPr>
              <p:nvPr/>
            </p:nvSpPr>
            <p:spPr bwMode="auto">
              <a:xfrm>
                <a:off x="6180138" y="3890963"/>
                <a:ext cx="46037" cy="112712"/>
              </a:xfrm>
              <a:custGeom>
                <a:avLst/>
                <a:gdLst>
                  <a:gd name="T0" fmla="*/ 94 w 126"/>
                  <a:gd name="T1" fmla="*/ 0 h 313"/>
                  <a:gd name="T2" fmla="*/ 125 w 126"/>
                  <a:gd name="T3" fmla="*/ 0 h 313"/>
                  <a:gd name="T4" fmla="*/ 125 w 126"/>
                  <a:gd name="T5" fmla="*/ 312 h 313"/>
                  <a:gd name="T6" fmla="*/ 94 w 126"/>
                  <a:gd name="T7" fmla="*/ 312 h 313"/>
                  <a:gd name="T8" fmla="*/ 94 w 126"/>
                  <a:gd name="T9" fmla="*/ 62 h 313"/>
                  <a:gd name="T10" fmla="*/ 0 w 126"/>
                  <a:gd name="T11" fmla="*/ 94 h 313"/>
                  <a:gd name="T12" fmla="*/ 0 w 126"/>
                  <a:gd name="T13" fmla="*/ 31 h 313"/>
                  <a:gd name="T14" fmla="*/ 94 w 126"/>
                  <a:gd name="T15" fmla="*/ 0 h 313"/>
                  <a:gd name="T16" fmla="*/ 94 w 126"/>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13">
                    <a:moveTo>
                      <a:pt x="94" y="0"/>
                    </a:moveTo>
                    <a:lnTo>
                      <a:pt x="125" y="0"/>
                    </a:lnTo>
                    <a:cubicBezTo>
                      <a:pt x="125" y="0"/>
                      <a:pt x="125" y="0"/>
                      <a:pt x="125" y="312"/>
                    </a:cubicBezTo>
                    <a:cubicBezTo>
                      <a:pt x="125" y="312"/>
                      <a:pt x="125" y="312"/>
                      <a:pt x="94" y="312"/>
                    </a:cubicBezTo>
                    <a:cubicBezTo>
                      <a:pt x="94" y="312"/>
                      <a:pt x="94" y="312"/>
                      <a:pt x="94" y="62"/>
                    </a:cubicBezTo>
                    <a:cubicBezTo>
                      <a:pt x="63" y="62"/>
                      <a:pt x="31" y="94"/>
                      <a:pt x="0" y="94"/>
                    </a:cubicBezTo>
                    <a:cubicBezTo>
                      <a:pt x="0" y="94"/>
                      <a:pt x="0" y="94"/>
                      <a:pt x="0" y="31"/>
                    </a:cubicBezTo>
                    <a:cubicBezTo>
                      <a:pt x="31" y="31"/>
                      <a:pt x="63" y="0"/>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29" name="Freeform 78"/>
              <p:cNvSpPr>
                <a:spLocks noChangeArrowheads="1"/>
              </p:cNvSpPr>
              <p:nvPr/>
            </p:nvSpPr>
            <p:spPr bwMode="auto">
              <a:xfrm>
                <a:off x="6246813" y="3879850"/>
                <a:ext cx="90487" cy="123825"/>
              </a:xfrm>
              <a:custGeom>
                <a:avLst/>
                <a:gdLst>
                  <a:gd name="T0" fmla="*/ 218 w 251"/>
                  <a:gd name="T1" fmla="*/ 31 h 344"/>
                  <a:gd name="T2" fmla="*/ 250 w 251"/>
                  <a:gd name="T3" fmla="*/ 156 h 344"/>
                  <a:gd name="T4" fmla="*/ 125 w 251"/>
                  <a:gd name="T5" fmla="*/ 343 h 344"/>
                  <a:gd name="T6" fmla="*/ 0 w 251"/>
                  <a:gd name="T7" fmla="*/ 156 h 344"/>
                  <a:gd name="T8" fmla="*/ 125 w 251"/>
                  <a:gd name="T9" fmla="*/ 0 h 344"/>
                  <a:gd name="T10" fmla="*/ 218 w 251"/>
                  <a:gd name="T11" fmla="*/ 31 h 344"/>
                  <a:gd name="T12" fmla="*/ 218 w 251"/>
                  <a:gd name="T13" fmla="*/ 31 h 344"/>
                  <a:gd name="T14" fmla="*/ 125 w 251"/>
                  <a:gd name="T15" fmla="*/ 281 h 344"/>
                  <a:gd name="T16" fmla="*/ 187 w 251"/>
                  <a:gd name="T17" fmla="*/ 187 h 344"/>
                  <a:gd name="T18" fmla="*/ 187 w 251"/>
                  <a:gd name="T19" fmla="*/ 93 h 344"/>
                  <a:gd name="T20" fmla="*/ 125 w 251"/>
                  <a:gd name="T21" fmla="*/ 31 h 344"/>
                  <a:gd name="T22" fmla="*/ 93 w 251"/>
                  <a:gd name="T23" fmla="*/ 62 h 344"/>
                  <a:gd name="T24" fmla="*/ 93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8" y="31"/>
                    </a:moveTo>
                    <a:cubicBezTo>
                      <a:pt x="250" y="62"/>
                      <a:pt x="250" y="93"/>
                      <a:pt x="250" y="156"/>
                    </a:cubicBezTo>
                    <a:cubicBezTo>
                      <a:pt x="250" y="250"/>
                      <a:pt x="250" y="343"/>
                      <a:pt x="125" y="343"/>
                    </a:cubicBezTo>
                    <a:cubicBezTo>
                      <a:pt x="31" y="343"/>
                      <a:pt x="0" y="250"/>
                      <a:pt x="0" y="156"/>
                    </a:cubicBezTo>
                    <a:cubicBezTo>
                      <a:pt x="0" y="125"/>
                      <a:pt x="31" y="0"/>
                      <a:pt x="125" y="0"/>
                    </a:cubicBezTo>
                    <a:cubicBezTo>
                      <a:pt x="187" y="0"/>
                      <a:pt x="218" y="0"/>
                      <a:pt x="218" y="31"/>
                    </a:cubicBezTo>
                    <a:lnTo>
                      <a:pt x="218" y="31"/>
                    </a:lnTo>
                    <a:close/>
                    <a:moveTo>
                      <a:pt x="125" y="281"/>
                    </a:moveTo>
                    <a:cubicBezTo>
                      <a:pt x="187" y="281"/>
                      <a:pt x="187" y="218"/>
                      <a:pt x="187" y="187"/>
                    </a:cubicBezTo>
                    <a:cubicBezTo>
                      <a:pt x="187" y="156"/>
                      <a:pt x="187" y="125"/>
                      <a:pt x="187" y="93"/>
                    </a:cubicBezTo>
                    <a:cubicBezTo>
                      <a:pt x="187" y="62"/>
                      <a:pt x="156" y="31"/>
                      <a:pt x="125" y="31"/>
                    </a:cubicBezTo>
                    <a:lnTo>
                      <a:pt x="93" y="62"/>
                    </a:lnTo>
                    <a:cubicBezTo>
                      <a:pt x="93" y="125"/>
                      <a:pt x="93" y="156"/>
                      <a:pt x="93" y="187"/>
                    </a:cubicBezTo>
                    <a:cubicBezTo>
                      <a:pt x="93" y="250"/>
                      <a:pt x="93"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30" name="Freeform 79"/>
              <p:cNvSpPr>
                <a:spLocks noChangeArrowheads="1"/>
              </p:cNvSpPr>
              <p:nvPr/>
            </p:nvSpPr>
            <p:spPr bwMode="auto">
              <a:xfrm>
                <a:off x="6359525" y="3879850"/>
                <a:ext cx="90488" cy="123825"/>
              </a:xfrm>
              <a:custGeom>
                <a:avLst/>
                <a:gdLst>
                  <a:gd name="T0" fmla="*/ 219 w 251"/>
                  <a:gd name="T1" fmla="*/ 31 h 344"/>
                  <a:gd name="T2" fmla="*/ 250 w 251"/>
                  <a:gd name="T3" fmla="*/ 156 h 344"/>
                  <a:gd name="T4" fmla="*/ 125 w 251"/>
                  <a:gd name="T5" fmla="*/ 343 h 344"/>
                  <a:gd name="T6" fmla="*/ 0 w 251"/>
                  <a:gd name="T7" fmla="*/ 156 h 344"/>
                  <a:gd name="T8" fmla="*/ 125 w 251"/>
                  <a:gd name="T9" fmla="*/ 0 h 344"/>
                  <a:gd name="T10" fmla="*/ 219 w 251"/>
                  <a:gd name="T11" fmla="*/ 31 h 344"/>
                  <a:gd name="T12" fmla="*/ 219 w 251"/>
                  <a:gd name="T13" fmla="*/ 31 h 344"/>
                  <a:gd name="T14" fmla="*/ 125 w 251"/>
                  <a:gd name="T15" fmla="*/ 281 h 344"/>
                  <a:gd name="T16" fmla="*/ 156 w 251"/>
                  <a:gd name="T17" fmla="*/ 187 h 344"/>
                  <a:gd name="T18" fmla="*/ 156 w 251"/>
                  <a:gd name="T19" fmla="*/ 93 h 344"/>
                  <a:gd name="T20" fmla="*/ 125 w 251"/>
                  <a:gd name="T21" fmla="*/ 31 h 344"/>
                  <a:gd name="T22" fmla="*/ 94 w 251"/>
                  <a:gd name="T23" fmla="*/ 62 h 344"/>
                  <a:gd name="T24" fmla="*/ 63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9" y="31"/>
                    </a:moveTo>
                    <a:cubicBezTo>
                      <a:pt x="219" y="62"/>
                      <a:pt x="250" y="93"/>
                      <a:pt x="250" y="156"/>
                    </a:cubicBezTo>
                    <a:cubicBezTo>
                      <a:pt x="250" y="250"/>
                      <a:pt x="219" y="343"/>
                      <a:pt x="125" y="343"/>
                    </a:cubicBezTo>
                    <a:cubicBezTo>
                      <a:pt x="31" y="343"/>
                      <a:pt x="0" y="250"/>
                      <a:pt x="0" y="156"/>
                    </a:cubicBezTo>
                    <a:cubicBezTo>
                      <a:pt x="0" y="125"/>
                      <a:pt x="0" y="0"/>
                      <a:pt x="125" y="0"/>
                    </a:cubicBezTo>
                    <a:cubicBezTo>
                      <a:pt x="156" y="0"/>
                      <a:pt x="188" y="0"/>
                      <a:pt x="219" y="31"/>
                    </a:cubicBezTo>
                    <a:lnTo>
                      <a:pt x="219" y="31"/>
                    </a:lnTo>
                    <a:close/>
                    <a:moveTo>
                      <a:pt x="125" y="281"/>
                    </a:moveTo>
                    <a:cubicBezTo>
                      <a:pt x="156" y="281"/>
                      <a:pt x="156" y="218"/>
                      <a:pt x="156" y="187"/>
                    </a:cubicBezTo>
                    <a:cubicBezTo>
                      <a:pt x="156" y="156"/>
                      <a:pt x="156" y="125"/>
                      <a:pt x="156" y="93"/>
                    </a:cubicBezTo>
                    <a:cubicBezTo>
                      <a:pt x="156" y="62"/>
                      <a:pt x="156" y="31"/>
                      <a:pt x="125" y="31"/>
                    </a:cubicBezTo>
                    <a:cubicBezTo>
                      <a:pt x="94" y="31"/>
                      <a:pt x="94" y="62"/>
                      <a:pt x="94" y="62"/>
                    </a:cubicBezTo>
                    <a:cubicBezTo>
                      <a:pt x="63" y="125"/>
                      <a:pt x="63" y="156"/>
                      <a:pt x="63" y="187"/>
                    </a:cubicBezTo>
                    <a:cubicBezTo>
                      <a:pt x="63" y="250"/>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31" name="Freeform 80"/>
              <p:cNvSpPr>
                <a:spLocks noChangeArrowheads="1"/>
              </p:cNvSpPr>
              <p:nvPr/>
            </p:nvSpPr>
            <p:spPr bwMode="auto">
              <a:xfrm>
                <a:off x="6461125" y="3890963"/>
                <a:ext cx="46038" cy="112712"/>
              </a:xfrm>
              <a:custGeom>
                <a:avLst/>
                <a:gdLst>
                  <a:gd name="T0" fmla="*/ 94 w 126"/>
                  <a:gd name="T1" fmla="*/ 0 h 313"/>
                  <a:gd name="T2" fmla="*/ 125 w 126"/>
                  <a:gd name="T3" fmla="*/ 0 h 313"/>
                  <a:gd name="T4" fmla="*/ 125 w 126"/>
                  <a:gd name="T5" fmla="*/ 312 h 313"/>
                  <a:gd name="T6" fmla="*/ 94 w 126"/>
                  <a:gd name="T7" fmla="*/ 312 h 313"/>
                  <a:gd name="T8" fmla="*/ 94 w 126"/>
                  <a:gd name="T9" fmla="*/ 62 h 313"/>
                  <a:gd name="T10" fmla="*/ 0 w 126"/>
                  <a:gd name="T11" fmla="*/ 94 h 313"/>
                  <a:gd name="T12" fmla="*/ 0 w 126"/>
                  <a:gd name="T13" fmla="*/ 31 h 313"/>
                  <a:gd name="T14" fmla="*/ 94 w 126"/>
                  <a:gd name="T15" fmla="*/ 0 h 313"/>
                  <a:gd name="T16" fmla="*/ 94 w 126"/>
                  <a:gd name="T17"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13">
                    <a:moveTo>
                      <a:pt x="94" y="0"/>
                    </a:moveTo>
                    <a:lnTo>
                      <a:pt x="125" y="0"/>
                    </a:lnTo>
                    <a:cubicBezTo>
                      <a:pt x="125" y="0"/>
                      <a:pt x="125" y="0"/>
                      <a:pt x="125" y="312"/>
                    </a:cubicBezTo>
                    <a:cubicBezTo>
                      <a:pt x="125" y="312"/>
                      <a:pt x="125" y="312"/>
                      <a:pt x="94" y="312"/>
                    </a:cubicBezTo>
                    <a:cubicBezTo>
                      <a:pt x="94" y="312"/>
                      <a:pt x="94" y="312"/>
                      <a:pt x="94" y="62"/>
                    </a:cubicBezTo>
                    <a:cubicBezTo>
                      <a:pt x="94" y="62"/>
                      <a:pt x="63" y="94"/>
                      <a:pt x="0" y="94"/>
                    </a:cubicBezTo>
                    <a:cubicBezTo>
                      <a:pt x="0" y="94"/>
                      <a:pt x="0" y="94"/>
                      <a:pt x="0" y="31"/>
                    </a:cubicBezTo>
                    <a:cubicBezTo>
                      <a:pt x="32" y="31"/>
                      <a:pt x="63" y="0"/>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32" name="Freeform 81"/>
              <p:cNvSpPr>
                <a:spLocks noChangeArrowheads="1"/>
              </p:cNvSpPr>
              <p:nvPr/>
            </p:nvSpPr>
            <p:spPr bwMode="auto">
              <a:xfrm>
                <a:off x="6538913" y="3879850"/>
                <a:ext cx="90487" cy="123825"/>
              </a:xfrm>
              <a:custGeom>
                <a:avLst/>
                <a:gdLst>
                  <a:gd name="T0" fmla="*/ 219 w 251"/>
                  <a:gd name="T1" fmla="*/ 31 h 344"/>
                  <a:gd name="T2" fmla="*/ 250 w 251"/>
                  <a:gd name="T3" fmla="*/ 156 h 344"/>
                  <a:gd name="T4" fmla="*/ 125 w 251"/>
                  <a:gd name="T5" fmla="*/ 343 h 344"/>
                  <a:gd name="T6" fmla="*/ 0 w 251"/>
                  <a:gd name="T7" fmla="*/ 156 h 344"/>
                  <a:gd name="T8" fmla="*/ 125 w 251"/>
                  <a:gd name="T9" fmla="*/ 0 h 344"/>
                  <a:gd name="T10" fmla="*/ 219 w 251"/>
                  <a:gd name="T11" fmla="*/ 31 h 344"/>
                  <a:gd name="T12" fmla="*/ 219 w 251"/>
                  <a:gd name="T13" fmla="*/ 31 h 344"/>
                  <a:gd name="T14" fmla="*/ 125 w 251"/>
                  <a:gd name="T15" fmla="*/ 281 h 344"/>
                  <a:gd name="T16" fmla="*/ 156 w 251"/>
                  <a:gd name="T17" fmla="*/ 187 h 344"/>
                  <a:gd name="T18" fmla="*/ 156 w 251"/>
                  <a:gd name="T19" fmla="*/ 93 h 344"/>
                  <a:gd name="T20" fmla="*/ 125 w 251"/>
                  <a:gd name="T21" fmla="*/ 31 h 344"/>
                  <a:gd name="T22" fmla="*/ 94 w 251"/>
                  <a:gd name="T23" fmla="*/ 62 h 344"/>
                  <a:gd name="T24" fmla="*/ 63 w 251"/>
                  <a:gd name="T25" fmla="*/ 187 h 344"/>
                  <a:gd name="T26" fmla="*/ 125 w 251"/>
                  <a:gd name="T27" fmla="*/ 281 h 344"/>
                  <a:gd name="T28" fmla="*/ 125 w 251"/>
                  <a:gd name="T29" fmla="*/ 281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4">
                    <a:moveTo>
                      <a:pt x="219" y="31"/>
                    </a:moveTo>
                    <a:cubicBezTo>
                      <a:pt x="219" y="62"/>
                      <a:pt x="250" y="93"/>
                      <a:pt x="250" y="156"/>
                    </a:cubicBezTo>
                    <a:cubicBezTo>
                      <a:pt x="250" y="250"/>
                      <a:pt x="219" y="343"/>
                      <a:pt x="125" y="343"/>
                    </a:cubicBezTo>
                    <a:cubicBezTo>
                      <a:pt x="31" y="343"/>
                      <a:pt x="0" y="250"/>
                      <a:pt x="0" y="156"/>
                    </a:cubicBezTo>
                    <a:cubicBezTo>
                      <a:pt x="0" y="125"/>
                      <a:pt x="0" y="0"/>
                      <a:pt x="125" y="0"/>
                    </a:cubicBezTo>
                    <a:cubicBezTo>
                      <a:pt x="188" y="0"/>
                      <a:pt x="188" y="0"/>
                      <a:pt x="219" y="31"/>
                    </a:cubicBezTo>
                    <a:lnTo>
                      <a:pt x="219" y="31"/>
                    </a:lnTo>
                    <a:close/>
                    <a:moveTo>
                      <a:pt x="125" y="281"/>
                    </a:moveTo>
                    <a:cubicBezTo>
                      <a:pt x="156" y="281"/>
                      <a:pt x="156" y="218"/>
                      <a:pt x="156" y="187"/>
                    </a:cubicBezTo>
                    <a:cubicBezTo>
                      <a:pt x="156" y="156"/>
                      <a:pt x="156" y="125"/>
                      <a:pt x="156" y="93"/>
                    </a:cubicBezTo>
                    <a:cubicBezTo>
                      <a:pt x="156" y="62"/>
                      <a:pt x="156" y="31"/>
                      <a:pt x="125" y="31"/>
                    </a:cubicBezTo>
                    <a:cubicBezTo>
                      <a:pt x="94" y="31"/>
                      <a:pt x="94" y="62"/>
                      <a:pt x="94" y="62"/>
                    </a:cubicBezTo>
                    <a:cubicBezTo>
                      <a:pt x="63" y="125"/>
                      <a:pt x="63" y="156"/>
                      <a:pt x="63" y="187"/>
                    </a:cubicBezTo>
                    <a:cubicBezTo>
                      <a:pt x="63" y="250"/>
                      <a:pt x="94" y="281"/>
                      <a:pt x="125" y="281"/>
                    </a:cubicBezTo>
                    <a:lnTo>
                      <a:pt x="125" y="2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33" name="Freeform 82"/>
              <p:cNvSpPr>
                <a:spLocks noChangeArrowheads="1"/>
              </p:cNvSpPr>
              <p:nvPr/>
            </p:nvSpPr>
            <p:spPr bwMode="auto">
              <a:xfrm>
                <a:off x="3559175" y="4092575"/>
                <a:ext cx="57150" cy="134938"/>
              </a:xfrm>
              <a:custGeom>
                <a:avLst/>
                <a:gdLst>
                  <a:gd name="T0" fmla="*/ 0 w 157"/>
                  <a:gd name="T1" fmla="*/ 188 h 376"/>
                  <a:gd name="T2" fmla="*/ 31 w 157"/>
                  <a:gd name="T3" fmla="*/ 313 h 376"/>
                  <a:gd name="T4" fmla="*/ 94 w 157"/>
                  <a:gd name="T5" fmla="*/ 188 h 376"/>
                  <a:gd name="T6" fmla="*/ 94 w 157"/>
                  <a:gd name="T7" fmla="*/ 94 h 376"/>
                  <a:gd name="T8" fmla="*/ 31 w 157"/>
                  <a:gd name="T9" fmla="*/ 63 h 376"/>
                  <a:gd name="T10" fmla="*/ 0 w 157"/>
                  <a:gd name="T11" fmla="*/ 94 h 376"/>
                  <a:gd name="T12" fmla="*/ 0 w 157"/>
                  <a:gd name="T13" fmla="*/ 9 h 376"/>
                  <a:gd name="T14" fmla="*/ 31 w 157"/>
                  <a:gd name="T15" fmla="*/ 0 h 376"/>
                  <a:gd name="T16" fmla="*/ 125 w 157"/>
                  <a:gd name="T17" fmla="*/ 63 h 376"/>
                  <a:gd name="T18" fmla="*/ 156 w 157"/>
                  <a:gd name="T19" fmla="*/ 188 h 376"/>
                  <a:gd name="T20" fmla="*/ 31 w 157"/>
                  <a:gd name="T21" fmla="*/ 375 h 376"/>
                  <a:gd name="T22" fmla="*/ 0 w 157"/>
                  <a:gd name="T23" fmla="*/ 367 h 376"/>
                  <a:gd name="T24" fmla="*/ 0 w 157"/>
                  <a:gd name="T25" fmla="*/ 18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376">
                    <a:moveTo>
                      <a:pt x="0" y="188"/>
                    </a:moveTo>
                    <a:cubicBezTo>
                      <a:pt x="0" y="250"/>
                      <a:pt x="0" y="313"/>
                      <a:pt x="31" y="313"/>
                    </a:cubicBezTo>
                    <a:cubicBezTo>
                      <a:pt x="94" y="313"/>
                      <a:pt x="94" y="250"/>
                      <a:pt x="94" y="188"/>
                    </a:cubicBezTo>
                    <a:lnTo>
                      <a:pt x="94" y="94"/>
                    </a:lnTo>
                    <a:cubicBezTo>
                      <a:pt x="94" y="94"/>
                      <a:pt x="62" y="63"/>
                      <a:pt x="31" y="63"/>
                    </a:cubicBezTo>
                    <a:lnTo>
                      <a:pt x="0" y="94"/>
                    </a:lnTo>
                    <a:lnTo>
                      <a:pt x="0" y="9"/>
                    </a:lnTo>
                    <a:cubicBezTo>
                      <a:pt x="18" y="0"/>
                      <a:pt x="31" y="0"/>
                      <a:pt x="31" y="0"/>
                    </a:cubicBezTo>
                    <a:cubicBezTo>
                      <a:pt x="94" y="0"/>
                      <a:pt x="125" y="32"/>
                      <a:pt x="125" y="63"/>
                    </a:cubicBezTo>
                    <a:cubicBezTo>
                      <a:pt x="156" y="63"/>
                      <a:pt x="156" y="94"/>
                      <a:pt x="156" y="188"/>
                    </a:cubicBezTo>
                    <a:cubicBezTo>
                      <a:pt x="156" y="250"/>
                      <a:pt x="156" y="375"/>
                      <a:pt x="31" y="375"/>
                    </a:cubicBezTo>
                    <a:cubicBezTo>
                      <a:pt x="31" y="375"/>
                      <a:pt x="18" y="375"/>
                      <a:pt x="0" y="367"/>
                    </a:cubicBezTo>
                    <a:lnTo>
                      <a:pt x="0" y="18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34" name="Freeform 83"/>
              <p:cNvSpPr>
                <a:spLocks noChangeArrowheads="1"/>
              </p:cNvSpPr>
              <p:nvPr/>
            </p:nvSpPr>
            <p:spPr bwMode="auto">
              <a:xfrm>
                <a:off x="3625850" y="4092575"/>
                <a:ext cx="68263" cy="123825"/>
              </a:xfrm>
              <a:custGeom>
                <a:avLst/>
                <a:gdLst>
                  <a:gd name="T0" fmla="*/ 94 w 189"/>
                  <a:gd name="T1" fmla="*/ 0 h 345"/>
                  <a:gd name="T2" fmla="*/ 188 w 189"/>
                  <a:gd name="T3" fmla="*/ 0 h 345"/>
                  <a:gd name="T4" fmla="*/ 188 w 189"/>
                  <a:gd name="T5" fmla="*/ 344 h 345"/>
                  <a:gd name="T6" fmla="*/ 94 w 189"/>
                  <a:gd name="T7" fmla="*/ 344 h 345"/>
                  <a:gd name="T8" fmla="*/ 94 w 189"/>
                  <a:gd name="T9" fmla="*/ 94 h 345"/>
                  <a:gd name="T10" fmla="*/ 0 w 189"/>
                  <a:gd name="T11" fmla="*/ 125 h 345"/>
                  <a:gd name="T12" fmla="*/ 0 w 189"/>
                  <a:gd name="T13" fmla="*/ 63 h 345"/>
                  <a:gd name="T14" fmla="*/ 94 w 189"/>
                  <a:gd name="T15" fmla="*/ 0 h 345"/>
                  <a:gd name="T16" fmla="*/ 94 w 189"/>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5">
                    <a:moveTo>
                      <a:pt x="94" y="0"/>
                    </a:moveTo>
                    <a:lnTo>
                      <a:pt x="188" y="0"/>
                    </a:lnTo>
                    <a:cubicBezTo>
                      <a:pt x="188" y="0"/>
                      <a:pt x="188" y="0"/>
                      <a:pt x="188" y="344"/>
                    </a:cubicBezTo>
                    <a:cubicBezTo>
                      <a:pt x="188" y="344"/>
                      <a:pt x="188" y="344"/>
                      <a:pt x="94" y="344"/>
                    </a:cubicBezTo>
                    <a:cubicBezTo>
                      <a:pt x="94" y="344"/>
                      <a:pt x="94" y="344"/>
                      <a:pt x="94" y="94"/>
                    </a:cubicBezTo>
                    <a:cubicBezTo>
                      <a:pt x="94" y="94"/>
                      <a:pt x="63" y="125"/>
                      <a:pt x="0" y="125"/>
                    </a:cubicBezTo>
                    <a:cubicBezTo>
                      <a:pt x="0" y="125"/>
                      <a:pt x="0" y="125"/>
                      <a:pt x="0" y="63"/>
                    </a:cubicBezTo>
                    <a:cubicBezTo>
                      <a:pt x="32" y="63"/>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35" name="Freeform 84"/>
              <p:cNvSpPr>
                <a:spLocks noChangeArrowheads="1"/>
              </p:cNvSpPr>
              <p:nvPr/>
            </p:nvSpPr>
            <p:spPr bwMode="auto">
              <a:xfrm>
                <a:off x="3716338" y="4092575"/>
                <a:ext cx="90487" cy="134938"/>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57 w 251"/>
                  <a:gd name="T17" fmla="*/ 188 h 376"/>
                  <a:gd name="T18" fmla="*/ 157 w 251"/>
                  <a:gd name="T19" fmla="*/ 94 h 376"/>
                  <a:gd name="T20" fmla="*/ 125 w 251"/>
                  <a:gd name="T21" fmla="*/ 63 h 376"/>
                  <a:gd name="T22" fmla="*/ 63 w 251"/>
                  <a:gd name="T23" fmla="*/ 94 h 376"/>
                  <a:gd name="T24" fmla="*/ 63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19" y="63"/>
                      <a:pt x="250" y="94"/>
                      <a:pt x="250" y="188"/>
                    </a:cubicBezTo>
                    <a:cubicBezTo>
                      <a:pt x="250" y="250"/>
                      <a:pt x="219" y="375"/>
                      <a:pt x="125" y="375"/>
                    </a:cubicBezTo>
                    <a:cubicBezTo>
                      <a:pt x="32" y="375"/>
                      <a:pt x="0" y="282"/>
                      <a:pt x="0" y="188"/>
                    </a:cubicBezTo>
                    <a:cubicBezTo>
                      <a:pt x="0" y="125"/>
                      <a:pt x="0" y="0"/>
                      <a:pt x="125" y="0"/>
                    </a:cubicBezTo>
                    <a:cubicBezTo>
                      <a:pt x="157" y="0"/>
                      <a:pt x="188" y="32"/>
                      <a:pt x="219" y="63"/>
                    </a:cubicBezTo>
                    <a:lnTo>
                      <a:pt x="219" y="63"/>
                    </a:lnTo>
                    <a:close/>
                    <a:moveTo>
                      <a:pt x="125" y="313"/>
                    </a:moveTo>
                    <a:cubicBezTo>
                      <a:pt x="157" y="313"/>
                      <a:pt x="157" y="250"/>
                      <a:pt x="157" y="188"/>
                    </a:cubicBezTo>
                    <a:cubicBezTo>
                      <a:pt x="157" y="157"/>
                      <a:pt x="157" y="125"/>
                      <a:pt x="157" y="94"/>
                    </a:cubicBezTo>
                    <a:lnTo>
                      <a:pt x="125" y="63"/>
                    </a:lnTo>
                    <a:cubicBezTo>
                      <a:pt x="94" y="63"/>
                      <a:pt x="94" y="94"/>
                      <a:pt x="63" y="94"/>
                    </a:cubicBezTo>
                    <a:cubicBezTo>
                      <a:pt x="63" y="125"/>
                      <a:pt x="63" y="188"/>
                      <a:pt x="63" y="188"/>
                    </a:cubicBezTo>
                    <a:cubicBezTo>
                      <a:pt x="63" y="250"/>
                      <a:pt x="63"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36" name="Freeform 85"/>
              <p:cNvSpPr>
                <a:spLocks noChangeArrowheads="1"/>
              </p:cNvSpPr>
              <p:nvPr/>
            </p:nvSpPr>
            <p:spPr bwMode="auto">
              <a:xfrm>
                <a:off x="3805238" y="4092575"/>
                <a:ext cx="68262" cy="123825"/>
              </a:xfrm>
              <a:custGeom>
                <a:avLst/>
                <a:gdLst>
                  <a:gd name="T0" fmla="*/ 94 w 189"/>
                  <a:gd name="T1" fmla="*/ 0 h 345"/>
                  <a:gd name="T2" fmla="*/ 188 w 189"/>
                  <a:gd name="T3" fmla="*/ 0 h 345"/>
                  <a:gd name="T4" fmla="*/ 188 w 189"/>
                  <a:gd name="T5" fmla="*/ 344 h 345"/>
                  <a:gd name="T6" fmla="*/ 94 w 189"/>
                  <a:gd name="T7" fmla="*/ 344 h 345"/>
                  <a:gd name="T8" fmla="*/ 94 w 189"/>
                  <a:gd name="T9" fmla="*/ 94 h 345"/>
                  <a:gd name="T10" fmla="*/ 0 w 189"/>
                  <a:gd name="T11" fmla="*/ 125 h 345"/>
                  <a:gd name="T12" fmla="*/ 0 w 189"/>
                  <a:gd name="T13" fmla="*/ 63 h 345"/>
                  <a:gd name="T14" fmla="*/ 94 w 189"/>
                  <a:gd name="T15" fmla="*/ 0 h 345"/>
                  <a:gd name="T16" fmla="*/ 94 w 189"/>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5">
                    <a:moveTo>
                      <a:pt x="94" y="0"/>
                    </a:moveTo>
                    <a:lnTo>
                      <a:pt x="188" y="0"/>
                    </a:lnTo>
                    <a:cubicBezTo>
                      <a:pt x="188" y="0"/>
                      <a:pt x="188" y="0"/>
                      <a:pt x="188" y="344"/>
                    </a:cubicBezTo>
                    <a:cubicBezTo>
                      <a:pt x="188" y="344"/>
                      <a:pt x="188" y="344"/>
                      <a:pt x="94" y="344"/>
                    </a:cubicBezTo>
                    <a:cubicBezTo>
                      <a:pt x="94" y="344"/>
                      <a:pt x="94" y="344"/>
                      <a:pt x="94" y="94"/>
                    </a:cubicBezTo>
                    <a:cubicBezTo>
                      <a:pt x="94" y="94"/>
                      <a:pt x="63" y="125"/>
                      <a:pt x="0" y="125"/>
                    </a:cubicBezTo>
                    <a:cubicBezTo>
                      <a:pt x="0" y="125"/>
                      <a:pt x="0" y="125"/>
                      <a:pt x="0" y="63"/>
                    </a:cubicBezTo>
                    <a:cubicBezTo>
                      <a:pt x="32" y="63"/>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37" name="Freeform 86"/>
              <p:cNvSpPr>
                <a:spLocks noChangeArrowheads="1"/>
              </p:cNvSpPr>
              <p:nvPr/>
            </p:nvSpPr>
            <p:spPr bwMode="auto">
              <a:xfrm>
                <a:off x="3895725" y="4092575"/>
                <a:ext cx="90488" cy="134938"/>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57 w 251"/>
                  <a:gd name="T17" fmla="*/ 188 h 376"/>
                  <a:gd name="T18" fmla="*/ 157 w 251"/>
                  <a:gd name="T19" fmla="*/ 94 h 376"/>
                  <a:gd name="T20" fmla="*/ 125 w 251"/>
                  <a:gd name="T21" fmla="*/ 63 h 376"/>
                  <a:gd name="T22" fmla="*/ 94 w 251"/>
                  <a:gd name="T23" fmla="*/ 94 h 376"/>
                  <a:gd name="T24" fmla="*/ 63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19" y="63"/>
                      <a:pt x="250" y="94"/>
                      <a:pt x="250" y="188"/>
                    </a:cubicBezTo>
                    <a:cubicBezTo>
                      <a:pt x="250" y="250"/>
                      <a:pt x="219" y="375"/>
                      <a:pt x="125" y="375"/>
                    </a:cubicBezTo>
                    <a:cubicBezTo>
                      <a:pt x="32" y="375"/>
                      <a:pt x="0" y="282"/>
                      <a:pt x="0" y="188"/>
                    </a:cubicBezTo>
                    <a:cubicBezTo>
                      <a:pt x="0" y="125"/>
                      <a:pt x="0" y="0"/>
                      <a:pt x="125" y="0"/>
                    </a:cubicBezTo>
                    <a:cubicBezTo>
                      <a:pt x="157" y="0"/>
                      <a:pt x="188" y="32"/>
                      <a:pt x="219" y="63"/>
                    </a:cubicBezTo>
                    <a:lnTo>
                      <a:pt x="219" y="63"/>
                    </a:lnTo>
                    <a:close/>
                    <a:moveTo>
                      <a:pt x="125" y="313"/>
                    </a:moveTo>
                    <a:cubicBezTo>
                      <a:pt x="157" y="313"/>
                      <a:pt x="157" y="250"/>
                      <a:pt x="157" y="188"/>
                    </a:cubicBezTo>
                    <a:cubicBezTo>
                      <a:pt x="157" y="157"/>
                      <a:pt x="157" y="125"/>
                      <a:pt x="157" y="94"/>
                    </a:cubicBezTo>
                    <a:cubicBezTo>
                      <a:pt x="157" y="94"/>
                      <a:pt x="157" y="63"/>
                      <a:pt x="125" y="63"/>
                    </a:cubicBezTo>
                    <a:cubicBezTo>
                      <a:pt x="94" y="63"/>
                      <a:pt x="94" y="94"/>
                      <a:pt x="94" y="94"/>
                    </a:cubicBezTo>
                    <a:cubicBezTo>
                      <a:pt x="63" y="125"/>
                      <a:pt x="63" y="188"/>
                      <a:pt x="63" y="188"/>
                    </a:cubicBezTo>
                    <a:cubicBezTo>
                      <a:pt x="63"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38" name="Freeform 87"/>
              <p:cNvSpPr>
                <a:spLocks noChangeArrowheads="1"/>
              </p:cNvSpPr>
              <p:nvPr/>
            </p:nvSpPr>
            <p:spPr bwMode="auto">
              <a:xfrm>
                <a:off x="3986213" y="4092575"/>
                <a:ext cx="68262" cy="123825"/>
              </a:xfrm>
              <a:custGeom>
                <a:avLst/>
                <a:gdLst>
                  <a:gd name="T0" fmla="*/ 94 w 189"/>
                  <a:gd name="T1" fmla="*/ 0 h 345"/>
                  <a:gd name="T2" fmla="*/ 188 w 189"/>
                  <a:gd name="T3" fmla="*/ 0 h 345"/>
                  <a:gd name="T4" fmla="*/ 188 w 189"/>
                  <a:gd name="T5" fmla="*/ 344 h 345"/>
                  <a:gd name="T6" fmla="*/ 94 w 189"/>
                  <a:gd name="T7" fmla="*/ 344 h 345"/>
                  <a:gd name="T8" fmla="*/ 94 w 189"/>
                  <a:gd name="T9" fmla="*/ 94 h 345"/>
                  <a:gd name="T10" fmla="*/ 0 w 189"/>
                  <a:gd name="T11" fmla="*/ 125 h 345"/>
                  <a:gd name="T12" fmla="*/ 0 w 189"/>
                  <a:gd name="T13" fmla="*/ 63 h 345"/>
                  <a:gd name="T14" fmla="*/ 94 w 189"/>
                  <a:gd name="T15" fmla="*/ 0 h 345"/>
                  <a:gd name="T16" fmla="*/ 94 w 189"/>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5">
                    <a:moveTo>
                      <a:pt x="94" y="0"/>
                    </a:moveTo>
                    <a:lnTo>
                      <a:pt x="188" y="0"/>
                    </a:lnTo>
                    <a:cubicBezTo>
                      <a:pt x="188" y="0"/>
                      <a:pt x="188" y="0"/>
                      <a:pt x="188" y="344"/>
                    </a:cubicBezTo>
                    <a:cubicBezTo>
                      <a:pt x="188" y="344"/>
                      <a:pt x="188" y="344"/>
                      <a:pt x="94" y="344"/>
                    </a:cubicBezTo>
                    <a:cubicBezTo>
                      <a:pt x="94" y="344"/>
                      <a:pt x="94" y="344"/>
                      <a:pt x="94" y="94"/>
                    </a:cubicBezTo>
                    <a:cubicBezTo>
                      <a:pt x="94" y="94"/>
                      <a:pt x="63" y="125"/>
                      <a:pt x="0" y="125"/>
                    </a:cubicBezTo>
                    <a:cubicBezTo>
                      <a:pt x="0" y="125"/>
                      <a:pt x="0" y="125"/>
                      <a:pt x="0" y="63"/>
                    </a:cubicBezTo>
                    <a:cubicBezTo>
                      <a:pt x="32" y="63"/>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39" name="Freeform 88"/>
              <p:cNvSpPr>
                <a:spLocks noChangeArrowheads="1"/>
              </p:cNvSpPr>
              <p:nvPr/>
            </p:nvSpPr>
            <p:spPr bwMode="auto">
              <a:xfrm>
                <a:off x="4076700" y="4092575"/>
                <a:ext cx="90488" cy="134938"/>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57 w 251"/>
                  <a:gd name="T17" fmla="*/ 188 h 376"/>
                  <a:gd name="T18" fmla="*/ 157 w 251"/>
                  <a:gd name="T19" fmla="*/ 94 h 376"/>
                  <a:gd name="T20" fmla="*/ 125 w 251"/>
                  <a:gd name="T21" fmla="*/ 63 h 376"/>
                  <a:gd name="T22" fmla="*/ 94 w 251"/>
                  <a:gd name="T23" fmla="*/ 94 h 376"/>
                  <a:gd name="T24" fmla="*/ 63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19" y="63"/>
                      <a:pt x="250" y="94"/>
                      <a:pt x="250" y="188"/>
                    </a:cubicBezTo>
                    <a:cubicBezTo>
                      <a:pt x="250" y="250"/>
                      <a:pt x="219" y="375"/>
                      <a:pt x="125" y="375"/>
                    </a:cubicBezTo>
                    <a:cubicBezTo>
                      <a:pt x="32" y="375"/>
                      <a:pt x="0" y="282"/>
                      <a:pt x="0" y="188"/>
                    </a:cubicBezTo>
                    <a:cubicBezTo>
                      <a:pt x="0" y="125"/>
                      <a:pt x="0" y="0"/>
                      <a:pt x="125" y="0"/>
                    </a:cubicBezTo>
                    <a:cubicBezTo>
                      <a:pt x="188" y="0"/>
                      <a:pt x="188" y="32"/>
                      <a:pt x="219" y="63"/>
                    </a:cubicBezTo>
                    <a:lnTo>
                      <a:pt x="219" y="63"/>
                    </a:lnTo>
                    <a:close/>
                    <a:moveTo>
                      <a:pt x="125" y="313"/>
                    </a:moveTo>
                    <a:cubicBezTo>
                      <a:pt x="157" y="313"/>
                      <a:pt x="157" y="250"/>
                      <a:pt x="157" y="188"/>
                    </a:cubicBezTo>
                    <a:cubicBezTo>
                      <a:pt x="157" y="157"/>
                      <a:pt x="157" y="125"/>
                      <a:pt x="157" y="94"/>
                    </a:cubicBezTo>
                    <a:cubicBezTo>
                      <a:pt x="157" y="94"/>
                      <a:pt x="157" y="63"/>
                      <a:pt x="125" y="63"/>
                    </a:cubicBezTo>
                    <a:cubicBezTo>
                      <a:pt x="94" y="63"/>
                      <a:pt x="94" y="94"/>
                      <a:pt x="94" y="94"/>
                    </a:cubicBezTo>
                    <a:cubicBezTo>
                      <a:pt x="63" y="125"/>
                      <a:pt x="63" y="188"/>
                      <a:pt x="63" y="188"/>
                    </a:cubicBezTo>
                    <a:cubicBezTo>
                      <a:pt x="63"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40" name="Freeform 89"/>
              <p:cNvSpPr>
                <a:spLocks noChangeArrowheads="1"/>
              </p:cNvSpPr>
              <p:nvPr/>
            </p:nvSpPr>
            <p:spPr bwMode="auto">
              <a:xfrm>
                <a:off x="4187825" y="4092575"/>
                <a:ext cx="46038" cy="123825"/>
              </a:xfrm>
              <a:custGeom>
                <a:avLst/>
                <a:gdLst>
                  <a:gd name="T0" fmla="*/ 94 w 126"/>
                  <a:gd name="T1" fmla="*/ 0 h 345"/>
                  <a:gd name="T2" fmla="*/ 125 w 126"/>
                  <a:gd name="T3" fmla="*/ 0 h 345"/>
                  <a:gd name="T4" fmla="*/ 125 w 126"/>
                  <a:gd name="T5" fmla="*/ 344 h 345"/>
                  <a:gd name="T6" fmla="*/ 62 w 126"/>
                  <a:gd name="T7" fmla="*/ 344 h 345"/>
                  <a:gd name="T8" fmla="*/ 62 w 126"/>
                  <a:gd name="T9" fmla="*/ 94 h 345"/>
                  <a:gd name="T10" fmla="*/ 0 w 126"/>
                  <a:gd name="T11" fmla="*/ 125 h 345"/>
                  <a:gd name="T12" fmla="*/ 0 w 126"/>
                  <a:gd name="T13" fmla="*/ 63 h 345"/>
                  <a:gd name="T14" fmla="*/ 94 w 126"/>
                  <a:gd name="T15" fmla="*/ 0 h 345"/>
                  <a:gd name="T16" fmla="*/ 94 w 12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45">
                    <a:moveTo>
                      <a:pt x="94" y="0"/>
                    </a:moveTo>
                    <a:lnTo>
                      <a:pt x="125" y="0"/>
                    </a:lnTo>
                    <a:cubicBezTo>
                      <a:pt x="125" y="0"/>
                      <a:pt x="125" y="0"/>
                      <a:pt x="125" y="344"/>
                    </a:cubicBezTo>
                    <a:cubicBezTo>
                      <a:pt x="125" y="344"/>
                      <a:pt x="125" y="344"/>
                      <a:pt x="62" y="344"/>
                    </a:cubicBezTo>
                    <a:cubicBezTo>
                      <a:pt x="62" y="344"/>
                      <a:pt x="62" y="344"/>
                      <a:pt x="62" y="94"/>
                    </a:cubicBezTo>
                    <a:cubicBezTo>
                      <a:pt x="62" y="94"/>
                      <a:pt x="31" y="125"/>
                      <a:pt x="0" y="125"/>
                    </a:cubicBezTo>
                    <a:cubicBezTo>
                      <a:pt x="0" y="125"/>
                      <a:pt x="0" y="125"/>
                      <a:pt x="0" y="63"/>
                    </a:cubicBezTo>
                    <a:cubicBezTo>
                      <a:pt x="31" y="63"/>
                      <a:pt x="62"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41" name="Freeform 90"/>
              <p:cNvSpPr>
                <a:spLocks noChangeArrowheads="1"/>
              </p:cNvSpPr>
              <p:nvPr/>
            </p:nvSpPr>
            <p:spPr bwMode="auto">
              <a:xfrm>
                <a:off x="4256088" y="4092575"/>
                <a:ext cx="90487" cy="134938"/>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88 w 251"/>
                  <a:gd name="T17" fmla="*/ 188 h 376"/>
                  <a:gd name="T18" fmla="*/ 157 w 251"/>
                  <a:gd name="T19" fmla="*/ 94 h 376"/>
                  <a:gd name="T20" fmla="*/ 125 w 251"/>
                  <a:gd name="T21" fmla="*/ 63 h 376"/>
                  <a:gd name="T22" fmla="*/ 94 w 251"/>
                  <a:gd name="T23" fmla="*/ 94 h 376"/>
                  <a:gd name="T24" fmla="*/ 94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50" y="63"/>
                      <a:pt x="250" y="94"/>
                      <a:pt x="250" y="188"/>
                    </a:cubicBezTo>
                    <a:cubicBezTo>
                      <a:pt x="250" y="250"/>
                      <a:pt x="219" y="375"/>
                      <a:pt x="125" y="375"/>
                    </a:cubicBezTo>
                    <a:cubicBezTo>
                      <a:pt x="32" y="375"/>
                      <a:pt x="0" y="282"/>
                      <a:pt x="0" y="188"/>
                    </a:cubicBezTo>
                    <a:cubicBezTo>
                      <a:pt x="0" y="125"/>
                      <a:pt x="0" y="0"/>
                      <a:pt x="125" y="0"/>
                    </a:cubicBezTo>
                    <a:cubicBezTo>
                      <a:pt x="188" y="0"/>
                      <a:pt x="219" y="32"/>
                      <a:pt x="219" y="63"/>
                    </a:cubicBezTo>
                    <a:lnTo>
                      <a:pt x="219" y="63"/>
                    </a:lnTo>
                    <a:close/>
                    <a:moveTo>
                      <a:pt x="125" y="313"/>
                    </a:moveTo>
                    <a:cubicBezTo>
                      <a:pt x="157" y="313"/>
                      <a:pt x="188" y="250"/>
                      <a:pt x="188" y="188"/>
                    </a:cubicBezTo>
                    <a:cubicBezTo>
                      <a:pt x="188" y="157"/>
                      <a:pt x="188" y="125"/>
                      <a:pt x="157" y="94"/>
                    </a:cubicBezTo>
                    <a:cubicBezTo>
                      <a:pt x="157" y="94"/>
                      <a:pt x="157" y="63"/>
                      <a:pt x="125" y="63"/>
                    </a:cubicBezTo>
                    <a:cubicBezTo>
                      <a:pt x="94" y="63"/>
                      <a:pt x="94" y="94"/>
                      <a:pt x="94" y="94"/>
                    </a:cubicBezTo>
                    <a:cubicBezTo>
                      <a:pt x="94" y="125"/>
                      <a:pt x="94" y="188"/>
                      <a:pt x="94" y="188"/>
                    </a:cubicBezTo>
                    <a:cubicBezTo>
                      <a:pt x="94"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42" name="Freeform 91"/>
              <p:cNvSpPr>
                <a:spLocks noChangeArrowheads="1"/>
              </p:cNvSpPr>
              <p:nvPr/>
            </p:nvSpPr>
            <p:spPr bwMode="auto">
              <a:xfrm>
                <a:off x="4368800" y="4092575"/>
                <a:ext cx="46038" cy="123825"/>
              </a:xfrm>
              <a:custGeom>
                <a:avLst/>
                <a:gdLst>
                  <a:gd name="T0" fmla="*/ 94 w 126"/>
                  <a:gd name="T1" fmla="*/ 0 h 345"/>
                  <a:gd name="T2" fmla="*/ 125 w 126"/>
                  <a:gd name="T3" fmla="*/ 0 h 345"/>
                  <a:gd name="T4" fmla="*/ 125 w 126"/>
                  <a:gd name="T5" fmla="*/ 344 h 345"/>
                  <a:gd name="T6" fmla="*/ 62 w 126"/>
                  <a:gd name="T7" fmla="*/ 344 h 345"/>
                  <a:gd name="T8" fmla="*/ 62 w 126"/>
                  <a:gd name="T9" fmla="*/ 94 h 345"/>
                  <a:gd name="T10" fmla="*/ 0 w 126"/>
                  <a:gd name="T11" fmla="*/ 125 h 345"/>
                  <a:gd name="T12" fmla="*/ 0 w 126"/>
                  <a:gd name="T13" fmla="*/ 63 h 345"/>
                  <a:gd name="T14" fmla="*/ 94 w 126"/>
                  <a:gd name="T15" fmla="*/ 0 h 345"/>
                  <a:gd name="T16" fmla="*/ 94 w 12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45">
                    <a:moveTo>
                      <a:pt x="94" y="0"/>
                    </a:moveTo>
                    <a:lnTo>
                      <a:pt x="125" y="0"/>
                    </a:lnTo>
                    <a:cubicBezTo>
                      <a:pt x="125" y="0"/>
                      <a:pt x="125" y="0"/>
                      <a:pt x="125" y="344"/>
                    </a:cubicBezTo>
                    <a:cubicBezTo>
                      <a:pt x="125" y="344"/>
                      <a:pt x="125" y="344"/>
                      <a:pt x="62" y="344"/>
                    </a:cubicBezTo>
                    <a:cubicBezTo>
                      <a:pt x="62" y="344"/>
                      <a:pt x="62" y="344"/>
                      <a:pt x="62" y="94"/>
                    </a:cubicBezTo>
                    <a:cubicBezTo>
                      <a:pt x="62" y="94"/>
                      <a:pt x="31" y="125"/>
                      <a:pt x="0" y="125"/>
                    </a:cubicBezTo>
                    <a:cubicBezTo>
                      <a:pt x="0" y="125"/>
                      <a:pt x="0" y="125"/>
                      <a:pt x="0" y="63"/>
                    </a:cubicBezTo>
                    <a:cubicBezTo>
                      <a:pt x="31" y="63"/>
                      <a:pt x="62"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43" name="Freeform 92"/>
              <p:cNvSpPr>
                <a:spLocks noChangeArrowheads="1"/>
              </p:cNvSpPr>
              <p:nvPr/>
            </p:nvSpPr>
            <p:spPr bwMode="auto">
              <a:xfrm>
                <a:off x="4435475" y="4092575"/>
                <a:ext cx="90488" cy="134938"/>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88 w 251"/>
                  <a:gd name="T17" fmla="*/ 188 h 376"/>
                  <a:gd name="T18" fmla="*/ 188 w 251"/>
                  <a:gd name="T19" fmla="*/ 94 h 376"/>
                  <a:gd name="T20" fmla="*/ 125 w 251"/>
                  <a:gd name="T21" fmla="*/ 63 h 376"/>
                  <a:gd name="T22" fmla="*/ 94 w 251"/>
                  <a:gd name="T23" fmla="*/ 94 h 376"/>
                  <a:gd name="T24" fmla="*/ 94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50" y="63"/>
                      <a:pt x="250" y="94"/>
                      <a:pt x="250" y="188"/>
                    </a:cubicBezTo>
                    <a:cubicBezTo>
                      <a:pt x="250" y="250"/>
                      <a:pt x="250" y="375"/>
                      <a:pt x="125" y="375"/>
                    </a:cubicBezTo>
                    <a:cubicBezTo>
                      <a:pt x="32" y="375"/>
                      <a:pt x="0" y="282"/>
                      <a:pt x="0" y="188"/>
                    </a:cubicBezTo>
                    <a:cubicBezTo>
                      <a:pt x="0" y="125"/>
                      <a:pt x="32" y="0"/>
                      <a:pt x="125" y="0"/>
                    </a:cubicBezTo>
                    <a:cubicBezTo>
                      <a:pt x="188" y="0"/>
                      <a:pt x="219" y="32"/>
                      <a:pt x="219" y="63"/>
                    </a:cubicBezTo>
                    <a:lnTo>
                      <a:pt x="219" y="63"/>
                    </a:lnTo>
                    <a:close/>
                    <a:moveTo>
                      <a:pt x="125" y="313"/>
                    </a:moveTo>
                    <a:cubicBezTo>
                      <a:pt x="188" y="313"/>
                      <a:pt x="188" y="250"/>
                      <a:pt x="188" y="188"/>
                    </a:cubicBezTo>
                    <a:cubicBezTo>
                      <a:pt x="188" y="157"/>
                      <a:pt x="188" y="125"/>
                      <a:pt x="188" y="94"/>
                    </a:cubicBezTo>
                    <a:cubicBezTo>
                      <a:pt x="157" y="94"/>
                      <a:pt x="157" y="63"/>
                      <a:pt x="125" y="63"/>
                    </a:cubicBezTo>
                    <a:lnTo>
                      <a:pt x="94" y="94"/>
                    </a:lnTo>
                    <a:cubicBezTo>
                      <a:pt x="94" y="125"/>
                      <a:pt x="94" y="188"/>
                      <a:pt x="94" y="188"/>
                    </a:cubicBezTo>
                    <a:cubicBezTo>
                      <a:pt x="94"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44" name="Freeform 93"/>
              <p:cNvSpPr>
                <a:spLocks noChangeArrowheads="1"/>
              </p:cNvSpPr>
              <p:nvPr/>
            </p:nvSpPr>
            <p:spPr bwMode="auto">
              <a:xfrm>
                <a:off x="4548188" y="4092575"/>
                <a:ext cx="57150" cy="123825"/>
              </a:xfrm>
              <a:custGeom>
                <a:avLst/>
                <a:gdLst>
                  <a:gd name="T0" fmla="*/ 94 w 157"/>
                  <a:gd name="T1" fmla="*/ 0 h 345"/>
                  <a:gd name="T2" fmla="*/ 156 w 157"/>
                  <a:gd name="T3" fmla="*/ 0 h 345"/>
                  <a:gd name="T4" fmla="*/ 156 w 157"/>
                  <a:gd name="T5" fmla="*/ 344 h 345"/>
                  <a:gd name="T6" fmla="*/ 62 w 157"/>
                  <a:gd name="T7" fmla="*/ 344 h 345"/>
                  <a:gd name="T8" fmla="*/ 62 w 157"/>
                  <a:gd name="T9" fmla="*/ 94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62" y="344"/>
                    </a:cubicBezTo>
                    <a:cubicBezTo>
                      <a:pt x="62" y="344"/>
                      <a:pt x="62" y="344"/>
                      <a:pt x="62" y="94"/>
                    </a:cubicBezTo>
                    <a:cubicBezTo>
                      <a:pt x="62" y="94"/>
                      <a:pt x="31" y="125"/>
                      <a:pt x="0" y="125"/>
                    </a:cubicBezTo>
                    <a:cubicBezTo>
                      <a:pt x="0" y="125"/>
                      <a:pt x="0" y="125"/>
                      <a:pt x="0" y="63"/>
                    </a:cubicBezTo>
                    <a:cubicBezTo>
                      <a:pt x="31" y="63"/>
                      <a:pt x="62"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45" name="Freeform 94"/>
              <p:cNvSpPr>
                <a:spLocks noChangeArrowheads="1"/>
              </p:cNvSpPr>
              <p:nvPr/>
            </p:nvSpPr>
            <p:spPr bwMode="auto">
              <a:xfrm>
                <a:off x="4627563" y="4092575"/>
                <a:ext cx="79375" cy="134938"/>
              </a:xfrm>
              <a:custGeom>
                <a:avLst/>
                <a:gdLst>
                  <a:gd name="T0" fmla="*/ 188 w 220"/>
                  <a:gd name="T1" fmla="*/ 63 h 376"/>
                  <a:gd name="T2" fmla="*/ 219 w 220"/>
                  <a:gd name="T3" fmla="*/ 188 h 376"/>
                  <a:gd name="T4" fmla="*/ 94 w 220"/>
                  <a:gd name="T5" fmla="*/ 375 h 376"/>
                  <a:gd name="T6" fmla="*/ 0 w 220"/>
                  <a:gd name="T7" fmla="*/ 188 h 376"/>
                  <a:gd name="T8" fmla="*/ 94 w 220"/>
                  <a:gd name="T9" fmla="*/ 0 h 376"/>
                  <a:gd name="T10" fmla="*/ 188 w 220"/>
                  <a:gd name="T11" fmla="*/ 63 h 376"/>
                  <a:gd name="T12" fmla="*/ 188 w 220"/>
                  <a:gd name="T13" fmla="*/ 63 h 376"/>
                  <a:gd name="T14" fmla="*/ 94 w 220"/>
                  <a:gd name="T15" fmla="*/ 313 h 376"/>
                  <a:gd name="T16" fmla="*/ 157 w 220"/>
                  <a:gd name="T17" fmla="*/ 188 h 376"/>
                  <a:gd name="T18" fmla="*/ 157 w 220"/>
                  <a:gd name="T19" fmla="*/ 94 h 376"/>
                  <a:gd name="T20" fmla="*/ 94 w 220"/>
                  <a:gd name="T21" fmla="*/ 63 h 376"/>
                  <a:gd name="T22" fmla="*/ 63 w 220"/>
                  <a:gd name="T23" fmla="*/ 94 h 376"/>
                  <a:gd name="T24" fmla="*/ 63 w 220"/>
                  <a:gd name="T25" fmla="*/ 188 h 376"/>
                  <a:gd name="T26" fmla="*/ 94 w 220"/>
                  <a:gd name="T27" fmla="*/ 313 h 376"/>
                  <a:gd name="T28" fmla="*/ 94 w 220"/>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376">
                    <a:moveTo>
                      <a:pt x="188" y="63"/>
                    </a:moveTo>
                    <a:cubicBezTo>
                      <a:pt x="219" y="63"/>
                      <a:pt x="219" y="94"/>
                      <a:pt x="219" y="188"/>
                    </a:cubicBezTo>
                    <a:cubicBezTo>
                      <a:pt x="219" y="250"/>
                      <a:pt x="219" y="375"/>
                      <a:pt x="94" y="375"/>
                    </a:cubicBezTo>
                    <a:cubicBezTo>
                      <a:pt x="32" y="375"/>
                      <a:pt x="0" y="282"/>
                      <a:pt x="0" y="188"/>
                    </a:cubicBezTo>
                    <a:cubicBezTo>
                      <a:pt x="0" y="125"/>
                      <a:pt x="0" y="0"/>
                      <a:pt x="94" y="0"/>
                    </a:cubicBezTo>
                    <a:cubicBezTo>
                      <a:pt x="157" y="0"/>
                      <a:pt x="188" y="32"/>
                      <a:pt x="188" y="63"/>
                    </a:cubicBezTo>
                    <a:lnTo>
                      <a:pt x="188" y="63"/>
                    </a:lnTo>
                    <a:close/>
                    <a:moveTo>
                      <a:pt x="94" y="313"/>
                    </a:moveTo>
                    <a:cubicBezTo>
                      <a:pt x="157" y="313"/>
                      <a:pt x="157" y="250"/>
                      <a:pt x="157" y="188"/>
                    </a:cubicBezTo>
                    <a:cubicBezTo>
                      <a:pt x="157" y="157"/>
                      <a:pt x="157" y="125"/>
                      <a:pt x="157" y="94"/>
                    </a:cubicBezTo>
                    <a:cubicBezTo>
                      <a:pt x="157" y="94"/>
                      <a:pt x="126" y="63"/>
                      <a:pt x="94" y="63"/>
                    </a:cubicBezTo>
                    <a:lnTo>
                      <a:pt x="63" y="94"/>
                    </a:lnTo>
                    <a:cubicBezTo>
                      <a:pt x="63" y="125"/>
                      <a:pt x="63" y="188"/>
                      <a:pt x="63" y="188"/>
                    </a:cubicBezTo>
                    <a:cubicBezTo>
                      <a:pt x="63" y="250"/>
                      <a:pt x="63" y="313"/>
                      <a:pt x="94" y="313"/>
                    </a:cubicBezTo>
                    <a:lnTo>
                      <a:pt x="94"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46" name="Freeform 95"/>
              <p:cNvSpPr>
                <a:spLocks noChangeArrowheads="1"/>
              </p:cNvSpPr>
              <p:nvPr/>
            </p:nvSpPr>
            <p:spPr bwMode="auto">
              <a:xfrm>
                <a:off x="4729163" y="4092575"/>
                <a:ext cx="57150" cy="123825"/>
              </a:xfrm>
              <a:custGeom>
                <a:avLst/>
                <a:gdLst>
                  <a:gd name="T0" fmla="*/ 94 w 157"/>
                  <a:gd name="T1" fmla="*/ 0 h 345"/>
                  <a:gd name="T2" fmla="*/ 156 w 157"/>
                  <a:gd name="T3" fmla="*/ 0 h 345"/>
                  <a:gd name="T4" fmla="*/ 156 w 157"/>
                  <a:gd name="T5" fmla="*/ 344 h 345"/>
                  <a:gd name="T6" fmla="*/ 62 w 157"/>
                  <a:gd name="T7" fmla="*/ 344 h 345"/>
                  <a:gd name="T8" fmla="*/ 62 w 157"/>
                  <a:gd name="T9" fmla="*/ 94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62" y="344"/>
                    </a:cubicBezTo>
                    <a:cubicBezTo>
                      <a:pt x="62" y="344"/>
                      <a:pt x="62" y="344"/>
                      <a:pt x="62" y="94"/>
                    </a:cubicBezTo>
                    <a:cubicBezTo>
                      <a:pt x="62" y="94"/>
                      <a:pt x="31" y="125"/>
                      <a:pt x="0" y="125"/>
                    </a:cubicBezTo>
                    <a:cubicBezTo>
                      <a:pt x="0" y="125"/>
                      <a:pt x="0" y="125"/>
                      <a:pt x="0" y="63"/>
                    </a:cubicBezTo>
                    <a:cubicBezTo>
                      <a:pt x="31" y="63"/>
                      <a:pt x="62"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47" name="Freeform 96"/>
              <p:cNvSpPr>
                <a:spLocks noChangeArrowheads="1"/>
              </p:cNvSpPr>
              <p:nvPr/>
            </p:nvSpPr>
            <p:spPr bwMode="auto">
              <a:xfrm>
                <a:off x="4806950" y="4092575"/>
                <a:ext cx="90488" cy="134938"/>
              </a:xfrm>
              <a:custGeom>
                <a:avLst/>
                <a:gdLst>
                  <a:gd name="T0" fmla="*/ 218 w 251"/>
                  <a:gd name="T1" fmla="*/ 63 h 376"/>
                  <a:gd name="T2" fmla="*/ 250 w 251"/>
                  <a:gd name="T3" fmla="*/ 188 h 376"/>
                  <a:gd name="T4" fmla="*/ 125 w 251"/>
                  <a:gd name="T5" fmla="*/ 375 h 376"/>
                  <a:gd name="T6" fmla="*/ 0 w 251"/>
                  <a:gd name="T7" fmla="*/ 188 h 376"/>
                  <a:gd name="T8" fmla="*/ 125 w 251"/>
                  <a:gd name="T9" fmla="*/ 0 h 376"/>
                  <a:gd name="T10" fmla="*/ 218 w 251"/>
                  <a:gd name="T11" fmla="*/ 63 h 376"/>
                  <a:gd name="T12" fmla="*/ 218 w 251"/>
                  <a:gd name="T13" fmla="*/ 63 h 376"/>
                  <a:gd name="T14" fmla="*/ 125 w 251"/>
                  <a:gd name="T15" fmla="*/ 313 h 376"/>
                  <a:gd name="T16" fmla="*/ 156 w 251"/>
                  <a:gd name="T17" fmla="*/ 188 h 376"/>
                  <a:gd name="T18" fmla="*/ 156 w 251"/>
                  <a:gd name="T19" fmla="*/ 94 h 376"/>
                  <a:gd name="T20" fmla="*/ 125 w 251"/>
                  <a:gd name="T21" fmla="*/ 63 h 376"/>
                  <a:gd name="T22" fmla="*/ 93 w 251"/>
                  <a:gd name="T23" fmla="*/ 94 h 376"/>
                  <a:gd name="T24" fmla="*/ 62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63"/>
                    </a:moveTo>
                    <a:cubicBezTo>
                      <a:pt x="218" y="63"/>
                      <a:pt x="250" y="94"/>
                      <a:pt x="250" y="188"/>
                    </a:cubicBezTo>
                    <a:cubicBezTo>
                      <a:pt x="250" y="250"/>
                      <a:pt x="218" y="375"/>
                      <a:pt x="125" y="375"/>
                    </a:cubicBezTo>
                    <a:cubicBezTo>
                      <a:pt x="31" y="375"/>
                      <a:pt x="0" y="282"/>
                      <a:pt x="0" y="188"/>
                    </a:cubicBezTo>
                    <a:cubicBezTo>
                      <a:pt x="0" y="125"/>
                      <a:pt x="0" y="0"/>
                      <a:pt x="125" y="0"/>
                    </a:cubicBezTo>
                    <a:cubicBezTo>
                      <a:pt x="156" y="0"/>
                      <a:pt x="187" y="32"/>
                      <a:pt x="218" y="63"/>
                    </a:cubicBezTo>
                    <a:lnTo>
                      <a:pt x="218" y="63"/>
                    </a:lnTo>
                    <a:close/>
                    <a:moveTo>
                      <a:pt x="125" y="313"/>
                    </a:moveTo>
                    <a:cubicBezTo>
                      <a:pt x="156" y="313"/>
                      <a:pt x="156" y="250"/>
                      <a:pt x="156" y="188"/>
                    </a:cubicBezTo>
                    <a:cubicBezTo>
                      <a:pt x="156" y="157"/>
                      <a:pt x="156" y="125"/>
                      <a:pt x="156" y="94"/>
                    </a:cubicBezTo>
                    <a:cubicBezTo>
                      <a:pt x="156" y="94"/>
                      <a:pt x="156" y="63"/>
                      <a:pt x="125" y="63"/>
                    </a:cubicBezTo>
                    <a:cubicBezTo>
                      <a:pt x="93" y="63"/>
                      <a:pt x="93" y="94"/>
                      <a:pt x="93" y="94"/>
                    </a:cubicBezTo>
                    <a:cubicBezTo>
                      <a:pt x="62" y="125"/>
                      <a:pt x="62" y="188"/>
                      <a:pt x="62" y="188"/>
                    </a:cubicBezTo>
                    <a:cubicBezTo>
                      <a:pt x="62" y="250"/>
                      <a:pt x="62"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48" name="Freeform 97"/>
              <p:cNvSpPr>
                <a:spLocks noChangeArrowheads="1"/>
              </p:cNvSpPr>
              <p:nvPr/>
            </p:nvSpPr>
            <p:spPr bwMode="auto">
              <a:xfrm>
                <a:off x="4908550" y="4092575"/>
                <a:ext cx="57150" cy="123825"/>
              </a:xfrm>
              <a:custGeom>
                <a:avLst/>
                <a:gdLst>
                  <a:gd name="T0" fmla="*/ 94 w 157"/>
                  <a:gd name="T1" fmla="*/ 0 h 345"/>
                  <a:gd name="T2" fmla="*/ 156 w 157"/>
                  <a:gd name="T3" fmla="*/ 0 h 345"/>
                  <a:gd name="T4" fmla="*/ 156 w 157"/>
                  <a:gd name="T5" fmla="*/ 344 h 345"/>
                  <a:gd name="T6" fmla="*/ 62 w 157"/>
                  <a:gd name="T7" fmla="*/ 344 h 345"/>
                  <a:gd name="T8" fmla="*/ 62 w 157"/>
                  <a:gd name="T9" fmla="*/ 94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62" y="344"/>
                    </a:cubicBezTo>
                    <a:cubicBezTo>
                      <a:pt x="62" y="344"/>
                      <a:pt x="62" y="344"/>
                      <a:pt x="62" y="94"/>
                    </a:cubicBezTo>
                    <a:cubicBezTo>
                      <a:pt x="62" y="94"/>
                      <a:pt x="31" y="125"/>
                      <a:pt x="0" y="125"/>
                    </a:cubicBezTo>
                    <a:cubicBezTo>
                      <a:pt x="0" y="125"/>
                      <a:pt x="0" y="125"/>
                      <a:pt x="0" y="63"/>
                    </a:cubicBezTo>
                    <a:cubicBezTo>
                      <a:pt x="31" y="63"/>
                      <a:pt x="62"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49" name="Freeform 98"/>
              <p:cNvSpPr>
                <a:spLocks noChangeArrowheads="1"/>
              </p:cNvSpPr>
              <p:nvPr/>
            </p:nvSpPr>
            <p:spPr bwMode="auto">
              <a:xfrm>
                <a:off x="4987925" y="4092575"/>
                <a:ext cx="90488" cy="134938"/>
              </a:xfrm>
              <a:custGeom>
                <a:avLst/>
                <a:gdLst>
                  <a:gd name="T0" fmla="*/ 218 w 251"/>
                  <a:gd name="T1" fmla="*/ 63 h 376"/>
                  <a:gd name="T2" fmla="*/ 250 w 251"/>
                  <a:gd name="T3" fmla="*/ 188 h 376"/>
                  <a:gd name="T4" fmla="*/ 125 w 251"/>
                  <a:gd name="T5" fmla="*/ 375 h 376"/>
                  <a:gd name="T6" fmla="*/ 0 w 251"/>
                  <a:gd name="T7" fmla="*/ 188 h 376"/>
                  <a:gd name="T8" fmla="*/ 125 w 251"/>
                  <a:gd name="T9" fmla="*/ 0 h 376"/>
                  <a:gd name="T10" fmla="*/ 218 w 251"/>
                  <a:gd name="T11" fmla="*/ 63 h 376"/>
                  <a:gd name="T12" fmla="*/ 218 w 251"/>
                  <a:gd name="T13" fmla="*/ 63 h 376"/>
                  <a:gd name="T14" fmla="*/ 125 w 251"/>
                  <a:gd name="T15" fmla="*/ 313 h 376"/>
                  <a:gd name="T16" fmla="*/ 156 w 251"/>
                  <a:gd name="T17" fmla="*/ 188 h 376"/>
                  <a:gd name="T18" fmla="*/ 156 w 251"/>
                  <a:gd name="T19" fmla="*/ 94 h 376"/>
                  <a:gd name="T20" fmla="*/ 125 w 251"/>
                  <a:gd name="T21" fmla="*/ 63 h 376"/>
                  <a:gd name="T22" fmla="*/ 93 w 251"/>
                  <a:gd name="T23" fmla="*/ 94 h 376"/>
                  <a:gd name="T24" fmla="*/ 62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63"/>
                    </a:moveTo>
                    <a:cubicBezTo>
                      <a:pt x="218" y="63"/>
                      <a:pt x="250" y="94"/>
                      <a:pt x="250" y="188"/>
                    </a:cubicBezTo>
                    <a:cubicBezTo>
                      <a:pt x="250" y="250"/>
                      <a:pt x="218" y="375"/>
                      <a:pt x="125" y="375"/>
                    </a:cubicBezTo>
                    <a:cubicBezTo>
                      <a:pt x="31" y="375"/>
                      <a:pt x="0" y="282"/>
                      <a:pt x="0" y="188"/>
                    </a:cubicBezTo>
                    <a:cubicBezTo>
                      <a:pt x="0" y="125"/>
                      <a:pt x="0" y="0"/>
                      <a:pt x="125" y="0"/>
                    </a:cubicBezTo>
                    <a:cubicBezTo>
                      <a:pt x="156" y="0"/>
                      <a:pt x="187" y="32"/>
                      <a:pt x="218" y="63"/>
                    </a:cubicBezTo>
                    <a:lnTo>
                      <a:pt x="218" y="63"/>
                    </a:lnTo>
                    <a:close/>
                    <a:moveTo>
                      <a:pt x="125" y="313"/>
                    </a:moveTo>
                    <a:cubicBezTo>
                      <a:pt x="156" y="313"/>
                      <a:pt x="156" y="250"/>
                      <a:pt x="156" y="188"/>
                    </a:cubicBezTo>
                    <a:cubicBezTo>
                      <a:pt x="156" y="157"/>
                      <a:pt x="156" y="125"/>
                      <a:pt x="156" y="94"/>
                    </a:cubicBezTo>
                    <a:cubicBezTo>
                      <a:pt x="156" y="94"/>
                      <a:pt x="156" y="63"/>
                      <a:pt x="125" y="63"/>
                    </a:cubicBezTo>
                    <a:cubicBezTo>
                      <a:pt x="93" y="63"/>
                      <a:pt x="93" y="94"/>
                      <a:pt x="93" y="94"/>
                    </a:cubicBezTo>
                    <a:cubicBezTo>
                      <a:pt x="62" y="125"/>
                      <a:pt x="62" y="188"/>
                      <a:pt x="62" y="188"/>
                    </a:cubicBezTo>
                    <a:cubicBezTo>
                      <a:pt x="62" y="250"/>
                      <a:pt x="93"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50" name="Freeform 99"/>
              <p:cNvSpPr>
                <a:spLocks noChangeArrowheads="1"/>
              </p:cNvSpPr>
              <p:nvPr/>
            </p:nvSpPr>
            <p:spPr bwMode="auto">
              <a:xfrm>
                <a:off x="5087938" y="4092575"/>
                <a:ext cx="55562" cy="123825"/>
              </a:xfrm>
              <a:custGeom>
                <a:avLst/>
                <a:gdLst>
                  <a:gd name="T0" fmla="*/ 93 w 156"/>
                  <a:gd name="T1" fmla="*/ 0 h 345"/>
                  <a:gd name="T2" fmla="*/ 155 w 156"/>
                  <a:gd name="T3" fmla="*/ 0 h 345"/>
                  <a:gd name="T4" fmla="*/ 155 w 156"/>
                  <a:gd name="T5" fmla="*/ 344 h 345"/>
                  <a:gd name="T6" fmla="*/ 61 w 156"/>
                  <a:gd name="T7" fmla="*/ 344 h 345"/>
                  <a:gd name="T8" fmla="*/ 61 w 156"/>
                  <a:gd name="T9" fmla="*/ 94 h 345"/>
                  <a:gd name="T10" fmla="*/ 0 w 156"/>
                  <a:gd name="T11" fmla="*/ 125 h 345"/>
                  <a:gd name="T12" fmla="*/ 0 w 156"/>
                  <a:gd name="T13" fmla="*/ 63 h 345"/>
                  <a:gd name="T14" fmla="*/ 93 w 156"/>
                  <a:gd name="T15" fmla="*/ 0 h 345"/>
                  <a:gd name="T16" fmla="*/ 93 w 15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45">
                    <a:moveTo>
                      <a:pt x="93" y="0"/>
                    </a:moveTo>
                    <a:lnTo>
                      <a:pt x="155" y="0"/>
                    </a:lnTo>
                    <a:cubicBezTo>
                      <a:pt x="155" y="0"/>
                      <a:pt x="155" y="0"/>
                      <a:pt x="155" y="344"/>
                    </a:cubicBezTo>
                    <a:cubicBezTo>
                      <a:pt x="155" y="344"/>
                      <a:pt x="155" y="344"/>
                      <a:pt x="61" y="344"/>
                    </a:cubicBezTo>
                    <a:cubicBezTo>
                      <a:pt x="61" y="344"/>
                      <a:pt x="61" y="344"/>
                      <a:pt x="61" y="94"/>
                    </a:cubicBezTo>
                    <a:cubicBezTo>
                      <a:pt x="61" y="94"/>
                      <a:pt x="30" y="125"/>
                      <a:pt x="0" y="125"/>
                    </a:cubicBezTo>
                    <a:cubicBezTo>
                      <a:pt x="0" y="125"/>
                      <a:pt x="0" y="125"/>
                      <a:pt x="0" y="63"/>
                    </a:cubicBezTo>
                    <a:cubicBezTo>
                      <a:pt x="30" y="63"/>
                      <a:pt x="61" y="32"/>
                      <a:pt x="93" y="0"/>
                    </a:cubicBezTo>
                    <a:lnTo>
                      <a:pt x="9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51" name="Freeform 100"/>
              <p:cNvSpPr>
                <a:spLocks noChangeArrowheads="1"/>
              </p:cNvSpPr>
              <p:nvPr/>
            </p:nvSpPr>
            <p:spPr bwMode="auto">
              <a:xfrm>
                <a:off x="5167313" y="4092575"/>
                <a:ext cx="90487" cy="134938"/>
              </a:xfrm>
              <a:custGeom>
                <a:avLst/>
                <a:gdLst>
                  <a:gd name="T0" fmla="*/ 218 w 251"/>
                  <a:gd name="T1" fmla="*/ 63 h 376"/>
                  <a:gd name="T2" fmla="*/ 250 w 251"/>
                  <a:gd name="T3" fmla="*/ 188 h 376"/>
                  <a:gd name="T4" fmla="*/ 125 w 251"/>
                  <a:gd name="T5" fmla="*/ 375 h 376"/>
                  <a:gd name="T6" fmla="*/ 0 w 251"/>
                  <a:gd name="T7" fmla="*/ 188 h 376"/>
                  <a:gd name="T8" fmla="*/ 125 w 251"/>
                  <a:gd name="T9" fmla="*/ 0 h 376"/>
                  <a:gd name="T10" fmla="*/ 218 w 251"/>
                  <a:gd name="T11" fmla="*/ 63 h 376"/>
                  <a:gd name="T12" fmla="*/ 218 w 251"/>
                  <a:gd name="T13" fmla="*/ 63 h 376"/>
                  <a:gd name="T14" fmla="*/ 125 w 251"/>
                  <a:gd name="T15" fmla="*/ 313 h 376"/>
                  <a:gd name="T16" fmla="*/ 187 w 251"/>
                  <a:gd name="T17" fmla="*/ 188 h 376"/>
                  <a:gd name="T18" fmla="*/ 156 w 251"/>
                  <a:gd name="T19" fmla="*/ 94 h 376"/>
                  <a:gd name="T20" fmla="*/ 125 w 251"/>
                  <a:gd name="T21" fmla="*/ 63 h 376"/>
                  <a:gd name="T22" fmla="*/ 93 w 251"/>
                  <a:gd name="T23" fmla="*/ 94 h 376"/>
                  <a:gd name="T24" fmla="*/ 62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63"/>
                    </a:moveTo>
                    <a:cubicBezTo>
                      <a:pt x="250" y="63"/>
                      <a:pt x="250" y="94"/>
                      <a:pt x="250" y="188"/>
                    </a:cubicBezTo>
                    <a:cubicBezTo>
                      <a:pt x="250" y="250"/>
                      <a:pt x="218" y="375"/>
                      <a:pt x="125" y="375"/>
                    </a:cubicBezTo>
                    <a:cubicBezTo>
                      <a:pt x="31" y="375"/>
                      <a:pt x="0" y="282"/>
                      <a:pt x="0" y="188"/>
                    </a:cubicBezTo>
                    <a:cubicBezTo>
                      <a:pt x="0" y="125"/>
                      <a:pt x="0" y="0"/>
                      <a:pt x="125" y="0"/>
                    </a:cubicBezTo>
                    <a:cubicBezTo>
                      <a:pt x="187" y="0"/>
                      <a:pt x="187" y="32"/>
                      <a:pt x="218" y="63"/>
                    </a:cubicBezTo>
                    <a:lnTo>
                      <a:pt x="218" y="63"/>
                    </a:lnTo>
                    <a:close/>
                    <a:moveTo>
                      <a:pt x="125" y="313"/>
                    </a:moveTo>
                    <a:cubicBezTo>
                      <a:pt x="156" y="313"/>
                      <a:pt x="187" y="250"/>
                      <a:pt x="187" y="188"/>
                    </a:cubicBezTo>
                    <a:cubicBezTo>
                      <a:pt x="187" y="157"/>
                      <a:pt x="156" y="125"/>
                      <a:pt x="156" y="94"/>
                    </a:cubicBezTo>
                    <a:cubicBezTo>
                      <a:pt x="156" y="94"/>
                      <a:pt x="156" y="63"/>
                      <a:pt x="125" y="63"/>
                    </a:cubicBezTo>
                    <a:cubicBezTo>
                      <a:pt x="93" y="63"/>
                      <a:pt x="93" y="94"/>
                      <a:pt x="93" y="94"/>
                    </a:cubicBezTo>
                    <a:cubicBezTo>
                      <a:pt x="62" y="125"/>
                      <a:pt x="62" y="188"/>
                      <a:pt x="62" y="188"/>
                    </a:cubicBezTo>
                    <a:cubicBezTo>
                      <a:pt x="62" y="250"/>
                      <a:pt x="93"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52" name="Freeform 101"/>
              <p:cNvSpPr>
                <a:spLocks noChangeArrowheads="1"/>
              </p:cNvSpPr>
              <p:nvPr/>
            </p:nvSpPr>
            <p:spPr bwMode="auto">
              <a:xfrm>
                <a:off x="5268913" y="4092575"/>
                <a:ext cx="57150" cy="123825"/>
              </a:xfrm>
              <a:custGeom>
                <a:avLst/>
                <a:gdLst>
                  <a:gd name="T0" fmla="*/ 94 w 157"/>
                  <a:gd name="T1" fmla="*/ 0 h 345"/>
                  <a:gd name="T2" fmla="*/ 156 w 157"/>
                  <a:gd name="T3" fmla="*/ 0 h 345"/>
                  <a:gd name="T4" fmla="*/ 156 w 157"/>
                  <a:gd name="T5" fmla="*/ 344 h 345"/>
                  <a:gd name="T6" fmla="*/ 62 w 157"/>
                  <a:gd name="T7" fmla="*/ 344 h 345"/>
                  <a:gd name="T8" fmla="*/ 62 w 157"/>
                  <a:gd name="T9" fmla="*/ 94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62" y="344"/>
                    </a:cubicBezTo>
                    <a:cubicBezTo>
                      <a:pt x="62" y="344"/>
                      <a:pt x="62" y="344"/>
                      <a:pt x="62" y="94"/>
                    </a:cubicBezTo>
                    <a:cubicBezTo>
                      <a:pt x="62" y="94"/>
                      <a:pt x="31" y="125"/>
                      <a:pt x="0" y="125"/>
                    </a:cubicBezTo>
                    <a:cubicBezTo>
                      <a:pt x="0" y="125"/>
                      <a:pt x="0" y="125"/>
                      <a:pt x="0" y="63"/>
                    </a:cubicBezTo>
                    <a:cubicBezTo>
                      <a:pt x="31" y="63"/>
                      <a:pt x="62"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53" name="Freeform 102"/>
              <p:cNvSpPr>
                <a:spLocks noChangeArrowheads="1"/>
              </p:cNvSpPr>
              <p:nvPr/>
            </p:nvSpPr>
            <p:spPr bwMode="auto">
              <a:xfrm>
                <a:off x="5346700" y="4092575"/>
                <a:ext cx="90488" cy="134938"/>
              </a:xfrm>
              <a:custGeom>
                <a:avLst/>
                <a:gdLst>
                  <a:gd name="T0" fmla="*/ 218 w 251"/>
                  <a:gd name="T1" fmla="*/ 63 h 376"/>
                  <a:gd name="T2" fmla="*/ 250 w 251"/>
                  <a:gd name="T3" fmla="*/ 188 h 376"/>
                  <a:gd name="T4" fmla="*/ 125 w 251"/>
                  <a:gd name="T5" fmla="*/ 375 h 376"/>
                  <a:gd name="T6" fmla="*/ 0 w 251"/>
                  <a:gd name="T7" fmla="*/ 188 h 376"/>
                  <a:gd name="T8" fmla="*/ 125 w 251"/>
                  <a:gd name="T9" fmla="*/ 0 h 376"/>
                  <a:gd name="T10" fmla="*/ 218 w 251"/>
                  <a:gd name="T11" fmla="*/ 63 h 376"/>
                  <a:gd name="T12" fmla="*/ 218 w 251"/>
                  <a:gd name="T13" fmla="*/ 63 h 376"/>
                  <a:gd name="T14" fmla="*/ 125 w 251"/>
                  <a:gd name="T15" fmla="*/ 313 h 376"/>
                  <a:gd name="T16" fmla="*/ 187 w 251"/>
                  <a:gd name="T17" fmla="*/ 188 h 376"/>
                  <a:gd name="T18" fmla="*/ 156 w 251"/>
                  <a:gd name="T19" fmla="*/ 94 h 376"/>
                  <a:gd name="T20" fmla="*/ 125 w 251"/>
                  <a:gd name="T21" fmla="*/ 63 h 376"/>
                  <a:gd name="T22" fmla="*/ 93 w 251"/>
                  <a:gd name="T23" fmla="*/ 94 h 376"/>
                  <a:gd name="T24" fmla="*/ 93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63"/>
                    </a:moveTo>
                    <a:cubicBezTo>
                      <a:pt x="250" y="63"/>
                      <a:pt x="250" y="94"/>
                      <a:pt x="250" y="188"/>
                    </a:cubicBezTo>
                    <a:cubicBezTo>
                      <a:pt x="250" y="250"/>
                      <a:pt x="250" y="375"/>
                      <a:pt x="125" y="375"/>
                    </a:cubicBezTo>
                    <a:cubicBezTo>
                      <a:pt x="31" y="375"/>
                      <a:pt x="0" y="282"/>
                      <a:pt x="0" y="188"/>
                    </a:cubicBezTo>
                    <a:cubicBezTo>
                      <a:pt x="0" y="125"/>
                      <a:pt x="31" y="0"/>
                      <a:pt x="125" y="0"/>
                    </a:cubicBezTo>
                    <a:cubicBezTo>
                      <a:pt x="187" y="0"/>
                      <a:pt x="218" y="32"/>
                      <a:pt x="218" y="63"/>
                    </a:cubicBezTo>
                    <a:lnTo>
                      <a:pt x="218" y="63"/>
                    </a:lnTo>
                    <a:close/>
                    <a:moveTo>
                      <a:pt x="125" y="313"/>
                    </a:moveTo>
                    <a:cubicBezTo>
                      <a:pt x="156" y="313"/>
                      <a:pt x="187" y="250"/>
                      <a:pt x="187" y="188"/>
                    </a:cubicBezTo>
                    <a:cubicBezTo>
                      <a:pt x="187" y="157"/>
                      <a:pt x="187" y="125"/>
                      <a:pt x="156" y="94"/>
                    </a:cubicBezTo>
                    <a:cubicBezTo>
                      <a:pt x="156" y="94"/>
                      <a:pt x="156" y="63"/>
                      <a:pt x="125" y="63"/>
                    </a:cubicBezTo>
                    <a:cubicBezTo>
                      <a:pt x="93" y="63"/>
                      <a:pt x="93" y="94"/>
                      <a:pt x="93" y="94"/>
                    </a:cubicBezTo>
                    <a:cubicBezTo>
                      <a:pt x="93" y="125"/>
                      <a:pt x="93" y="188"/>
                      <a:pt x="93" y="188"/>
                    </a:cubicBezTo>
                    <a:cubicBezTo>
                      <a:pt x="93" y="250"/>
                      <a:pt x="93"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54" name="Freeform 103"/>
              <p:cNvSpPr>
                <a:spLocks noChangeArrowheads="1"/>
              </p:cNvSpPr>
              <p:nvPr/>
            </p:nvSpPr>
            <p:spPr bwMode="auto">
              <a:xfrm>
                <a:off x="5459413" y="4092575"/>
                <a:ext cx="79375" cy="134938"/>
              </a:xfrm>
              <a:custGeom>
                <a:avLst/>
                <a:gdLst>
                  <a:gd name="T0" fmla="*/ 188 w 220"/>
                  <a:gd name="T1" fmla="*/ 63 h 376"/>
                  <a:gd name="T2" fmla="*/ 219 w 220"/>
                  <a:gd name="T3" fmla="*/ 188 h 376"/>
                  <a:gd name="T4" fmla="*/ 94 w 220"/>
                  <a:gd name="T5" fmla="*/ 375 h 376"/>
                  <a:gd name="T6" fmla="*/ 0 w 220"/>
                  <a:gd name="T7" fmla="*/ 188 h 376"/>
                  <a:gd name="T8" fmla="*/ 94 w 220"/>
                  <a:gd name="T9" fmla="*/ 0 h 376"/>
                  <a:gd name="T10" fmla="*/ 188 w 220"/>
                  <a:gd name="T11" fmla="*/ 63 h 376"/>
                  <a:gd name="T12" fmla="*/ 188 w 220"/>
                  <a:gd name="T13" fmla="*/ 63 h 376"/>
                  <a:gd name="T14" fmla="*/ 125 w 220"/>
                  <a:gd name="T15" fmla="*/ 313 h 376"/>
                  <a:gd name="T16" fmla="*/ 156 w 220"/>
                  <a:gd name="T17" fmla="*/ 188 h 376"/>
                  <a:gd name="T18" fmla="*/ 156 w 220"/>
                  <a:gd name="T19" fmla="*/ 94 h 376"/>
                  <a:gd name="T20" fmla="*/ 125 w 220"/>
                  <a:gd name="T21" fmla="*/ 63 h 376"/>
                  <a:gd name="T22" fmla="*/ 63 w 220"/>
                  <a:gd name="T23" fmla="*/ 94 h 376"/>
                  <a:gd name="T24" fmla="*/ 63 w 220"/>
                  <a:gd name="T25" fmla="*/ 188 h 376"/>
                  <a:gd name="T26" fmla="*/ 125 w 220"/>
                  <a:gd name="T27" fmla="*/ 313 h 376"/>
                  <a:gd name="T28" fmla="*/ 125 w 220"/>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376">
                    <a:moveTo>
                      <a:pt x="188" y="63"/>
                    </a:moveTo>
                    <a:cubicBezTo>
                      <a:pt x="219" y="63"/>
                      <a:pt x="219" y="94"/>
                      <a:pt x="219" y="188"/>
                    </a:cubicBezTo>
                    <a:cubicBezTo>
                      <a:pt x="219" y="250"/>
                      <a:pt x="219" y="375"/>
                      <a:pt x="94" y="375"/>
                    </a:cubicBezTo>
                    <a:cubicBezTo>
                      <a:pt x="31" y="375"/>
                      <a:pt x="0" y="282"/>
                      <a:pt x="0" y="188"/>
                    </a:cubicBezTo>
                    <a:cubicBezTo>
                      <a:pt x="0" y="125"/>
                      <a:pt x="0" y="0"/>
                      <a:pt x="94" y="0"/>
                    </a:cubicBezTo>
                    <a:cubicBezTo>
                      <a:pt x="156" y="0"/>
                      <a:pt x="188" y="32"/>
                      <a:pt x="188" y="63"/>
                    </a:cubicBezTo>
                    <a:lnTo>
                      <a:pt x="188" y="63"/>
                    </a:lnTo>
                    <a:close/>
                    <a:moveTo>
                      <a:pt x="125" y="313"/>
                    </a:moveTo>
                    <a:cubicBezTo>
                      <a:pt x="156" y="313"/>
                      <a:pt x="156" y="250"/>
                      <a:pt x="156" y="188"/>
                    </a:cubicBezTo>
                    <a:cubicBezTo>
                      <a:pt x="156" y="157"/>
                      <a:pt x="156" y="125"/>
                      <a:pt x="156" y="94"/>
                    </a:cubicBezTo>
                    <a:lnTo>
                      <a:pt x="125" y="63"/>
                    </a:lnTo>
                    <a:cubicBezTo>
                      <a:pt x="94" y="63"/>
                      <a:pt x="63" y="94"/>
                      <a:pt x="63" y="94"/>
                    </a:cubicBezTo>
                    <a:cubicBezTo>
                      <a:pt x="63" y="125"/>
                      <a:pt x="63" y="188"/>
                      <a:pt x="63" y="188"/>
                    </a:cubicBezTo>
                    <a:cubicBezTo>
                      <a:pt x="63" y="250"/>
                      <a:pt x="63"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55" name="Freeform 104"/>
              <p:cNvSpPr>
                <a:spLocks noChangeArrowheads="1"/>
              </p:cNvSpPr>
              <p:nvPr/>
            </p:nvSpPr>
            <p:spPr bwMode="auto">
              <a:xfrm>
                <a:off x="5561013" y="4092575"/>
                <a:ext cx="90487" cy="134938"/>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57 w 251"/>
                  <a:gd name="T17" fmla="*/ 188 h 376"/>
                  <a:gd name="T18" fmla="*/ 157 w 251"/>
                  <a:gd name="T19" fmla="*/ 94 h 376"/>
                  <a:gd name="T20" fmla="*/ 125 w 251"/>
                  <a:gd name="T21" fmla="*/ 63 h 376"/>
                  <a:gd name="T22" fmla="*/ 94 w 251"/>
                  <a:gd name="T23" fmla="*/ 94 h 376"/>
                  <a:gd name="T24" fmla="*/ 63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19" y="63"/>
                      <a:pt x="250" y="94"/>
                      <a:pt x="250" y="188"/>
                    </a:cubicBezTo>
                    <a:cubicBezTo>
                      <a:pt x="250" y="250"/>
                      <a:pt x="219" y="375"/>
                      <a:pt x="125" y="375"/>
                    </a:cubicBezTo>
                    <a:cubicBezTo>
                      <a:pt x="32" y="375"/>
                      <a:pt x="0" y="282"/>
                      <a:pt x="0" y="188"/>
                    </a:cubicBezTo>
                    <a:cubicBezTo>
                      <a:pt x="0" y="125"/>
                      <a:pt x="0" y="0"/>
                      <a:pt x="125" y="0"/>
                    </a:cubicBezTo>
                    <a:cubicBezTo>
                      <a:pt x="157" y="0"/>
                      <a:pt x="188" y="32"/>
                      <a:pt x="219" y="63"/>
                    </a:cubicBezTo>
                    <a:lnTo>
                      <a:pt x="219" y="63"/>
                    </a:lnTo>
                    <a:close/>
                    <a:moveTo>
                      <a:pt x="125" y="313"/>
                    </a:moveTo>
                    <a:cubicBezTo>
                      <a:pt x="157" y="313"/>
                      <a:pt x="157" y="250"/>
                      <a:pt x="157" y="188"/>
                    </a:cubicBezTo>
                    <a:cubicBezTo>
                      <a:pt x="157" y="157"/>
                      <a:pt x="157" y="125"/>
                      <a:pt x="157" y="94"/>
                    </a:cubicBezTo>
                    <a:cubicBezTo>
                      <a:pt x="157" y="94"/>
                      <a:pt x="157" y="63"/>
                      <a:pt x="125" y="63"/>
                    </a:cubicBezTo>
                    <a:cubicBezTo>
                      <a:pt x="94" y="63"/>
                      <a:pt x="94" y="94"/>
                      <a:pt x="94" y="94"/>
                    </a:cubicBezTo>
                    <a:cubicBezTo>
                      <a:pt x="63" y="125"/>
                      <a:pt x="63" y="188"/>
                      <a:pt x="63" y="188"/>
                    </a:cubicBezTo>
                    <a:cubicBezTo>
                      <a:pt x="63"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56" name="Freeform 105"/>
              <p:cNvSpPr>
                <a:spLocks noChangeArrowheads="1"/>
              </p:cNvSpPr>
              <p:nvPr/>
            </p:nvSpPr>
            <p:spPr bwMode="auto">
              <a:xfrm>
                <a:off x="5649913" y="4092575"/>
                <a:ext cx="68262" cy="123825"/>
              </a:xfrm>
              <a:custGeom>
                <a:avLst/>
                <a:gdLst>
                  <a:gd name="T0" fmla="*/ 94 w 189"/>
                  <a:gd name="T1" fmla="*/ 0 h 345"/>
                  <a:gd name="T2" fmla="*/ 188 w 189"/>
                  <a:gd name="T3" fmla="*/ 0 h 345"/>
                  <a:gd name="T4" fmla="*/ 188 w 189"/>
                  <a:gd name="T5" fmla="*/ 344 h 345"/>
                  <a:gd name="T6" fmla="*/ 94 w 189"/>
                  <a:gd name="T7" fmla="*/ 344 h 345"/>
                  <a:gd name="T8" fmla="*/ 94 w 189"/>
                  <a:gd name="T9" fmla="*/ 94 h 345"/>
                  <a:gd name="T10" fmla="*/ 0 w 189"/>
                  <a:gd name="T11" fmla="*/ 125 h 345"/>
                  <a:gd name="T12" fmla="*/ 0 w 189"/>
                  <a:gd name="T13" fmla="*/ 63 h 345"/>
                  <a:gd name="T14" fmla="*/ 94 w 189"/>
                  <a:gd name="T15" fmla="*/ 0 h 345"/>
                  <a:gd name="T16" fmla="*/ 94 w 189"/>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5">
                    <a:moveTo>
                      <a:pt x="94" y="0"/>
                    </a:moveTo>
                    <a:lnTo>
                      <a:pt x="188" y="0"/>
                    </a:lnTo>
                    <a:cubicBezTo>
                      <a:pt x="188" y="0"/>
                      <a:pt x="188" y="0"/>
                      <a:pt x="188" y="344"/>
                    </a:cubicBezTo>
                    <a:cubicBezTo>
                      <a:pt x="188" y="344"/>
                      <a:pt x="188" y="344"/>
                      <a:pt x="94" y="344"/>
                    </a:cubicBezTo>
                    <a:cubicBezTo>
                      <a:pt x="94" y="344"/>
                      <a:pt x="94" y="344"/>
                      <a:pt x="94" y="94"/>
                    </a:cubicBezTo>
                    <a:cubicBezTo>
                      <a:pt x="94" y="94"/>
                      <a:pt x="63" y="125"/>
                      <a:pt x="0" y="125"/>
                    </a:cubicBezTo>
                    <a:cubicBezTo>
                      <a:pt x="0" y="125"/>
                      <a:pt x="0" y="125"/>
                      <a:pt x="0" y="63"/>
                    </a:cubicBezTo>
                    <a:cubicBezTo>
                      <a:pt x="32" y="63"/>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57" name="Freeform 106"/>
              <p:cNvSpPr>
                <a:spLocks noChangeArrowheads="1"/>
              </p:cNvSpPr>
              <p:nvPr/>
            </p:nvSpPr>
            <p:spPr bwMode="auto">
              <a:xfrm>
                <a:off x="5740400" y="4092575"/>
                <a:ext cx="90488" cy="134938"/>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88 w 251"/>
                  <a:gd name="T17" fmla="*/ 188 h 376"/>
                  <a:gd name="T18" fmla="*/ 157 w 251"/>
                  <a:gd name="T19" fmla="*/ 94 h 376"/>
                  <a:gd name="T20" fmla="*/ 125 w 251"/>
                  <a:gd name="T21" fmla="*/ 63 h 376"/>
                  <a:gd name="T22" fmla="*/ 94 w 251"/>
                  <a:gd name="T23" fmla="*/ 94 h 376"/>
                  <a:gd name="T24" fmla="*/ 94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50" y="63"/>
                      <a:pt x="250" y="94"/>
                      <a:pt x="250" y="188"/>
                    </a:cubicBezTo>
                    <a:cubicBezTo>
                      <a:pt x="250" y="250"/>
                      <a:pt x="219" y="375"/>
                      <a:pt x="125" y="375"/>
                    </a:cubicBezTo>
                    <a:cubicBezTo>
                      <a:pt x="32" y="375"/>
                      <a:pt x="0" y="282"/>
                      <a:pt x="0" y="188"/>
                    </a:cubicBezTo>
                    <a:cubicBezTo>
                      <a:pt x="0" y="125"/>
                      <a:pt x="0" y="0"/>
                      <a:pt x="125" y="0"/>
                    </a:cubicBezTo>
                    <a:cubicBezTo>
                      <a:pt x="188" y="0"/>
                      <a:pt x="219" y="32"/>
                      <a:pt x="219" y="63"/>
                    </a:cubicBezTo>
                    <a:lnTo>
                      <a:pt x="219" y="63"/>
                    </a:lnTo>
                    <a:close/>
                    <a:moveTo>
                      <a:pt x="125" y="313"/>
                    </a:moveTo>
                    <a:cubicBezTo>
                      <a:pt x="157" y="313"/>
                      <a:pt x="188" y="250"/>
                      <a:pt x="188" y="188"/>
                    </a:cubicBezTo>
                    <a:cubicBezTo>
                      <a:pt x="188" y="157"/>
                      <a:pt x="157" y="125"/>
                      <a:pt x="157" y="94"/>
                    </a:cubicBezTo>
                    <a:cubicBezTo>
                      <a:pt x="157" y="94"/>
                      <a:pt x="157" y="63"/>
                      <a:pt x="125" y="63"/>
                    </a:cubicBezTo>
                    <a:cubicBezTo>
                      <a:pt x="94" y="63"/>
                      <a:pt x="94" y="94"/>
                      <a:pt x="94" y="94"/>
                    </a:cubicBezTo>
                    <a:cubicBezTo>
                      <a:pt x="94" y="125"/>
                      <a:pt x="94" y="188"/>
                      <a:pt x="94" y="188"/>
                    </a:cubicBezTo>
                    <a:cubicBezTo>
                      <a:pt x="94"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58" name="Freeform 107"/>
              <p:cNvSpPr>
                <a:spLocks noChangeArrowheads="1"/>
              </p:cNvSpPr>
              <p:nvPr/>
            </p:nvSpPr>
            <p:spPr bwMode="auto">
              <a:xfrm>
                <a:off x="5853113" y="4092575"/>
                <a:ext cx="46037" cy="123825"/>
              </a:xfrm>
              <a:custGeom>
                <a:avLst/>
                <a:gdLst>
                  <a:gd name="T0" fmla="*/ 94 w 126"/>
                  <a:gd name="T1" fmla="*/ 0 h 345"/>
                  <a:gd name="T2" fmla="*/ 125 w 126"/>
                  <a:gd name="T3" fmla="*/ 0 h 345"/>
                  <a:gd name="T4" fmla="*/ 125 w 126"/>
                  <a:gd name="T5" fmla="*/ 344 h 345"/>
                  <a:gd name="T6" fmla="*/ 62 w 126"/>
                  <a:gd name="T7" fmla="*/ 344 h 345"/>
                  <a:gd name="T8" fmla="*/ 62 w 126"/>
                  <a:gd name="T9" fmla="*/ 94 h 345"/>
                  <a:gd name="T10" fmla="*/ 0 w 126"/>
                  <a:gd name="T11" fmla="*/ 125 h 345"/>
                  <a:gd name="T12" fmla="*/ 0 w 126"/>
                  <a:gd name="T13" fmla="*/ 63 h 345"/>
                  <a:gd name="T14" fmla="*/ 94 w 126"/>
                  <a:gd name="T15" fmla="*/ 0 h 345"/>
                  <a:gd name="T16" fmla="*/ 94 w 12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45">
                    <a:moveTo>
                      <a:pt x="94" y="0"/>
                    </a:moveTo>
                    <a:lnTo>
                      <a:pt x="125" y="0"/>
                    </a:lnTo>
                    <a:cubicBezTo>
                      <a:pt x="125" y="0"/>
                      <a:pt x="125" y="0"/>
                      <a:pt x="125" y="344"/>
                    </a:cubicBezTo>
                    <a:cubicBezTo>
                      <a:pt x="125" y="344"/>
                      <a:pt x="125" y="344"/>
                      <a:pt x="62" y="344"/>
                    </a:cubicBezTo>
                    <a:cubicBezTo>
                      <a:pt x="62" y="344"/>
                      <a:pt x="62" y="344"/>
                      <a:pt x="62" y="94"/>
                    </a:cubicBezTo>
                    <a:cubicBezTo>
                      <a:pt x="62" y="94"/>
                      <a:pt x="31" y="125"/>
                      <a:pt x="0" y="125"/>
                    </a:cubicBezTo>
                    <a:cubicBezTo>
                      <a:pt x="0" y="125"/>
                      <a:pt x="0" y="125"/>
                      <a:pt x="0" y="63"/>
                    </a:cubicBezTo>
                    <a:cubicBezTo>
                      <a:pt x="31" y="63"/>
                      <a:pt x="62"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59" name="Freeform 108"/>
              <p:cNvSpPr>
                <a:spLocks noChangeArrowheads="1"/>
              </p:cNvSpPr>
              <p:nvPr/>
            </p:nvSpPr>
            <p:spPr bwMode="auto">
              <a:xfrm>
                <a:off x="5919788" y="4092575"/>
                <a:ext cx="90487" cy="134938"/>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88 w 251"/>
                  <a:gd name="T17" fmla="*/ 188 h 376"/>
                  <a:gd name="T18" fmla="*/ 156 w 251"/>
                  <a:gd name="T19" fmla="*/ 94 h 376"/>
                  <a:gd name="T20" fmla="*/ 125 w 251"/>
                  <a:gd name="T21" fmla="*/ 63 h 376"/>
                  <a:gd name="T22" fmla="*/ 94 w 251"/>
                  <a:gd name="T23" fmla="*/ 94 h 376"/>
                  <a:gd name="T24" fmla="*/ 94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50" y="63"/>
                      <a:pt x="250" y="94"/>
                      <a:pt x="250" y="188"/>
                    </a:cubicBezTo>
                    <a:cubicBezTo>
                      <a:pt x="250" y="250"/>
                      <a:pt x="250" y="375"/>
                      <a:pt x="125" y="375"/>
                    </a:cubicBezTo>
                    <a:cubicBezTo>
                      <a:pt x="32" y="375"/>
                      <a:pt x="0" y="282"/>
                      <a:pt x="0" y="188"/>
                    </a:cubicBezTo>
                    <a:cubicBezTo>
                      <a:pt x="0" y="125"/>
                      <a:pt x="32" y="0"/>
                      <a:pt x="125" y="0"/>
                    </a:cubicBezTo>
                    <a:cubicBezTo>
                      <a:pt x="188" y="0"/>
                      <a:pt x="219" y="32"/>
                      <a:pt x="219" y="63"/>
                    </a:cubicBezTo>
                    <a:lnTo>
                      <a:pt x="219" y="63"/>
                    </a:lnTo>
                    <a:close/>
                    <a:moveTo>
                      <a:pt x="125" y="313"/>
                    </a:moveTo>
                    <a:cubicBezTo>
                      <a:pt x="188" y="313"/>
                      <a:pt x="188" y="250"/>
                      <a:pt x="188" y="188"/>
                    </a:cubicBezTo>
                    <a:cubicBezTo>
                      <a:pt x="188" y="157"/>
                      <a:pt x="188" y="125"/>
                      <a:pt x="156" y="94"/>
                    </a:cubicBezTo>
                    <a:cubicBezTo>
                      <a:pt x="156" y="94"/>
                      <a:pt x="156" y="63"/>
                      <a:pt x="125" y="63"/>
                    </a:cubicBezTo>
                    <a:cubicBezTo>
                      <a:pt x="94" y="63"/>
                      <a:pt x="94" y="94"/>
                      <a:pt x="94" y="94"/>
                    </a:cubicBezTo>
                    <a:cubicBezTo>
                      <a:pt x="94" y="125"/>
                      <a:pt x="94" y="188"/>
                      <a:pt x="94" y="188"/>
                    </a:cubicBezTo>
                    <a:cubicBezTo>
                      <a:pt x="94"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60" name="Freeform 109"/>
              <p:cNvSpPr>
                <a:spLocks noChangeArrowheads="1"/>
              </p:cNvSpPr>
              <p:nvPr/>
            </p:nvSpPr>
            <p:spPr bwMode="auto">
              <a:xfrm>
                <a:off x="6032500" y="4092575"/>
                <a:ext cx="57150" cy="123825"/>
              </a:xfrm>
              <a:custGeom>
                <a:avLst/>
                <a:gdLst>
                  <a:gd name="T0" fmla="*/ 94 w 157"/>
                  <a:gd name="T1" fmla="*/ 0 h 345"/>
                  <a:gd name="T2" fmla="*/ 156 w 157"/>
                  <a:gd name="T3" fmla="*/ 0 h 345"/>
                  <a:gd name="T4" fmla="*/ 156 w 157"/>
                  <a:gd name="T5" fmla="*/ 344 h 345"/>
                  <a:gd name="T6" fmla="*/ 62 w 157"/>
                  <a:gd name="T7" fmla="*/ 344 h 345"/>
                  <a:gd name="T8" fmla="*/ 62 w 157"/>
                  <a:gd name="T9" fmla="*/ 94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62" y="344"/>
                    </a:cubicBezTo>
                    <a:cubicBezTo>
                      <a:pt x="62" y="344"/>
                      <a:pt x="62" y="344"/>
                      <a:pt x="62" y="94"/>
                    </a:cubicBezTo>
                    <a:cubicBezTo>
                      <a:pt x="62" y="94"/>
                      <a:pt x="31" y="125"/>
                      <a:pt x="0" y="125"/>
                    </a:cubicBezTo>
                    <a:cubicBezTo>
                      <a:pt x="0" y="125"/>
                      <a:pt x="0" y="125"/>
                      <a:pt x="0" y="63"/>
                    </a:cubicBezTo>
                    <a:cubicBezTo>
                      <a:pt x="31" y="63"/>
                      <a:pt x="62"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61" name="Freeform 110"/>
              <p:cNvSpPr>
                <a:spLocks noChangeArrowheads="1"/>
              </p:cNvSpPr>
              <p:nvPr/>
            </p:nvSpPr>
            <p:spPr bwMode="auto">
              <a:xfrm>
                <a:off x="6100763" y="4092575"/>
                <a:ext cx="90487" cy="134938"/>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88 w 251"/>
                  <a:gd name="T17" fmla="*/ 188 h 376"/>
                  <a:gd name="T18" fmla="*/ 188 w 251"/>
                  <a:gd name="T19" fmla="*/ 94 h 376"/>
                  <a:gd name="T20" fmla="*/ 125 w 251"/>
                  <a:gd name="T21" fmla="*/ 63 h 376"/>
                  <a:gd name="T22" fmla="*/ 94 w 251"/>
                  <a:gd name="T23" fmla="*/ 94 h 376"/>
                  <a:gd name="T24" fmla="*/ 94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50" y="63"/>
                      <a:pt x="250" y="94"/>
                      <a:pt x="250" y="188"/>
                    </a:cubicBezTo>
                    <a:cubicBezTo>
                      <a:pt x="250" y="250"/>
                      <a:pt x="250" y="375"/>
                      <a:pt x="125" y="375"/>
                    </a:cubicBezTo>
                    <a:cubicBezTo>
                      <a:pt x="32" y="375"/>
                      <a:pt x="0" y="282"/>
                      <a:pt x="0" y="188"/>
                    </a:cubicBezTo>
                    <a:cubicBezTo>
                      <a:pt x="0" y="125"/>
                      <a:pt x="32" y="0"/>
                      <a:pt x="125" y="0"/>
                    </a:cubicBezTo>
                    <a:cubicBezTo>
                      <a:pt x="188" y="0"/>
                      <a:pt x="219" y="32"/>
                      <a:pt x="219" y="63"/>
                    </a:cubicBezTo>
                    <a:lnTo>
                      <a:pt x="219" y="63"/>
                    </a:lnTo>
                    <a:close/>
                    <a:moveTo>
                      <a:pt x="125" y="313"/>
                    </a:moveTo>
                    <a:cubicBezTo>
                      <a:pt x="188" y="313"/>
                      <a:pt x="188" y="250"/>
                      <a:pt x="188" y="188"/>
                    </a:cubicBezTo>
                    <a:cubicBezTo>
                      <a:pt x="188" y="157"/>
                      <a:pt x="188" y="125"/>
                      <a:pt x="188" y="94"/>
                    </a:cubicBezTo>
                    <a:cubicBezTo>
                      <a:pt x="188" y="94"/>
                      <a:pt x="157" y="63"/>
                      <a:pt x="125" y="63"/>
                    </a:cubicBezTo>
                    <a:lnTo>
                      <a:pt x="94" y="94"/>
                    </a:lnTo>
                    <a:cubicBezTo>
                      <a:pt x="94" y="125"/>
                      <a:pt x="94" y="188"/>
                      <a:pt x="94" y="188"/>
                    </a:cubicBezTo>
                    <a:cubicBezTo>
                      <a:pt x="94"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62" name="Freeform 111"/>
              <p:cNvSpPr>
                <a:spLocks noChangeArrowheads="1"/>
              </p:cNvSpPr>
              <p:nvPr/>
            </p:nvSpPr>
            <p:spPr bwMode="auto">
              <a:xfrm>
                <a:off x="6213475" y="4092575"/>
                <a:ext cx="90488" cy="134938"/>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56 w 251"/>
                  <a:gd name="T17" fmla="*/ 188 h 376"/>
                  <a:gd name="T18" fmla="*/ 156 w 251"/>
                  <a:gd name="T19" fmla="*/ 94 h 376"/>
                  <a:gd name="T20" fmla="*/ 125 w 251"/>
                  <a:gd name="T21" fmla="*/ 63 h 376"/>
                  <a:gd name="T22" fmla="*/ 94 w 251"/>
                  <a:gd name="T23" fmla="*/ 94 h 376"/>
                  <a:gd name="T24" fmla="*/ 62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19" y="63"/>
                      <a:pt x="250" y="94"/>
                      <a:pt x="250" y="188"/>
                    </a:cubicBezTo>
                    <a:cubicBezTo>
                      <a:pt x="250" y="250"/>
                      <a:pt x="219" y="375"/>
                      <a:pt x="125" y="375"/>
                    </a:cubicBezTo>
                    <a:cubicBezTo>
                      <a:pt x="31" y="375"/>
                      <a:pt x="0" y="282"/>
                      <a:pt x="0" y="188"/>
                    </a:cubicBezTo>
                    <a:cubicBezTo>
                      <a:pt x="0" y="125"/>
                      <a:pt x="0" y="0"/>
                      <a:pt x="125" y="0"/>
                    </a:cubicBezTo>
                    <a:cubicBezTo>
                      <a:pt x="156" y="0"/>
                      <a:pt x="187" y="32"/>
                      <a:pt x="219" y="63"/>
                    </a:cubicBezTo>
                    <a:lnTo>
                      <a:pt x="219" y="63"/>
                    </a:lnTo>
                    <a:close/>
                    <a:moveTo>
                      <a:pt x="125" y="313"/>
                    </a:moveTo>
                    <a:cubicBezTo>
                      <a:pt x="156" y="313"/>
                      <a:pt x="156" y="250"/>
                      <a:pt x="156" y="188"/>
                    </a:cubicBezTo>
                    <a:cubicBezTo>
                      <a:pt x="156" y="157"/>
                      <a:pt x="156" y="125"/>
                      <a:pt x="156" y="94"/>
                    </a:cubicBezTo>
                    <a:cubicBezTo>
                      <a:pt x="156" y="94"/>
                      <a:pt x="156" y="63"/>
                      <a:pt x="125" y="63"/>
                    </a:cubicBezTo>
                    <a:cubicBezTo>
                      <a:pt x="94" y="63"/>
                      <a:pt x="94" y="94"/>
                      <a:pt x="94" y="94"/>
                    </a:cubicBezTo>
                    <a:cubicBezTo>
                      <a:pt x="62" y="125"/>
                      <a:pt x="62" y="188"/>
                      <a:pt x="62" y="188"/>
                    </a:cubicBezTo>
                    <a:cubicBezTo>
                      <a:pt x="62"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63" name="Freeform 112"/>
              <p:cNvSpPr>
                <a:spLocks noChangeArrowheads="1"/>
              </p:cNvSpPr>
              <p:nvPr/>
            </p:nvSpPr>
            <p:spPr bwMode="auto">
              <a:xfrm>
                <a:off x="6315075" y="4092575"/>
                <a:ext cx="57150" cy="123825"/>
              </a:xfrm>
              <a:custGeom>
                <a:avLst/>
                <a:gdLst>
                  <a:gd name="T0" fmla="*/ 94 w 157"/>
                  <a:gd name="T1" fmla="*/ 0 h 345"/>
                  <a:gd name="T2" fmla="*/ 156 w 157"/>
                  <a:gd name="T3" fmla="*/ 0 h 345"/>
                  <a:gd name="T4" fmla="*/ 156 w 157"/>
                  <a:gd name="T5" fmla="*/ 344 h 345"/>
                  <a:gd name="T6" fmla="*/ 94 w 157"/>
                  <a:gd name="T7" fmla="*/ 344 h 345"/>
                  <a:gd name="T8" fmla="*/ 94 w 157"/>
                  <a:gd name="T9" fmla="*/ 94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94" y="344"/>
                    </a:cubicBezTo>
                    <a:cubicBezTo>
                      <a:pt x="94" y="344"/>
                      <a:pt x="94" y="344"/>
                      <a:pt x="94" y="94"/>
                    </a:cubicBezTo>
                    <a:cubicBezTo>
                      <a:pt x="63" y="94"/>
                      <a:pt x="31" y="125"/>
                      <a:pt x="0" y="125"/>
                    </a:cubicBezTo>
                    <a:cubicBezTo>
                      <a:pt x="0" y="125"/>
                      <a:pt x="0" y="125"/>
                      <a:pt x="0" y="63"/>
                    </a:cubicBezTo>
                    <a:cubicBezTo>
                      <a:pt x="31" y="63"/>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64" name="Freeform 113"/>
              <p:cNvSpPr>
                <a:spLocks noChangeArrowheads="1"/>
              </p:cNvSpPr>
              <p:nvPr/>
            </p:nvSpPr>
            <p:spPr bwMode="auto">
              <a:xfrm>
                <a:off x="6392863" y="4092575"/>
                <a:ext cx="90487" cy="134938"/>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56 w 251"/>
                  <a:gd name="T17" fmla="*/ 188 h 376"/>
                  <a:gd name="T18" fmla="*/ 156 w 251"/>
                  <a:gd name="T19" fmla="*/ 94 h 376"/>
                  <a:gd name="T20" fmla="*/ 125 w 251"/>
                  <a:gd name="T21" fmla="*/ 63 h 376"/>
                  <a:gd name="T22" fmla="*/ 94 w 251"/>
                  <a:gd name="T23" fmla="*/ 94 h 376"/>
                  <a:gd name="T24" fmla="*/ 62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19" y="63"/>
                      <a:pt x="250" y="94"/>
                      <a:pt x="250" y="188"/>
                    </a:cubicBezTo>
                    <a:cubicBezTo>
                      <a:pt x="250" y="250"/>
                      <a:pt x="219" y="375"/>
                      <a:pt x="125" y="375"/>
                    </a:cubicBezTo>
                    <a:cubicBezTo>
                      <a:pt x="31" y="375"/>
                      <a:pt x="0" y="282"/>
                      <a:pt x="0" y="188"/>
                    </a:cubicBezTo>
                    <a:cubicBezTo>
                      <a:pt x="0" y="125"/>
                      <a:pt x="0" y="0"/>
                      <a:pt x="125" y="0"/>
                    </a:cubicBezTo>
                    <a:cubicBezTo>
                      <a:pt x="156" y="0"/>
                      <a:pt x="187" y="32"/>
                      <a:pt x="219" y="63"/>
                    </a:cubicBezTo>
                    <a:lnTo>
                      <a:pt x="219" y="63"/>
                    </a:lnTo>
                    <a:close/>
                    <a:moveTo>
                      <a:pt x="125" y="313"/>
                    </a:moveTo>
                    <a:cubicBezTo>
                      <a:pt x="156" y="313"/>
                      <a:pt x="156" y="250"/>
                      <a:pt x="156" y="188"/>
                    </a:cubicBezTo>
                    <a:cubicBezTo>
                      <a:pt x="156" y="157"/>
                      <a:pt x="156" y="125"/>
                      <a:pt x="156" y="94"/>
                    </a:cubicBezTo>
                    <a:cubicBezTo>
                      <a:pt x="156" y="94"/>
                      <a:pt x="156" y="63"/>
                      <a:pt x="125" y="63"/>
                    </a:cubicBezTo>
                    <a:cubicBezTo>
                      <a:pt x="94" y="63"/>
                      <a:pt x="94" y="94"/>
                      <a:pt x="94" y="94"/>
                    </a:cubicBezTo>
                    <a:cubicBezTo>
                      <a:pt x="62" y="125"/>
                      <a:pt x="62" y="188"/>
                      <a:pt x="62" y="188"/>
                    </a:cubicBezTo>
                    <a:cubicBezTo>
                      <a:pt x="62"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65" name="Freeform 114"/>
              <p:cNvSpPr>
                <a:spLocks noChangeArrowheads="1"/>
              </p:cNvSpPr>
              <p:nvPr/>
            </p:nvSpPr>
            <p:spPr bwMode="auto">
              <a:xfrm>
                <a:off x="6494463" y="4092575"/>
                <a:ext cx="57150" cy="123825"/>
              </a:xfrm>
              <a:custGeom>
                <a:avLst/>
                <a:gdLst>
                  <a:gd name="T0" fmla="*/ 94 w 157"/>
                  <a:gd name="T1" fmla="*/ 0 h 345"/>
                  <a:gd name="T2" fmla="*/ 156 w 157"/>
                  <a:gd name="T3" fmla="*/ 0 h 345"/>
                  <a:gd name="T4" fmla="*/ 156 w 157"/>
                  <a:gd name="T5" fmla="*/ 344 h 345"/>
                  <a:gd name="T6" fmla="*/ 94 w 157"/>
                  <a:gd name="T7" fmla="*/ 344 h 345"/>
                  <a:gd name="T8" fmla="*/ 94 w 157"/>
                  <a:gd name="T9" fmla="*/ 94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94" y="344"/>
                    </a:cubicBezTo>
                    <a:cubicBezTo>
                      <a:pt x="94" y="344"/>
                      <a:pt x="94" y="344"/>
                      <a:pt x="94" y="94"/>
                    </a:cubicBezTo>
                    <a:cubicBezTo>
                      <a:pt x="63" y="94"/>
                      <a:pt x="31" y="125"/>
                      <a:pt x="0" y="125"/>
                    </a:cubicBezTo>
                    <a:cubicBezTo>
                      <a:pt x="0" y="125"/>
                      <a:pt x="0" y="125"/>
                      <a:pt x="0" y="63"/>
                    </a:cubicBezTo>
                    <a:cubicBezTo>
                      <a:pt x="31" y="63"/>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66" name="Freeform 115"/>
              <p:cNvSpPr>
                <a:spLocks noChangeArrowheads="1"/>
              </p:cNvSpPr>
              <p:nvPr/>
            </p:nvSpPr>
            <p:spPr bwMode="auto">
              <a:xfrm>
                <a:off x="6573838" y="4092575"/>
                <a:ext cx="57150" cy="134938"/>
              </a:xfrm>
              <a:custGeom>
                <a:avLst/>
                <a:gdLst>
                  <a:gd name="T0" fmla="*/ 125 w 157"/>
                  <a:gd name="T1" fmla="*/ 63 h 376"/>
                  <a:gd name="T2" fmla="*/ 94 w 157"/>
                  <a:gd name="T3" fmla="*/ 94 h 376"/>
                  <a:gd name="T4" fmla="*/ 94 w 157"/>
                  <a:gd name="T5" fmla="*/ 188 h 376"/>
                  <a:gd name="T6" fmla="*/ 125 w 157"/>
                  <a:gd name="T7" fmla="*/ 313 h 376"/>
                  <a:gd name="T8" fmla="*/ 156 w 157"/>
                  <a:gd name="T9" fmla="*/ 282 h 376"/>
                  <a:gd name="T10" fmla="*/ 156 w 157"/>
                  <a:gd name="T11" fmla="*/ 375 h 376"/>
                  <a:gd name="T12" fmla="*/ 125 w 157"/>
                  <a:gd name="T13" fmla="*/ 375 h 376"/>
                  <a:gd name="T14" fmla="*/ 0 w 157"/>
                  <a:gd name="T15" fmla="*/ 188 h 376"/>
                  <a:gd name="T16" fmla="*/ 125 w 157"/>
                  <a:gd name="T17" fmla="*/ 0 h 376"/>
                  <a:gd name="T18" fmla="*/ 156 w 157"/>
                  <a:gd name="T19" fmla="*/ 0 h 376"/>
                  <a:gd name="T20" fmla="*/ 156 w 157"/>
                  <a:gd name="T21" fmla="*/ 94 h 376"/>
                  <a:gd name="T22" fmla="*/ 125 w 157"/>
                  <a:gd name="T23" fmla="*/ 63 h 376"/>
                  <a:gd name="T24" fmla="*/ 125 w 157"/>
                  <a:gd name="T25" fmla="*/ 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376">
                    <a:moveTo>
                      <a:pt x="125" y="63"/>
                    </a:moveTo>
                    <a:cubicBezTo>
                      <a:pt x="94" y="63"/>
                      <a:pt x="94" y="94"/>
                      <a:pt x="94" y="94"/>
                    </a:cubicBezTo>
                    <a:cubicBezTo>
                      <a:pt x="94" y="125"/>
                      <a:pt x="94" y="188"/>
                      <a:pt x="94" y="188"/>
                    </a:cubicBezTo>
                    <a:cubicBezTo>
                      <a:pt x="94" y="250"/>
                      <a:pt x="94" y="313"/>
                      <a:pt x="125" y="313"/>
                    </a:cubicBezTo>
                    <a:cubicBezTo>
                      <a:pt x="156" y="313"/>
                      <a:pt x="156" y="282"/>
                      <a:pt x="156" y="282"/>
                    </a:cubicBezTo>
                    <a:cubicBezTo>
                      <a:pt x="156" y="282"/>
                      <a:pt x="156" y="282"/>
                      <a:pt x="156" y="375"/>
                    </a:cubicBezTo>
                    <a:lnTo>
                      <a:pt x="125" y="375"/>
                    </a:lnTo>
                    <a:cubicBezTo>
                      <a:pt x="31" y="375"/>
                      <a:pt x="0" y="282"/>
                      <a:pt x="0" y="188"/>
                    </a:cubicBezTo>
                    <a:cubicBezTo>
                      <a:pt x="0" y="125"/>
                      <a:pt x="0" y="0"/>
                      <a:pt x="125" y="0"/>
                    </a:cubicBezTo>
                    <a:lnTo>
                      <a:pt x="156" y="0"/>
                    </a:lnTo>
                    <a:cubicBezTo>
                      <a:pt x="156" y="0"/>
                      <a:pt x="156" y="0"/>
                      <a:pt x="156" y="94"/>
                    </a:cubicBezTo>
                    <a:cubicBezTo>
                      <a:pt x="156" y="63"/>
                      <a:pt x="156" y="63"/>
                      <a:pt x="125" y="63"/>
                    </a:cubicBezTo>
                    <a:lnTo>
                      <a:pt x="125" y="6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67" name="Freeform 116"/>
              <p:cNvSpPr>
                <a:spLocks noChangeArrowheads="1"/>
              </p:cNvSpPr>
              <p:nvPr/>
            </p:nvSpPr>
            <p:spPr bwMode="auto">
              <a:xfrm>
                <a:off x="3559175" y="4306888"/>
                <a:ext cx="57150" cy="134937"/>
              </a:xfrm>
              <a:custGeom>
                <a:avLst/>
                <a:gdLst>
                  <a:gd name="T0" fmla="*/ 0 w 157"/>
                  <a:gd name="T1" fmla="*/ 219 h 376"/>
                  <a:gd name="T2" fmla="*/ 31 w 157"/>
                  <a:gd name="T3" fmla="*/ 313 h 376"/>
                  <a:gd name="T4" fmla="*/ 94 w 157"/>
                  <a:gd name="T5" fmla="*/ 188 h 376"/>
                  <a:gd name="T6" fmla="*/ 94 w 157"/>
                  <a:gd name="T7" fmla="*/ 125 h 376"/>
                  <a:gd name="T8" fmla="*/ 31 w 157"/>
                  <a:gd name="T9" fmla="*/ 63 h 376"/>
                  <a:gd name="T10" fmla="*/ 0 w 157"/>
                  <a:gd name="T11" fmla="*/ 94 h 376"/>
                  <a:gd name="T12" fmla="*/ 0 w 157"/>
                  <a:gd name="T13" fmla="*/ 23 h 376"/>
                  <a:gd name="T14" fmla="*/ 31 w 157"/>
                  <a:gd name="T15" fmla="*/ 0 h 376"/>
                  <a:gd name="T16" fmla="*/ 125 w 157"/>
                  <a:gd name="T17" fmla="*/ 63 h 376"/>
                  <a:gd name="T18" fmla="*/ 156 w 157"/>
                  <a:gd name="T19" fmla="*/ 188 h 376"/>
                  <a:gd name="T20" fmla="*/ 31 w 157"/>
                  <a:gd name="T21" fmla="*/ 375 h 376"/>
                  <a:gd name="T22" fmla="*/ 0 w 157"/>
                  <a:gd name="T23" fmla="*/ 375 h 376"/>
                  <a:gd name="T24" fmla="*/ 0 w 157"/>
                  <a:gd name="T25" fmla="*/ 21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376">
                    <a:moveTo>
                      <a:pt x="0" y="219"/>
                    </a:moveTo>
                    <a:cubicBezTo>
                      <a:pt x="0" y="250"/>
                      <a:pt x="0" y="313"/>
                      <a:pt x="31" y="313"/>
                    </a:cubicBezTo>
                    <a:cubicBezTo>
                      <a:pt x="94" y="313"/>
                      <a:pt x="94" y="250"/>
                      <a:pt x="94" y="188"/>
                    </a:cubicBezTo>
                    <a:lnTo>
                      <a:pt x="94" y="125"/>
                    </a:lnTo>
                    <a:cubicBezTo>
                      <a:pt x="94" y="94"/>
                      <a:pt x="62" y="63"/>
                      <a:pt x="31" y="63"/>
                    </a:cubicBezTo>
                    <a:lnTo>
                      <a:pt x="0" y="94"/>
                    </a:lnTo>
                    <a:lnTo>
                      <a:pt x="0" y="23"/>
                    </a:lnTo>
                    <a:cubicBezTo>
                      <a:pt x="18" y="14"/>
                      <a:pt x="31" y="0"/>
                      <a:pt x="31" y="0"/>
                    </a:cubicBezTo>
                    <a:cubicBezTo>
                      <a:pt x="94" y="0"/>
                      <a:pt x="125" y="31"/>
                      <a:pt x="125" y="63"/>
                    </a:cubicBezTo>
                    <a:cubicBezTo>
                      <a:pt x="156" y="94"/>
                      <a:pt x="156" y="125"/>
                      <a:pt x="156" y="188"/>
                    </a:cubicBezTo>
                    <a:cubicBezTo>
                      <a:pt x="156" y="281"/>
                      <a:pt x="156" y="375"/>
                      <a:pt x="31" y="375"/>
                    </a:cubicBezTo>
                    <a:lnTo>
                      <a:pt x="0" y="375"/>
                    </a:lnTo>
                    <a:lnTo>
                      <a:pt x="0" y="21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68" name="Freeform 117"/>
              <p:cNvSpPr>
                <a:spLocks noChangeArrowheads="1"/>
              </p:cNvSpPr>
              <p:nvPr/>
            </p:nvSpPr>
            <p:spPr bwMode="auto">
              <a:xfrm>
                <a:off x="3625850" y="4318000"/>
                <a:ext cx="68263" cy="123825"/>
              </a:xfrm>
              <a:custGeom>
                <a:avLst/>
                <a:gdLst>
                  <a:gd name="T0" fmla="*/ 94 w 189"/>
                  <a:gd name="T1" fmla="*/ 0 h 345"/>
                  <a:gd name="T2" fmla="*/ 188 w 189"/>
                  <a:gd name="T3" fmla="*/ 0 h 345"/>
                  <a:gd name="T4" fmla="*/ 188 w 189"/>
                  <a:gd name="T5" fmla="*/ 344 h 345"/>
                  <a:gd name="T6" fmla="*/ 94 w 189"/>
                  <a:gd name="T7" fmla="*/ 344 h 345"/>
                  <a:gd name="T8" fmla="*/ 94 w 189"/>
                  <a:gd name="T9" fmla="*/ 94 h 345"/>
                  <a:gd name="T10" fmla="*/ 0 w 189"/>
                  <a:gd name="T11" fmla="*/ 125 h 345"/>
                  <a:gd name="T12" fmla="*/ 0 w 189"/>
                  <a:gd name="T13" fmla="*/ 63 h 345"/>
                  <a:gd name="T14" fmla="*/ 94 w 189"/>
                  <a:gd name="T15" fmla="*/ 0 h 345"/>
                  <a:gd name="T16" fmla="*/ 94 w 189"/>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5">
                    <a:moveTo>
                      <a:pt x="94" y="0"/>
                    </a:moveTo>
                    <a:lnTo>
                      <a:pt x="188" y="0"/>
                    </a:lnTo>
                    <a:cubicBezTo>
                      <a:pt x="188" y="0"/>
                      <a:pt x="188" y="0"/>
                      <a:pt x="188" y="344"/>
                    </a:cubicBezTo>
                    <a:cubicBezTo>
                      <a:pt x="188" y="344"/>
                      <a:pt x="188" y="344"/>
                      <a:pt x="94" y="344"/>
                    </a:cubicBezTo>
                    <a:cubicBezTo>
                      <a:pt x="94" y="344"/>
                      <a:pt x="94" y="344"/>
                      <a:pt x="94" y="94"/>
                    </a:cubicBezTo>
                    <a:cubicBezTo>
                      <a:pt x="94" y="94"/>
                      <a:pt x="63" y="125"/>
                      <a:pt x="0" y="125"/>
                    </a:cubicBezTo>
                    <a:cubicBezTo>
                      <a:pt x="0" y="125"/>
                      <a:pt x="0" y="125"/>
                      <a:pt x="0" y="63"/>
                    </a:cubicBezTo>
                    <a:cubicBezTo>
                      <a:pt x="32" y="63"/>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69" name="Freeform 118"/>
              <p:cNvSpPr>
                <a:spLocks noChangeArrowheads="1"/>
              </p:cNvSpPr>
              <p:nvPr/>
            </p:nvSpPr>
            <p:spPr bwMode="auto">
              <a:xfrm>
                <a:off x="3716338" y="4306888"/>
                <a:ext cx="90487" cy="134937"/>
              </a:xfrm>
              <a:custGeom>
                <a:avLst/>
                <a:gdLst>
                  <a:gd name="T0" fmla="*/ 219 w 251"/>
                  <a:gd name="T1" fmla="*/ 63 h 376"/>
                  <a:gd name="T2" fmla="*/ 250 w 251"/>
                  <a:gd name="T3" fmla="*/ 188 h 376"/>
                  <a:gd name="T4" fmla="*/ 250 w 251"/>
                  <a:gd name="T5" fmla="*/ 219 h 376"/>
                  <a:gd name="T6" fmla="*/ 188 w 251"/>
                  <a:gd name="T7" fmla="*/ 344 h 376"/>
                  <a:gd name="T8" fmla="*/ 125 w 251"/>
                  <a:gd name="T9" fmla="*/ 375 h 376"/>
                  <a:gd name="T10" fmla="*/ 0 w 251"/>
                  <a:gd name="T11" fmla="*/ 188 h 376"/>
                  <a:gd name="T12" fmla="*/ 125 w 251"/>
                  <a:gd name="T13" fmla="*/ 0 h 376"/>
                  <a:gd name="T14" fmla="*/ 219 w 251"/>
                  <a:gd name="T15" fmla="*/ 63 h 376"/>
                  <a:gd name="T16" fmla="*/ 219 w 251"/>
                  <a:gd name="T17" fmla="*/ 63 h 376"/>
                  <a:gd name="T18" fmla="*/ 125 w 251"/>
                  <a:gd name="T19" fmla="*/ 313 h 376"/>
                  <a:gd name="T20" fmla="*/ 157 w 251"/>
                  <a:gd name="T21" fmla="*/ 188 h 376"/>
                  <a:gd name="T22" fmla="*/ 157 w 251"/>
                  <a:gd name="T23" fmla="*/ 125 h 376"/>
                  <a:gd name="T24" fmla="*/ 125 w 251"/>
                  <a:gd name="T25" fmla="*/ 63 h 376"/>
                  <a:gd name="T26" fmla="*/ 63 w 251"/>
                  <a:gd name="T27" fmla="*/ 94 h 376"/>
                  <a:gd name="T28" fmla="*/ 63 w 251"/>
                  <a:gd name="T29" fmla="*/ 219 h 376"/>
                  <a:gd name="T30" fmla="*/ 125 w 251"/>
                  <a:gd name="T31" fmla="*/ 313 h 376"/>
                  <a:gd name="T32" fmla="*/ 125 w 251"/>
                  <a:gd name="T33"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76">
                    <a:moveTo>
                      <a:pt x="219" y="63"/>
                    </a:moveTo>
                    <a:cubicBezTo>
                      <a:pt x="219" y="94"/>
                      <a:pt x="250" y="125"/>
                      <a:pt x="250" y="188"/>
                    </a:cubicBezTo>
                    <a:cubicBezTo>
                      <a:pt x="250" y="188"/>
                      <a:pt x="250" y="188"/>
                      <a:pt x="250" y="219"/>
                    </a:cubicBezTo>
                    <a:cubicBezTo>
                      <a:pt x="219" y="250"/>
                      <a:pt x="219" y="313"/>
                      <a:pt x="188" y="344"/>
                    </a:cubicBezTo>
                    <a:cubicBezTo>
                      <a:pt x="188" y="375"/>
                      <a:pt x="157" y="375"/>
                      <a:pt x="125" y="375"/>
                    </a:cubicBezTo>
                    <a:cubicBezTo>
                      <a:pt x="32" y="375"/>
                      <a:pt x="0" y="281"/>
                      <a:pt x="0" y="188"/>
                    </a:cubicBezTo>
                    <a:cubicBezTo>
                      <a:pt x="0" y="156"/>
                      <a:pt x="0" y="0"/>
                      <a:pt x="125" y="0"/>
                    </a:cubicBezTo>
                    <a:cubicBezTo>
                      <a:pt x="157" y="0"/>
                      <a:pt x="188" y="31"/>
                      <a:pt x="219" y="63"/>
                    </a:cubicBezTo>
                    <a:lnTo>
                      <a:pt x="219" y="63"/>
                    </a:lnTo>
                    <a:close/>
                    <a:moveTo>
                      <a:pt x="125" y="313"/>
                    </a:moveTo>
                    <a:cubicBezTo>
                      <a:pt x="157" y="313"/>
                      <a:pt x="157" y="250"/>
                      <a:pt x="157" y="188"/>
                    </a:cubicBezTo>
                    <a:lnTo>
                      <a:pt x="157" y="125"/>
                    </a:lnTo>
                    <a:cubicBezTo>
                      <a:pt x="157" y="94"/>
                      <a:pt x="125" y="63"/>
                      <a:pt x="125" y="63"/>
                    </a:cubicBezTo>
                    <a:cubicBezTo>
                      <a:pt x="94" y="63"/>
                      <a:pt x="94" y="94"/>
                      <a:pt x="63" y="94"/>
                    </a:cubicBezTo>
                    <a:cubicBezTo>
                      <a:pt x="63" y="156"/>
                      <a:pt x="63" y="188"/>
                      <a:pt x="63" y="219"/>
                    </a:cubicBezTo>
                    <a:cubicBezTo>
                      <a:pt x="63" y="250"/>
                      <a:pt x="63"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70" name="Freeform 119"/>
              <p:cNvSpPr>
                <a:spLocks noChangeArrowheads="1"/>
              </p:cNvSpPr>
              <p:nvPr/>
            </p:nvSpPr>
            <p:spPr bwMode="auto">
              <a:xfrm>
                <a:off x="3805238" y="4318000"/>
                <a:ext cx="68262" cy="46038"/>
              </a:xfrm>
              <a:custGeom>
                <a:avLst/>
                <a:gdLst>
                  <a:gd name="T0" fmla="*/ 94 w 189"/>
                  <a:gd name="T1" fmla="*/ 0 h 126"/>
                  <a:gd name="T2" fmla="*/ 188 w 189"/>
                  <a:gd name="T3" fmla="*/ 0 h 126"/>
                  <a:gd name="T4" fmla="*/ 188 w 189"/>
                  <a:gd name="T5" fmla="*/ 32 h 126"/>
                  <a:gd name="T6" fmla="*/ 94 w 189"/>
                  <a:gd name="T7" fmla="*/ 94 h 126"/>
                  <a:gd name="T8" fmla="*/ 94 w 189"/>
                  <a:gd name="T9" fmla="*/ 94 h 126"/>
                  <a:gd name="T10" fmla="*/ 0 w 189"/>
                  <a:gd name="T11" fmla="*/ 125 h 126"/>
                  <a:gd name="T12" fmla="*/ 0 w 189"/>
                  <a:gd name="T13" fmla="*/ 63 h 126"/>
                  <a:gd name="T14" fmla="*/ 94 w 189"/>
                  <a:gd name="T15" fmla="*/ 0 h 126"/>
                  <a:gd name="T16" fmla="*/ 94 w 189"/>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25">
                    <a:moveTo>
                      <a:pt x="94" y="0"/>
                    </a:moveTo>
                    <a:lnTo>
                      <a:pt x="188" y="0"/>
                    </a:lnTo>
                    <a:cubicBezTo>
                      <a:pt x="188" y="0"/>
                      <a:pt x="188" y="0"/>
                      <a:pt x="188" y="32"/>
                    </a:cubicBezTo>
                    <a:cubicBezTo>
                      <a:pt x="157" y="63"/>
                      <a:pt x="125" y="63"/>
                      <a:pt x="94" y="94"/>
                    </a:cubicBezTo>
                    <a:lnTo>
                      <a:pt x="94" y="94"/>
                    </a:lnTo>
                    <a:cubicBezTo>
                      <a:pt x="94" y="94"/>
                      <a:pt x="63" y="125"/>
                      <a:pt x="0" y="125"/>
                    </a:cubicBezTo>
                    <a:cubicBezTo>
                      <a:pt x="0" y="125"/>
                      <a:pt x="0" y="125"/>
                      <a:pt x="0" y="63"/>
                    </a:cubicBezTo>
                    <a:cubicBezTo>
                      <a:pt x="32" y="63"/>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71" name="Freeform 120"/>
              <p:cNvSpPr>
                <a:spLocks noChangeArrowheads="1"/>
              </p:cNvSpPr>
              <p:nvPr/>
            </p:nvSpPr>
            <p:spPr bwMode="auto">
              <a:xfrm>
                <a:off x="4649788" y="4306888"/>
                <a:ext cx="90487" cy="134937"/>
              </a:xfrm>
              <a:custGeom>
                <a:avLst/>
                <a:gdLst>
                  <a:gd name="T0" fmla="*/ 219 w 251"/>
                  <a:gd name="T1" fmla="*/ 63 h 376"/>
                  <a:gd name="T2" fmla="*/ 250 w 251"/>
                  <a:gd name="T3" fmla="*/ 188 h 376"/>
                  <a:gd name="T4" fmla="*/ 125 w 251"/>
                  <a:gd name="T5" fmla="*/ 375 h 376"/>
                  <a:gd name="T6" fmla="*/ 188 w 251"/>
                  <a:gd name="T7" fmla="*/ 313 h 376"/>
                  <a:gd name="T8" fmla="*/ 156 w 251"/>
                  <a:gd name="T9" fmla="*/ 250 h 376"/>
                  <a:gd name="T10" fmla="*/ 188 w 251"/>
                  <a:gd name="T11" fmla="*/ 188 h 376"/>
                  <a:gd name="T12" fmla="*/ 156 w 251"/>
                  <a:gd name="T13" fmla="*/ 125 h 376"/>
                  <a:gd name="T14" fmla="*/ 125 w 251"/>
                  <a:gd name="T15" fmla="*/ 63 h 376"/>
                  <a:gd name="T16" fmla="*/ 94 w 251"/>
                  <a:gd name="T17" fmla="*/ 94 h 376"/>
                  <a:gd name="T18" fmla="*/ 94 w 251"/>
                  <a:gd name="T19" fmla="*/ 156 h 376"/>
                  <a:gd name="T20" fmla="*/ 0 w 251"/>
                  <a:gd name="T21" fmla="*/ 125 h 376"/>
                  <a:gd name="T22" fmla="*/ 125 w 251"/>
                  <a:gd name="T23" fmla="*/ 0 h 376"/>
                  <a:gd name="T24" fmla="*/ 219 w 251"/>
                  <a:gd name="T25" fmla="*/ 63 h 376"/>
                  <a:gd name="T26" fmla="*/ 219 w 251"/>
                  <a:gd name="T27" fmla="*/ 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376">
                    <a:moveTo>
                      <a:pt x="219" y="63"/>
                    </a:moveTo>
                    <a:cubicBezTo>
                      <a:pt x="219" y="94"/>
                      <a:pt x="250" y="125"/>
                      <a:pt x="250" y="188"/>
                    </a:cubicBezTo>
                    <a:cubicBezTo>
                      <a:pt x="250" y="281"/>
                      <a:pt x="219" y="375"/>
                      <a:pt x="125" y="375"/>
                    </a:cubicBezTo>
                    <a:cubicBezTo>
                      <a:pt x="156" y="344"/>
                      <a:pt x="188" y="313"/>
                      <a:pt x="188" y="313"/>
                    </a:cubicBezTo>
                    <a:cubicBezTo>
                      <a:pt x="188" y="281"/>
                      <a:pt x="188" y="281"/>
                      <a:pt x="156" y="250"/>
                    </a:cubicBezTo>
                    <a:cubicBezTo>
                      <a:pt x="156" y="250"/>
                      <a:pt x="188" y="219"/>
                      <a:pt x="188" y="188"/>
                    </a:cubicBezTo>
                    <a:lnTo>
                      <a:pt x="156" y="125"/>
                    </a:lnTo>
                    <a:cubicBezTo>
                      <a:pt x="156" y="94"/>
                      <a:pt x="156" y="63"/>
                      <a:pt x="125" y="63"/>
                    </a:cubicBezTo>
                    <a:cubicBezTo>
                      <a:pt x="94" y="63"/>
                      <a:pt x="94" y="94"/>
                      <a:pt x="94" y="94"/>
                    </a:cubicBezTo>
                    <a:cubicBezTo>
                      <a:pt x="94" y="125"/>
                      <a:pt x="94" y="156"/>
                      <a:pt x="94" y="156"/>
                    </a:cubicBezTo>
                    <a:cubicBezTo>
                      <a:pt x="63" y="156"/>
                      <a:pt x="31" y="125"/>
                      <a:pt x="0" y="125"/>
                    </a:cubicBezTo>
                    <a:cubicBezTo>
                      <a:pt x="31" y="63"/>
                      <a:pt x="63" y="0"/>
                      <a:pt x="125" y="0"/>
                    </a:cubicBezTo>
                    <a:cubicBezTo>
                      <a:pt x="188" y="0"/>
                      <a:pt x="188" y="31"/>
                      <a:pt x="219" y="63"/>
                    </a:cubicBezTo>
                    <a:lnTo>
                      <a:pt x="219" y="6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72" name="Freeform 121"/>
              <p:cNvSpPr>
                <a:spLocks noChangeArrowheads="1"/>
              </p:cNvSpPr>
              <p:nvPr/>
            </p:nvSpPr>
            <p:spPr bwMode="auto">
              <a:xfrm>
                <a:off x="4751388" y="4318000"/>
                <a:ext cx="68262" cy="123825"/>
              </a:xfrm>
              <a:custGeom>
                <a:avLst/>
                <a:gdLst>
                  <a:gd name="T0" fmla="*/ 94 w 189"/>
                  <a:gd name="T1" fmla="*/ 0 h 345"/>
                  <a:gd name="T2" fmla="*/ 188 w 189"/>
                  <a:gd name="T3" fmla="*/ 0 h 345"/>
                  <a:gd name="T4" fmla="*/ 188 w 189"/>
                  <a:gd name="T5" fmla="*/ 344 h 345"/>
                  <a:gd name="T6" fmla="*/ 94 w 189"/>
                  <a:gd name="T7" fmla="*/ 344 h 345"/>
                  <a:gd name="T8" fmla="*/ 94 w 189"/>
                  <a:gd name="T9" fmla="*/ 94 h 345"/>
                  <a:gd name="T10" fmla="*/ 0 w 189"/>
                  <a:gd name="T11" fmla="*/ 125 h 345"/>
                  <a:gd name="T12" fmla="*/ 0 w 189"/>
                  <a:gd name="T13" fmla="*/ 63 h 345"/>
                  <a:gd name="T14" fmla="*/ 94 w 189"/>
                  <a:gd name="T15" fmla="*/ 0 h 345"/>
                  <a:gd name="T16" fmla="*/ 94 w 189"/>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5">
                    <a:moveTo>
                      <a:pt x="94" y="0"/>
                    </a:moveTo>
                    <a:lnTo>
                      <a:pt x="188" y="0"/>
                    </a:lnTo>
                    <a:cubicBezTo>
                      <a:pt x="188" y="0"/>
                      <a:pt x="188" y="0"/>
                      <a:pt x="188" y="344"/>
                    </a:cubicBezTo>
                    <a:cubicBezTo>
                      <a:pt x="188" y="344"/>
                      <a:pt x="188" y="344"/>
                      <a:pt x="94" y="344"/>
                    </a:cubicBezTo>
                    <a:cubicBezTo>
                      <a:pt x="94" y="344"/>
                      <a:pt x="94" y="344"/>
                      <a:pt x="94" y="94"/>
                    </a:cubicBezTo>
                    <a:cubicBezTo>
                      <a:pt x="94" y="94"/>
                      <a:pt x="63" y="125"/>
                      <a:pt x="0" y="125"/>
                    </a:cubicBezTo>
                    <a:cubicBezTo>
                      <a:pt x="0" y="125"/>
                      <a:pt x="0" y="125"/>
                      <a:pt x="0" y="63"/>
                    </a:cubicBezTo>
                    <a:cubicBezTo>
                      <a:pt x="32" y="63"/>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73" name="Freeform 122"/>
              <p:cNvSpPr>
                <a:spLocks noChangeArrowheads="1"/>
              </p:cNvSpPr>
              <p:nvPr/>
            </p:nvSpPr>
            <p:spPr bwMode="auto">
              <a:xfrm>
                <a:off x="4829175" y="4306888"/>
                <a:ext cx="90488" cy="134937"/>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88 w 251"/>
                  <a:gd name="T17" fmla="*/ 188 h 376"/>
                  <a:gd name="T18" fmla="*/ 156 w 251"/>
                  <a:gd name="T19" fmla="*/ 125 h 376"/>
                  <a:gd name="T20" fmla="*/ 125 w 251"/>
                  <a:gd name="T21" fmla="*/ 63 h 376"/>
                  <a:gd name="T22" fmla="*/ 94 w 251"/>
                  <a:gd name="T23" fmla="*/ 94 h 376"/>
                  <a:gd name="T24" fmla="*/ 94 w 251"/>
                  <a:gd name="T25" fmla="*/ 219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50" y="94"/>
                      <a:pt x="250" y="125"/>
                      <a:pt x="250" y="188"/>
                    </a:cubicBezTo>
                    <a:cubicBezTo>
                      <a:pt x="250" y="281"/>
                      <a:pt x="250" y="375"/>
                      <a:pt x="125" y="375"/>
                    </a:cubicBezTo>
                    <a:cubicBezTo>
                      <a:pt x="31" y="375"/>
                      <a:pt x="0" y="281"/>
                      <a:pt x="0" y="188"/>
                    </a:cubicBezTo>
                    <a:cubicBezTo>
                      <a:pt x="0" y="156"/>
                      <a:pt x="0" y="0"/>
                      <a:pt x="125" y="0"/>
                    </a:cubicBezTo>
                    <a:cubicBezTo>
                      <a:pt x="188" y="0"/>
                      <a:pt x="219" y="31"/>
                      <a:pt x="219" y="63"/>
                    </a:cubicBezTo>
                    <a:lnTo>
                      <a:pt x="219" y="63"/>
                    </a:lnTo>
                    <a:close/>
                    <a:moveTo>
                      <a:pt x="125" y="313"/>
                    </a:moveTo>
                    <a:cubicBezTo>
                      <a:pt x="156" y="313"/>
                      <a:pt x="188" y="250"/>
                      <a:pt x="188" y="188"/>
                    </a:cubicBezTo>
                    <a:cubicBezTo>
                      <a:pt x="188" y="188"/>
                      <a:pt x="188" y="125"/>
                      <a:pt x="156" y="125"/>
                    </a:cubicBezTo>
                    <a:cubicBezTo>
                      <a:pt x="156" y="94"/>
                      <a:pt x="156" y="63"/>
                      <a:pt x="125" y="63"/>
                    </a:cubicBezTo>
                    <a:cubicBezTo>
                      <a:pt x="94" y="63"/>
                      <a:pt x="94" y="94"/>
                      <a:pt x="94" y="94"/>
                    </a:cubicBezTo>
                    <a:cubicBezTo>
                      <a:pt x="94" y="156"/>
                      <a:pt x="94" y="188"/>
                      <a:pt x="94" y="219"/>
                    </a:cubicBezTo>
                    <a:cubicBezTo>
                      <a:pt x="94"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74" name="Freeform 123"/>
              <p:cNvSpPr>
                <a:spLocks noChangeArrowheads="1"/>
              </p:cNvSpPr>
              <p:nvPr/>
            </p:nvSpPr>
            <p:spPr bwMode="auto">
              <a:xfrm>
                <a:off x="4941888" y="4306888"/>
                <a:ext cx="79375" cy="134937"/>
              </a:xfrm>
              <a:custGeom>
                <a:avLst/>
                <a:gdLst>
                  <a:gd name="T0" fmla="*/ 187 w 219"/>
                  <a:gd name="T1" fmla="*/ 63 h 376"/>
                  <a:gd name="T2" fmla="*/ 218 w 219"/>
                  <a:gd name="T3" fmla="*/ 188 h 376"/>
                  <a:gd name="T4" fmla="*/ 93 w 219"/>
                  <a:gd name="T5" fmla="*/ 375 h 376"/>
                  <a:gd name="T6" fmla="*/ 0 w 219"/>
                  <a:gd name="T7" fmla="*/ 188 h 376"/>
                  <a:gd name="T8" fmla="*/ 93 w 219"/>
                  <a:gd name="T9" fmla="*/ 0 h 376"/>
                  <a:gd name="T10" fmla="*/ 187 w 219"/>
                  <a:gd name="T11" fmla="*/ 63 h 376"/>
                  <a:gd name="T12" fmla="*/ 187 w 219"/>
                  <a:gd name="T13" fmla="*/ 63 h 376"/>
                  <a:gd name="T14" fmla="*/ 125 w 219"/>
                  <a:gd name="T15" fmla="*/ 313 h 376"/>
                  <a:gd name="T16" fmla="*/ 156 w 219"/>
                  <a:gd name="T17" fmla="*/ 188 h 376"/>
                  <a:gd name="T18" fmla="*/ 156 w 219"/>
                  <a:gd name="T19" fmla="*/ 125 h 376"/>
                  <a:gd name="T20" fmla="*/ 93 w 219"/>
                  <a:gd name="T21" fmla="*/ 63 h 376"/>
                  <a:gd name="T22" fmla="*/ 62 w 219"/>
                  <a:gd name="T23" fmla="*/ 94 h 376"/>
                  <a:gd name="T24" fmla="*/ 62 w 219"/>
                  <a:gd name="T25" fmla="*/ 219 h 376"/>
                  <a:gd name="T26" fmla="*/ 125 w 219"/>
                  <a:gd name="T27" fmla="*/ 313 h 376"/>
                  <a:gd name="T28" fmla="*/ 125 w 219"/>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376">
                    <a:moveTo>
                      <a:pt x="187" y="63"/>
                    </a:moveTo>
                    <a:cubicBezTo>
                      <a:pt x="218" y="94"/>
                      <a:pt x="218" y="125"/>
                      <a:pt x="218" y="188"/>
                    </a:cubicBezTo>
                    <a:cubicBezTo>
                      <a:pt x="218" y="281"/>
                      <a:pt x="218" y="375"/>
                      <a:pt x="93" y="375"/>
                    </a:cubicBezTo>
                    <a:cubicBezTo>
                      <a:pt x="31" y="375"/>
                      <a:pt x="0" y="281"/>
                      <a:pt x="0" y="188"/>
                    </a:cubicBezTo>
                    <a:cubicBezTo>
                      <a:pt x="0" y="156"/>
                      <a:pt x="0" y="0"/>
                      <a:pt x="93" y="0"/>
                    </a:cubicBezTo>
                    <a:cubicBezTo>
                      <a:pt x="156" y="0"/>
                      <a:pt x="187" y="31"/>
                      <a:pt x="187" y="63"/>
                    </a:cubicBezTo>
                    <a:lnTo>
                      <a:pt x="187" y="63"/>
                    </a:lnTo>
                    <a:close/>
                    <a:moveTo>
                      <a:pt x="125" y="313"/>
                    </a:moveTo>
                    <a:cubicBezTo>
                      <a:pt x="156" y="313"/>
                      <a:pt x="156" y="250"/>
                      <a:pt x="156" y="188"/>
                    </a:cubicBezTo>
                    <a:lnTo>
                      <a:pt x="156" y="125"/>
                    </a:lnTo>
                    <a:cubicBezTo>
                      <a:pt x="156" y="94"/>
                      <a:pt x="125" y="63"/>
                      <a:pt x="93" y="63"/>
                    </a:cubicBezTo>
                    <a:lnTo>
                      <a:pt x="62" y="94"/>
                    </a:lnTo>
                    <a:cubicBezTo>
                      <a:pt x="62" y="156"/>
                      <a:pt x="62" y="188"/>
                      <a:pt x="62" y="219"/>
                    </a:cubicBezTo>
                    <a:cubicBezTo>
                      <a:pt x="62" y="250"/>
                      <a:pt x="62"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75" name="Freeform 124"/>
              <p:cNvSpPr>
                <a:spLocks noChangeArrowheads="1"/>
              </p:cNvSpPr>
              <p:nvPr/>
            </p:nvSpPr>
            <p:spPr bwMode="auto">
              <a:xfrm>
                <a:off x="5043488" y="4318000"/>
                <a:ext cx="55562" cy="123825"/>
              </a:xfrm>
              <a:custGeom>
                <a:avLst/>
                <a:gdLst>
                  <a:gd name="T0" fmla="*/ 94 w 156"/>
                  <a:gd name="T1" fmla="*/ 0 h 345"/>
                  <a:gd name="T2" fmla="*/ 155 w 156"/>
                  <a:gd name="T3" fmla="*/ 0 h 345"/>
                  <a:gd name="T4" fmla="*/ 155 w 156"/>
                  <a:gd name="T5" fmla="*/ 344 h 345"/>
                  <a:gd name="T6" fmla="*/ 62 w 156"/>
                  <a:gd name="T7" fmla="*/ 344 h 345"/>
                  <a:gd name="T8" fmla="*/ 62 w 156"/>
                  <a:gd name="T9" fmla="*/ 94 h 345"/>
                  <a:gd name="T10" fmla="*/ 0 w 156"/>
                  <a:gd name="T11" fmla="*/ 125 h 345"/>
                  <a:gd name="T12" fmla="*/ 0 w 156"/>
                  <a:gd name="T13" fmla="*/ 63 h 345"/>
                  <a:gd name="T14" fmla="*/ 94 w 156"/>
                  <a:gd name="T15" fmla="*/ 0 h 345"/>
                  <a:gd name="T16" fmla="*/ 94 w 15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45">
                    <a:moveTo>
                      <a:pt x="94" y="0"/>
                    </a:moveTo>
                    <a:lnTo>
                      <a:pt x="155" y="0"/>
                    </a:lnTo>
                    <a:cubicBezTo>
                      <a:pt x="155" y="0"/>
                      <a:pt x="155" y="0"/>
                      <a:pt x="155" y="344"/>
                    </a:cubicBezTo>
                    <a:cubicBezTo>
                      <a:pt x="155" y="344"/>
                      <a:pt x="155" y="344"/>
                      <a:pt x="62" y="344"/>
                    </a:cubicBezTo>
                    <a:cubicBezTo>
                      <a:pt x="62" y="344"/>
                      <a:pt x="62" y="344"/>
                      <a:pt x="62" y="94"/>
                    </a:cubicBezTo>
                    <a:cubicBezTo>
                      <a:pt x="62" y="94"/>
                      <a:pt x="31" y="125"/>
                      <a:pt x="0" y="125"/>
                    </a:cubicBezTo>
                    <a:cubicBezTo>
                      <a:pt x="0" y="125"/>
                      <a:pt x="0" y="125"/>
                      <a:pt x="0" y="63"/>
                    </a:cubicBezTo>
                    <a:cubicBezTo>
                      <a:pt x="31" y="63"/>
                      <a:pt x="62"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76" name="Freeform 125"/>
              <p:cNvSpPr>
                <a:spLocks noChangeArrowheads="1"/>
              </p:cNvSpPr>
              <p:nvPr/>
            </p:nvSpPr>
            <p:spPr bwMode="auto">
              <a:xfrm>
                <a:off x="5122863" y="4306888"/>
                <a:ext cx="90487" cy="134937"/>
              </a:xfrm>
              <a:custGeom>
                <a:avLst/>
                <a:gdLst>
                  <a:gd name="T0" fmla="*/ 218 w 251"/>
                  <a:gd name="T1" fmla="*/ 63 h 376"/>
                  <a:gd name="T2" fmla="*/ 250 w 251"/>
                  <a:gd name="T3" fmla="*/ 188 h 376"/>
                  <a:gd name="T4" fmla="*/ 125 w 251"/>
                  <a:gd name="T5" fmla="*/ 375 h 376"/>
                  <a:gd name="T6" fmla="*/ 0 w 251"/>
                  <a:gd name="T7" fmla="*/ 188 h 376"/>
                  <a:gd name="T8" fmla="*/ 125 w 251"/>
                  <a:gd name="T9" fmla="*/ 0 h 376"/>
                  <a:gd name="T10" fmla="*/ 218 w 251"/>
                  <a:gd name="T11" fmla="*/ 63 h 376"/>
                  <a:gd name="T12" fmla="*/ 218 w 251"/>
                  <a:gd name="T13" fmla="*/ 63 h 376"/>
                  <a:gd name="T14" fmla="*/ 125 w 251"/>
                  <a:gd name="T15" fmla="*/ 313 h 376"/>
                  <a:gd name="T16" fmla="*/ 156 w 251"/>
                  <a:gd name="T17" fmla="*/ 188 h 376"/>
                  <a:gd name="T18" fmla="*/ 156 w 251"/>
                  <a:gd name="T19" fmla="*/ 125 h 376"/>
                  <a:gd name="T20" fmla="*/ 125 w 251"/>
                  <a:gd name="T21" fmla="*/ 63 h 376"/>
                  <a:gd name="T22" fmla="*/ 93 w 251"/>
                  <a:gd name="T23" fmla="*/ 94 h 376"/>
                  <a:gd name="T24" fmla="*/ 62 w 251"/>
                  <a:gd name="T25" fmla="*/ 219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63"/>
                    </a:moveTo>
                    <a:cubicBezTo>
                      <a:pt x="218" y="94"/>
                      <a:pt x="250" y="125"/>
                      <a:pt x="250" y="188"/>
                    </a:cubicBezTo>
                    <a:cubicBezTo>
                      <a:pt x="250" y="281"/>
                      <a:pt x="218" y="375"/>
                      <a:pt x="125" y="375"/>
                    </a:cubicBezTo>
                    <a:cubicBezTo>
                      <a:pt x="31" y="375"/>
                      <a:pt x="0" y="281"/>
                      <a:pt x="0" y="188"/>
                    </a:cubicBezTo>
                    <a:cubicBezTo>
                      <a:pt x="0" y="156"/>
                      <a:pt x="0" y="0"/>
                      <a:pt x="125" y="0"/>
                    </a:cubicBezTo>
                    <a:cubicBezTo>
                      <a:pt x="156" y="0"/>
                      <a:pt x="187" y="31"/>
                      <a:pt x="218" y="63"/>
                    </a:cubicBezTo>
                    <a:lnTo>
                      <a:pt x="218" y="63"/>
                    </a:lnTo>
                    <a:close/>
                    <a:moveTo>
                      <a:pt x="125" y="313"/>
                    </a:moveTo>
                    <a:cubicBezTo>
                      <a:pt x="156" y="313"/>
                      <a:pt x="156" y="250"/>
                      <a:pt x="156" y="188"/>
                    </a:cubicBezTo>
                    <a:lnTo>
                      <a:pt x="156" y="125"/>
                    </a:lnTo>
                    <a:cubicBezTo>
                      <a:pt x="156" y="94"/>
                      <a:pt x="156" y="63"/>
                      <a:pt x="125" y="63"/>
                    </a:cubicBezTo>
                    <a:cubicBezTo>
                      <a:pt x="93" y="63"/>
                      <a:pt x="93" y="94"/>
                      <a:pt x="93" y="94"/>
                    </a:cubicBezTo>
                    <a:cubicBezTo>
                      <a:pt x="62" y="156"/>
                      <a:pt x="62" y="188"/>
                      <a:pt x="62" y="219"/>
                    </a:cubicBezTo>
                    <a:cubicBezTo>
                      <a:pt x="62" y="250"/>
                      <a:pt x="62"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77" name="Freeform 126"/>
              <p:cNvSpPr>
                <a:spLocks noChangeArrowheads="1"/>
              </p:cNvSpPr>
              <p:nvPr/>
            </p:nvSpPr>
            <p:spPr bwMode="auto">
              <a:xfrm>
                <a:off x="5222875" y="4306888"/>
                <a:ext cx="90488" cy="134937"/>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87 w 251"/>
                  <a:gd name="T17" fmla="*/ 188 h 376"/>
                  <a:gd name="T18" fmla="*/ 156 w 251"/>
                  <a:gd name="T19" fmla="*/ 125 h 376"/>
                  <a:gd name="T20" fmla="*/ 125 w 251"/>
                  <a:gd name="T21" fmla="*/ 63 h 376"/>
                  <a:gd name="T22" fmla="*/ 94 w 251"/>
                  <a:gd name="T23" fmla="*/ 94 h 376"/>
                  <a:gd name="T24" fmla="*/ 94 w 251"/>
                  <a:gd name="T25" fmla="*/ 219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50" y="94"/>
                      <a:pt x="250" y="125"/>
                      <a:pt x="250" y="188"/>
                    </a:cubicBezTo>
                    <a:cubicBezTo>
                      <a:pt x="250" y="281"/>
                      <a:pt x="219" y="375"/>
                      <a:pt x="125" y="375"/>
                    </a:cubicBezTo>
                    <a:cubicBezTo>
                      <a:pt x="31" y="375"/>
                      <a:pt x="0" y="281"/>
                      <a:pt x="0" y="188"/>
                    </a:cubicBezTo>
                    <a:cubicBezTo>
                      <a:pt x="0" y="156"/>
                      <a:pt x="0" y="0"/>
                      <a:pt x="125" y="0"/>
                    </a:cubicBezTo>
                    <a:cubicBezTo>
                      <a:pt x="187" y="0"/>
                      <a:pt x="219" y="31"/>
                      <a:pt x="219" y="63"/>
                    </a:cubicBezTo>
                    <a:lnTo>
                      <a:pt x="219" y="63"/>
                    </a:lnTo>
                    <a:close/>
                    <a:moveTo>
                      <a:pt x="125" y="313"/>
                    </a:moveTo>
                    <a:cubicBezTo>
                      <a:pt x="156" y="313"/>
                      <a:pt x="187" y="250"/>
                      <a:pt x="187" y="188"/>
                    </a:cubicBezTo>
                    <a:lnTo>
                      <a:pt x="156" y="125"/>
                    </a:lnTo>
                    <a:cubicBezTo>
                      <a:pt x="156" y="94"/>
                      <a:pt x="156" y="63"/>
                      <a:pt x="125" y="63"/>
                    </a:cubicBezTo>
                    <a:cubicBezTo>
                      <a:pt x="94" y="63"/>
                      <a:pt x="94" y="94"/>
                      <a:pt x="94" y="94"/>
                    </a:cubicBezTo>
                    <a:cubicBezTo>
                      <a:pt x="94" y="156"/>
                      <a:pt x="94" y="188"/>
                      <a:pt x="94" y="219"/>
                    </a:cubicBezTo>
                    <a:cubicBezTo>
                      <a:pt x="94"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78" name="Freeform 127"/>
              <p:cNvSpPr>
                <a:spLocks noChangeArrowheads="1"/>
              </p:cNvSpPr>
              <p:nvPr/>
            </p:nvSpPr>
            <p:spPr bwMode="auto">
              <a:xfrm>
                <a:off x="5324475" y="4318000"/>
                <a:ext cx="57150" cy="123825"/>
              </a:xfrm>
              <a:custGeom>
                <a:avLst/>
                <a:gdLst>
                  <a:gd name="T0" fmla="*/ 94 w 157"/>
                  <a:gd name="T1" fmla="*/ 0 h 345"/>
                  <a:gd name="T2" fmla="*/ 156 w 157"/>
                  <a:gd name="T3" fmla="*/ 0 h 345"/>
                  <a:gd name="T4" fmla="*/ 156 w 157"/>
                  <a:gd name="T5" fmla="*/ 344 h 345"/>
                  <a:gd name="T6" fmla="*/ 94 w 157"/>
                  <a:gd name="T7" fmla="*/ 344 h 345"/>
                  <a:gd name="T8" fmla="*/ 94 w 157"/>
                  <a:gd name="T9" fmla="*/ 94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94" y="344"/>
                    </a:cubicBezTo>
                    <a:cubicBezTo>
                      <a:pt x="94" y="344"/>
                      <a:pt x="94" y="344"/>
                      <a:pt x="94" y="94"/>
                    </a:cubicBezTo>
                    <a:cubicBezTo>
                      <a:pt x="63" y="94"/>
                      <a:pt x="31" y="125"/>
                      <a:pt x="0" y="125"/>
                    </a:cubicBezTo>
                    <a:cubicBezTo>
                      <a:pt x="0" y="125"/>
                      <a:pt x="0" y="125"/>
                      <a:pt x="0" y="63"/>
                    </a:cubicBezTo>
                    <a:cubicBezTo>
                      <a:pt x="31" y="63"/>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79" name="Freeform 128"/>
              <p:cNvSpPr>
                <a:spLocks noChangeArrowheads="1"/>
              </p:cNvSpPr>
              <p:nvPr/>
            </p:nvSpPr>
            <p:spPr bwMode="auto">
              <a:xfrm>
                <a:off x="5403850" y="4306888"/>
                <a:ext cx="90488" cy="101600"/>
              </a:xfrm>
              <a:custGeom>
                <a:avLst/>
                <a:gdLst>
                  <a:gd name="T0" fmla="*/ 219 w 251"/>
                  <a:gd name="T1" fmla="*/ 63 h 282"/>
                  <a:gd name="T2" fmla="*/ 250 w 251"/>
                  <a:gd name="T3" fmla="*/ 94 h 282"/>
                  <a:gd name="T4" fmla="*/ 187 w 251"/>
                  <a:gd name="T5" fmla="*/ 125 h 282"/>
                  <a:gd name="T6" fmla="*/ 156 w 251"/>
                  <a:gd name="T7" fmla="*/ 125 h 282"/>
                  <a:gd name="T8" fmla="*/ 125 w 251"/>
                  <a:gd name="T9" fmla="*/ 63 h 282"/>
                  <a:gd name="T10" fmla="*/ 94 w 251"/>
                  <a:gd name="T11" fmla="*/ 94 h 282"/>
                  <a:gd name="T12" fmla="*/ 94 w 251"/>
                  <a:gd name="T13" fmla="*/ 219 h 282"/>
                  <a:gd name="T14" fmla="*/ 94 w 251"/>
                  <a:gd name="T15" fmla="*/ 219 h 282"/>
                  <a:gd name="T16" fmla="*/ 31 w 251"/>
                  <a:gd name="T17" fmla="*/ 281 h 282"/>
                  <a:gd name="T18" fmla="*/ 0 w 251"/>
                  <a:gd name="T19" fmla="*/ 188 h 282"/>
                  <a:gd name="T20" fmla="*/ 125 w 251"/>
                  <a:gd name="T21" fmla="*/ 0 h 282"/>
                  <a:gd name="T22" fmla="*/ 219 w 251"/>
                  <a:gd name="T23" fmla="*/ 63 h 282"/>
                  <a:gd name="T24" fmla="*/ 219 w 251"/>
                  <a:gd name="T25" fmla="*/ 6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82">
                    <a:moveTo>
                      <a:pt x="219" y="63"/>
                    </a:moveTo>
                    <a:cubicBezTo>
                      <a:pt x="219" y="63"/>
                      <a:pt x="219" y="94"/>
                      <a:pt x="250" y="94"/>
                    </a:cubicBezTo>
                    <a:cubicBezTo>
                      <a:pt x="219" y="94"/>
                      <a:pt x="187" y="125"/>
                      <a:pt x="187" y="125"/>
                    </a:cubicBezTo>
                    <a:lnTo>
                      <a:pt x="156" y="125"/>
                    </a:lnTo>
                    <a:cubicBezTo>
                      <a:pt x="156" y="94"/>
                      <a:pt x="156" y="63"/>
                      <a:pt x="125" y="63"/>
                    </a:cubicBezTo>
                    <a:cubicBezTo>
                      <a:pt x="94" y="63"/>
                      <a:pt x="94" y="94"/>
                      <a:pt x="94" y="94"/>
                    </a:cubicBezTo>
                    <a:cubicBezTo>
                      <a:pt x="94" y="156"/>
                      <a:pt x="94" y="188"/>
                      <a:pt x="94" y="219"/>
                    </a:cubicBezTo>
                    <a:lnTo>
                      <a:pt x="94" y="219"/>
                    </a:lnTo>
                    <a:cubicBezTo>
                      <a:pt x="62" y="250"/>
                      <a:pt x="31" y="250"/>
                      <a:pt x="31" y="281"/>
                    </a:cubicBezTo>
                    <a:cubicBezTo>
                      <a:pt x="0" y="250"/>
                      <a:pt x="0" y="219"/>
                      <a:pt x="0" y="188"/>
                    </a:cubicBezTo>
                    <a:cubicBezTo>
                      <a:pt x="0" y="156"/>
                      <a:pt x="31" y="0"/>
                      <a:pt x="125" y="0"/>
                    </a:cubicBezTo>
                    <a:cubicBezTo>
                      <a:pt x="187" y="0"/>
                      <a:pt x="219" y="31"/>
                      <a:pt x="219" y="63"/>
                    </a:cubicBezTo>
                    <a:lnTo>
                      <a:pt x="219" y="6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80" name="Freeform 129"/>
              <p:cNvSpPr>
                <a:spLocks noChangeArrowheads="1"/>
              </p:cNvSpPr>
              <p:nvPr/>
            </p:nvSpPr>
            <p:spPr bwMode="auto">
              <a:xfrm>
                <a:off x="6269038" y="4318000"/>
                <a:ext cx="46037" cy="57150"/>
              </a:xfrm>
              <a:custGeom>
                <a:avLst/>
                <a:gdLst>
                  <a:gd name="T0" fmla="*/ 94 w 126"/>
                  <a:gd name="T1" fmla="*/ 0 h 158"/>
                  <a:gd name="T2" fmla="*/ 125 w 126"/>
                  <a:gd name="T3" fmla="*/ 0 h 158"/>
                  <a:gd name="T4" fmla="*/ 125 w 126"/>
                  <a:gd name="T5" fmla="*/ 157 h 158"/>
                  <a:gd name="T6" fmla="*/ 94 w 126"/>
                  <a:gd name="T7" fmla="*/ 125 h 158"/>
                  <a:gd name="T8" fmla="*/ 94 w 126"/>
                  <a:gd name="T9" fmla="*/ 94 h 158"/>
                  <a:gd name="T10" fmla="*/ 63 w 126"/>
                  <a:gd name="T11" fmla="*/ 94 h 158"/>
                  <a:gd name="T12" fmla="*/ 0 w 126"/>
                  <a:gd name="T13" fmla="*/ 63 h 158"/>
                  <a:gd name="T14" fmla="*/ 94 w 126"/>
                  <a:gd name="T15" fmla="*/ 0 h 158"/>
                  <a:gd name="T16" fmla="*/ 94 w 126"/>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158">
                    <a:moveTo>
                      <a:pt x="94" y="0"/>
                    </a:moveTo>
                    <a:lnTo>
                      <a:pt x="125" y="0"/>
                    </a:lnTo>
                    <a:cubicBezTo>
                      <a:pt x="125" y="0"/>
                      <a:pt x="125" y="0"/>
                      <a:pt x="125" y="157"/>
                    </a:cubicBezTo>
                    <a:cubicBezTo>
                      <a:pt x="125" y="125"/>
                      <a:pt x="94" y="125"/>
                      <a:pt x="94" y="125"/>
                    </a:cubicBezTo>
                    <a:cubicBezTo>
                      <a:pt x="94" y="125"/>
                      <a:pt x="94" y="125"/>
                      <a:pt x="94" y="94"/>
                    </a:cubicBezTo>
                    <a:lnTo>
                      <a:pt x="63" y="94"/>
                    </a:lnTo>
                    <a:cubicBezTo>
                      <a:pt x="63" y="94"/>
                      <a:pt x="63" y="94"/>
                      <a:pt x="0" y="63"/>
                    </a:cubicBezTo>
                    <a:cubicBezTo>
                      <a:pt x="31" y="32"/>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81" name="Freeform 130"/>
              <p:cNvSpPr>
                <a:spLocks noChangeArrowheads="1"/>
              </p:cNvSpPr>
              <p:nvPr/>
            </p:nvSpPr>
            <p:spPr bwMode="auto">
              <a:xfrm>
                <a:off x="6348413" y="4306888"/>
                <a:ext cx="90487" cy="134937"/>
              </a:xfrm>
              <a:custGeom>
                <a:avLst/>
                <a:gdLst>
                  <a:gd name="T0" fmla="*/ 219 w 251"/>
                  <a:gd name="T1" fmla="*/ 63 h 376"/>
                  <a:gd name="T2" fmla="*/ 250 w 251"/>
                  <a:gd name="T3" fmla="*/ 188 h 376"/>
                  <a:gd name="T4" fmla="*/ 125 w 251"/>
                  <a:gd name="T5" fmla="*/ 375 h 376"/>
                  <a:gd name="T6" fmla="*/ 0 w 251"/>
                  <a:gd name="T7" fmla="*/ 313 h 376"/>
                  <a:gd name="T8" fmla="*/ 0 w 251"/>
                  <a:gd name="T9" fmla="*/ 250 h 376"/>
                  <a:gd name="T10" fmla="*/ 0 w 251"/>
                  <a:gd name="T11" fmla="*/ 188 h 376"/>
                  <a:gd name="T12" fmla="*/ 125 w 251"/>
                  <a:gd name="T13" fmla="*/ 0 h 376"/>
                  <a:gd name="T14" fmla="*/ 219 w 251"/>
                  <a:gd name="T15" fmla="*/ 63 h 376"/>
                  <a:gd name="T16" fmla="*/ 219 w 251"/>
                  <a:gd name="T17" fmla="*/ 63 h 376"/>
                  <a:gd name="T18" fmla="*/ 125 w 251"/>
                  <a:gd name="T19" fmla="*/ 313 h 376"/>
                  <a:gd name="T20" fmla="*/ 156 w 251"/>
                  <a:gd name="T21" fmla="*/ 188 h 376"/>
                  <a:gd name="T22" fmla="*/ 156 w 251"/>
                  <a:gd name="T23" fmla="*/ 125 h 376"/>
                  <a:gd name="T24" fmla="*/ 125 w 251"/>
                  <a:gd name="T25" fmla="*/ 63 h 376"/>
                  <a:gd name="T26" fmla="*/ 62 w 251"/>
                  <a:gd name="T27" fmla="*/ 94 h 376"/>
                  <a:gd name="T28" fmla="*/ 62 w 251"/>
                  <a:gd name="T29" fmla="*/ 219 h 376"/>
                  <a:gd name="T30" fmla="*/ 125 w 251"/>
                  <a:gd name="T31" fmla="*/ 313 h 376"/>
                  <a:gd name="T32" fmla="*/ 125 w 251"/>
                  <a:gd name="T33"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76">
                    <a:moveTo>
                      <a:pt x="219" y="63"/>
                    </a:moveTo>
                    <a:cubicBezTo>
                      <a:pt x="219" y="94"/>
                      <a:pt x="250" y="125"/>
                      <a:pt x="250" y="188"/>
                    </a:cubicBezTo>
                    <a:cubicBezTo>
                      <a:pt x="250" y="281"/>
                      <a:pt x="219" y="375"/>
                      <a:pt x="125" y="375"/>
                    </a:cubicBezTo>
                    <a:cubicBezTo>
                      <a:pt x="62" y="375"/>
                      <a:pt x="31" y="344"/>
                      <a:pt x="0" y="313"/>
                    </a:cubicBezTo>
                    <a:cubicBezTo>
                      <a:pt x="0" y="313"/>
                      <a:pt x="0" y="281"/>
                      <a:pt x="0" y="250"/>
                    </a:cubicBezTo>
                    <a:cubicBezTo>
                      <a:pt x="0" y="250"/>
                      <a:pt x="0" y="219"/>
                      <a:pt x="0" y="188"/>
                    </a:cubicBezTo>
                    <a:cubicBezTo>
                      <a:pt x="0" y="156"/>
                      <a:pt x="0" y="0"/>
                      <a:pt x="125" y="0"/>
                    </a:cubicBezTo>
                    <a:cubicBezTo>
                      <a:pt x="156" y="0"/>
                      <a:pt x="187" y="31"/>
                      <a:pt x="219" y="63"/>
                    </a:cubicBezTo>
                    <a:lnTo>
                      <a:pt x="219" y="63"/>
                    </a:lnTo>
                    <a:close/>
                    <a:moveTo>
                      <a:pt x="125" y="313"/>
                    </a:moveTo>
                    <a:cubicBezTo>
                      <a:pt x="156" y="313"/>
                      <a:pt x="156" y="250"/>
                      <a:pt x="156" y="188"/>
                    </a:cubicBezTo>
                    <a:lnTo>
                      <a:pt x="156" y="125"/>
                    </a:lnTo>
                    <a:cubicBezTo>
                      <a:pt x="156" y="94"/>
                      <a:pt x="125" y="63"/>
                      <a:pt x="125" y="63"/>
                    </a:cubicBezTo>
                    <a:cubicBezTo>
                      <a:pt x="94" y="63"/>
                      <a:pt x="94" y="94"/>
                      <a:pt x="62" y="94"/>
                    </a:cubicBezTo>
                    <a:cubicBezTo>
                      <a:pt x="62" y="156"/>
                      <a:pt x="62" y="188"/>
                      <a:pt x="62" y="219"/>
                    </a:cubicBezTo>
                    <a:cubicBezTo>
                      <a:pt x="62" y="250"/>
                      <a:pt x="62"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82" name="Freeform 131"/>
              <p:cNvSpPr>
                <a:spLocks noChangeArrowheads="1"/>
              </p:cNvSpPr>
              <p:nvPr/>
            </p:nvSpPr>
            <p:spPr bwMode="auto">
              <a:xfrm>
                <a:off x="6450013" y="4318000"/>
                <a:ext cx="57150" cy="123825"/>
              </a:xfrm>
              <a:custGeom>
                <a:avLst/>
                <a:gdLst>
                  <a:gd name="T0" fmla="*/ 94 w 157"/>
                  <a:gd name="T1" fmla="*/ 0 h 345"/>
                  <a:gd name="T2" fmla="*/ 156 w 157"/>
                  <a:gd name="T3" fmla="*/ 0 h 345"/>
                  <a:gd name="T4" fmla="*/ 156 w 157"/>
                  <a:gd name="T5" fmla="*/ 344 h 345"/>
                  <a:gd name="T6" fmla="*/ 94 w 157"/>
                  <a:gd name="T7" fmla="*/ 344 h 345"/>
                  <a:gd name="T8" fmla="*/ 94 w 157"/>
                  <a:gd name="T9" fmla="*/ 94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94" y="344"/>
                    </a:cubicBezTo>
                    <a:cubicBezTo>
                      <a:pt x="94" y="344"/>
                      <a:pt x="94" y="344"/>
                      <a:pt x="94" y="94"/>
                    </a:cubicBezTo>
                    <a:cubicBezTo>
                      <a:pt x="63" y="94"/>
                      <a:pt x="31" y="125"/>
                      <a:pt x="0" y="125"/>
                    </a:cubicBezTo>
                    <a:cubicBezTo>
                      <a:pt x="0" y="125"/>
                      <a:pt x="0" y="125"/>
                      <a:pt x="0" y="63"/>
                    </a:cubicBezTo>
                    <a:cubicBezTo>
                      <a:pt x="31" y="63"/>
                      <a:pt x="63" y="32"/>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83" name="Freeform 132"/>
              <p:cNvSpPr>
                <a:spLocks noChangeArrowheads="1"/>
              </p:cNvSpPr>
              <p:nvPr/>
            </p:nvSpPr>
            <p:spPr bwMode="auto">
              <a:xfrm>
                <a:off x="6527800" y="4306888"/>
                <a:ext cx="90488" cy="134937"/>
              </a:xfrm>
              <a:custGeom>
                <a:avLst/>
                <a:gdLst>
                  <a:gd name="T0" fmla="*/ 219 w 251"/>
                  <a:gd name="T1" fmla="*/ 63 h 376"/>
                  <a:gd name="T2" fmla="*/ 250 w 251"/>
                  <a:gd name="T3" fmla="*/ 188 h 376"/>
                  <a:gd name="T4" fmla="*/ 125 w 251"/>
                  <a:gd name="T5" fmla="*/ 375 h 376"/>
                  <a:gd name="T6" fmla="*/ 0 w 251"/>
                  <a:gd name="T7" fmla="*/ 188 h 376"/>
                  <a:gd name="T8" fmla="*/ 125 w 251"/>
                  <a:gd name="T9" fmla="*/ 0 h 376"/>
                  <a:gd name="T10" fmla="*/ 219 w 251"/>
                  <a:gd name="T11" fmla="*/ 63 h 376"/>
                  <a:gd name="T12" fmla="*/ 219 w 251"/>
                  <a:gd name="T13" fmla="*/ 63 h 376"/>
                  <a:gd name="T14" fmla="*/ 125 w 251"/>
                  <a:gd name="T15" fmla="*/ 313 h 376"/>
                  <a:gd name="T16" fmla="*/ 156 w 251"/>
                  <a:gd name="T17" fmla="*/ 188 h 376"/>
                  <a:gd name="T18" fmla="*/ 156 w 251"/>
                  <a:gd name="T19" fmla="*/ 125 h 376"/>
                  <a:gd name="T20" fmla="*/ 125 w 251"/>
                  <a:gd name="T21" fmla="*/ 63 h 376"/>
                  <a:gd name="T22" fmla="*/ 94 w 251"/>
                  <a:gd name="T23" fmla="*/ 94 h 376"/>
                  <a:gd name="T24" fmla="*/ 62 w 251"/>
                  <a:gd name="T25" fmla="*/ 219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3"/>
                    </a:moveTo>
                    <a:cubicBezTo>
                      <a:pt x="219" y="94"/>
                      <a:pt x="250" y="125"/>
                      <a:pt x="250" y="188"/>
                    </a:cubicBezTo>
                    <a:cubicBezTo>
                      <a:pt x="250" y="281"/>
                      <a:pt x="219" y="375"/>
                      <a:pt x="125" y="375"/>
                    </a:cubicBezTo>
                    <a:cubicBezTo>
                      <a:pt x="31" y="375"/>
                      <a:pt x="0" y="281"/>
                      <a:pt x="0" y="188"/>
                    </a:cubicBezTo>
                    <a:cubicBezTo>
                      <a:pt x="0" y="156"/>
                      <a:pt x="0" y="0"/>
                      <a:pt x="125" y="0"/>
                    </a:cubicBezTo>
                    <a:cubicBezTo>
                      <a:pt x="156" y="0"/>
                      <a:pt x="187" y="31"/>
                      <a:pt x="219" y="63"/>
                    </a:cubicBezTo>
                    <a:lnTo>
                      <a:pt x="219" y="63"/>
                    </a:lnTo>
                    <a:close/>
                    <a:moveTo>
                      <a:pt x="125" y="313"/>
                    </a:moveTo>
                    <a:cubicBezTo>
                      <a:pt x="156" y="313"/>
                      <a:pt x="156" y="250"/>
                      <a:pt x="156" y="188"/>
                    </a:cubicBezTo>
                    <a:lnTo>
                      <a:pt x="156" y="125"/>
                    </a:lnTo>
                    <a:cubicBezTo>
                      <a:pt x="156" y="94"/>
                      <a:pt x="156" y="63"/>
                      <a:pt x="125" y="63"/>
                    </a:cubicBezTo>
                    <a:cubicBezTo>
                      <a:pt x="94" y="63"/>
                      <a:pt x="94" y="94"/>
                      <a:pt x="94" y="94"/>
                    </a:cubicBezTo>
                    <a:cubicBezTo>
                      <a:pt x="62" y="156"/>
                      <a:pt x="62" y="188"/>
                      <a:pt x="62" y="219"/>
                    </a:cubicBezTo>
                    <a:cubicBezTo>
                      <a:pt x="62"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84" name="Freeform 133"/>
              <p:cNvSpPr>
                <a:spLocks noChangeArrowheads="1"/>
              </p:cNvSpPr>
              <p:nvPr/>
            </p:nvSpPr>
            <p:spPr bwMode="auto">
              <a:xfrm>
                <a:off x="3559175" y="4532313"/>
                <a:ext cx="57150" cy="123825"/>
              </a:xfrm>
              <a:custGeom>
                <a:avLst/>
                <a:gdLst>
                  <a:gd name="T0" fmla="*/ 125 w 157"/>
                  <a:gd name="T1" fmla="*/ 31 h 345"/>
                  <a:gd name="T2" fmla="*/ 156 w 157"/>
                  <a:gd name="T3" fmla="*/ 188 h 345"/>
                  <a:gd name="T4" fmla="*/ 94 w 157"/>
                  <a:gd name="T5" fmla="*/ 344 h 345"/>
                  <a:gd name="T6" fmla="*/ 62 w 157"/>
                  <a:gd name="T7" fmla="*/ 281 h 345"/>
                  <a:gd name="T8" fmla="*/ 94 w 157"/>
                  <a:gd name="T9" fmla="*/ 188 h 345"/>
                  <a:gd name="T10" fmla="*/ 94 w 157"/>
                  <a:gd name="T11" fmla="*/ 94 h 345"/>
                  <a:gd name="T12" fmla="*/ 31 w 157"/>
                  <a:gd name="T13" fmla="*/ 63 h 345"/>
                  <a:gd name="T14" fmla="*/ 31 w 157"/>
                  <a:gd name="T15" fmla="*/ 63 h 345"/>
                  <a:gd name="T16" fmla="*/ 0 w 157"/>
                  <a:gd name="T17" fmla="*/ 0 h 345"/>
                  <a:gd name="T18" fmla="*/ 31 w 157"/>
                  <a:gd name="T19" fmla="*/ 0 h 345"/>
                  <a:gd name="T20" fmla="*/ 125 w 157"/>
                  <a:gd name="T21" fmla="*/ 31 h 345"/>
                  <a:gd name="T22" fmla="*/ 125 w 157"/>
                  <a:gd name="T23" fmla="*/ 31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345">
                    <a:moveTo>
                      <a:pt x="125" y="31"/>
                    </a:moveTo>
                    <a:cubicBezTo>
                      <a:pt x="156" y="63"/>
                      <a:pt x="156" y="94"/>
                      <a:pt x="156" y="188"/>
                    </a:cubicBezTo>
                    <a:cubicBezTo>
                      <a:pt x="156" y="250"/>
                      <a:pt x="156" y="313"/>
                      <a:pt x="94" y="344"/>
                    </a:cubicBezTo>
                    <a:cubicBezTo>
                      <a:pt x="94" y="344"/>
                      <a:pt x="94" y="313"/>
                      <a:pt x="62" y="281"/>
                    </a:cubicBezTo>
                    <a:cubicBezTo>
                      <a:pt x="94" y="250"/>
                      <a:pt x="94" y="219"/>
                      <a:pt x="94" y="188"/>
                    </a:cubicBezTo>
                    <a:cubicBezTo>
                      <a:pt x="94" y="156"/>
                      <a:pt x="94" y="125"/>
                      <a:pt x="94" y="94"/>
                    </a:cubicBezTo>
                    <a:cubicBezTo>
                      <a:pt x="94" y="94"/>
                      <a:pt x="62" y="63"/>
                      <a:pt x="31" y="63"/>
                    </a:cubicBezTo>
                    <a:lnTo>
                      <a:pt x="31" y="63"/>
                    </a:lnTo>
                    <a:cubicBezTo>
                      <a:pt x="31" y="63"/>
                      <a:pt x="0" y="31"/>
                      <a:pt x="0" y="0"/>
                    </a:cubicBezTo>
                    <a:cubicBezTo>
                      <a:pt x="31" y="0"/>
                      <a:pt x="31" y="0"/>
                      <a:pt x="31" y="0"/>
                    </a:cubicBezTo>
                    <a:cubicBezTo>
                      <a:pt x="94" y="0"/>
                      <a:pt x="125" y="31"/>
                      <a:pt x="125" y="31"/>
                    </a:cubicBezTo>
                    <a:lnTo>
                      <a:pt x="125"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85" name="Freeform 134"/>
              <p:cNvSpPr>
                <a:spLocks noChangeArrowheads="1"/>
              </p:cNvSpPr>
              <p:nvPr/>
            </p:nvSpPr>
            <p:spPr bwMode="auto">
              <a:xfrm>
                <a:off x="3625850" y="4532313"/>
                <a:ext cx="68263" cy="123825"/>
              </a:xfrm>
              <a:custGeom>
                <a:avLst/>
                <a:gdLst>
                  <a:gd name="T0" fmla="*/ 94 w 189"/>
                  <a:gd name="T1" fmla="*/ 0 h 345"/>
                  <a:gd name="T2" fmla="*/ 188 w 189"/>
                  <a:gd name="T3" fmla="*/ 0 h 345"/>
                  <a:gd name="T4" fmla="*/ 188 w 189"/>
                  <a:gd name="T5" fmla="*/ 344 h 345"/>
                  <a:gd name="T6" fmla="*/ 94 w 189"/>
                  <a:gd name="T7" fmla="*/ 344 h 345"/>
                  <a:gd name="T8" fmla="*/ 94 w 189"/>
                  <a:gd name="T9" fmla="*/ 63 h 345"/>
                  <a:gd name="T10" fmla="*/ 0 w 189"/>
                  <a:gd name="T11" fmla="*/ 125 h 345"/>
                  <a:gd name="T12" fmla="*/ 0 w 189"/>
                  <a:gd name="T13" fmla="*/ 63 h 345"/>
                  <a:gd name="T14" fmla="*/ 94 w 189"/>
                  <a:gd name="T15" fmla="*/ 0 h 345"/>
                  <a:gd name="T16" fmla="*/ 94 w 189"/>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5">
                    <a:moveTo>
                      <a:pt x="94" y="0"/>
                    </a:moveTo>
                    <a:lnTo>
                      <a:pt x="188" y="0"/>
                    </a:lnTo>
                    <a:cubicBezTo>
                      <a:pt x="188" y="0"/>
                      <a:pt x="188" y="0"/>
                      <a:pt x="188" y="344"/>
                    </a:cubicBezTo>
                    <a:cubicBezTo>
                      <a:pt x="188" y="344"/>
                      <a:pt x="188" y="344"/>
                      <a:pt x="94" y="344"/>
                    </a:cubicBezTo>
                    <a:cubicBezTo>
                      <a:pt x="94" y="344"/>
                      <a:pt x="94" y="344"/>
                      <a:pt x="94" y="63"/>
                    </a:cubicBezTo>
                    <a:cubicBezTo>
                      <a:pt x="94" y="94"/>
                      <a:pt x="63" y="94"/>
                      <a:pt x="0" y="125"/>
                    </a:cubicBezTo>
                    <a:cubicBezTo>
                      <a:pt x="0" y="125"/>
                      <a:pt x="0" y="125"/>
                      <a:pt x="0" y="63"/>
                    </a:cubicBezTo>
                    <a:cubicBezTo>
                      <a:pt x="32"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86" name="Freeform 135"/>
              <p:cNvSpPr>
                <a:spLocks noChangeArrowheads="1"/>
              </p:cNvSpPr>
              <p:nvPr/>
            </p:nvSpPr>
            <p:spPr bwMode="auto">
              <a:xfrm>
                <a:off x="3716338" y="4532313"/>
                <a:ext cx="90487" cy="134937"/>
              </a:xfrm>
              <a:custGeom>
                <a:avLst/>
                <a:gdLst>
                  <a:gd name="T0" fmla="*/ 219 w 251"/>
                  <a:gd name="T1" fmla="*/ 31 h 376"/>
                  <a:gd name="T2" fmla="*/ 250 w 251"/>
                  <a:gd name="T3" fmla="*/ 188 h 376"/>
                  <a:gd name="T4" fmla="*/ 125 w 251"/>
                  <a:gd name="T5" fmla="*/ 375 h 376"/>
                  <a:gd name="T6" fmla="*/ 0 w 251"/>
                  <a:gd name="T7" fmla="*/ 188 h 376"/>
                  <a:gd name="T8" fmla="*/ 125 w 251"/>
                  <a:gd name="T9" fmla="*/ 0 h 376"/>
                  <a:gd name="T10" fmla="*/ 219 w 251"/>
                  <a:gd name="T11" fmla="*/ 31 h 376"/>
                  <a:gd name="T12" fmla="*/ 219 w 251"/>
                  <a:gd name="T13" fmla="*/ 31 h 376"/>
                  <a:gd name="T14" fmla="*/ 125 w 251"/>
                  <a:gd name="T15" fmla="*/ 313 h 376"/>
                  <a:gd name="T16" fmla="*/ 157 w 251"/>
                  <a:gd name="T17" fmla="*/ 188 h 376"/>
                  <a:gd name="T18" fmla="*/ 157 w 251"/>
                  <a:gd name="T19" fmla="*/ 94 h 376"/>
                  <a:gd name="T20" fmla="*/ 125 w 251"/>
                  <a:gd name="T21" fmla="*/ 63 h 376"/>
                  <a:gd name="T22" fmla="*/ 63 w 251"/>
                  <a:gd name="T23" fmla="*/ 94 h 376"/>
                  <a:gd name="T24" fmla="*/ 63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19" y="63"/>
                      <a:pt x="250" y="94"/>
                      <a:pt x="250" y="188"/>
                    </a:cubicBezTo>
                    <a:cubicBezTo>
                      <a:pt x="250" y="250"/>
                      <a:pt x="219" y="375"/>
                      <a:pt x="125" y="375"/>
                    </a:cubicBezTo>
                    <a:cubicBezTo>
                      <a:pt x="32" y="375"/>
                      <a:pt x="0" y="281"/>
                      <a:pt x="0" y="188"/>
                    </a:cubicBezTo>
                    <a:cubicBezTo>
                      <a:pt x="0" y="125"/>
                      <a:pt x="0" y="0"/>
                      <a:pt x="125" y="0"/>
                    </a:cubicBezTo>
                    <a:cubicBezTo>
                      <a:pt x="157" y="0"/>
                      <a:pt x="188" y="31"/>
                      <a:pt x="219" y="31"/>
                    </a:cubicBezTo>
                    <a:lnTo>
                      <a:pt x="219" y="31"/>
                    </a:lnTo>
                    <a:close/>
                    <a:moveTo>
                      <a:pt x="125" y="313"/>
                    </a:moveTo>
                    <a:cubicBezTo>
                      <a:pt x="157" y="313"/>
                      <a:pt x="157" y="250"/>
                      <a:pt x="157" y="188"/>
                    </a:cubicBezTo>
                    <a:cubicBezTo>
                      <a:pt x="157" y="156"/>
                      <a:pt x="157" y="125"/>
                      <a:pt x="157" y="94"/>
                    </a:cubicBezTo>
                    <a:lnTo>
                      <a:pt x="125" y="63"/>
                    </a:lnTo>
                    <a:cubicBezTo>
                      <a:pt x="94" y="63"/>
                      <a:pt x="94" y="63"/>
                      <a:pt x="63" y="94"/>
                    </a:cubicBezTo>
                    <a:cubicBezTo>
                      <a:pt x="63" y="125"/>
                      <a:pt x="63" y="188"/>
                      <a:pt x="63" y="188"/>
                    </a:cubicBezTo>
                    <a:cubicBezTo>
                      <a:pt x="63" y="250"/>
                      <a:pt x="63"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87" name="Freeform 136"/>
              <p:cNvSpPr>
                <a:spLocks noChangeArrowheads="1"/>
              </p:cNvSpPr>
              <p:nvPr/>
            </p:nvSpPr>
            <p:spPr bwMode="auto">
              <a:xfrm>
                <a:off x="3817938" y="4532313"/>
                <a:ext cx="90487" cy="134937"/>
              </a:xfrm>
              <a:custGeom>
                <a:avLst/>
                <a:gdLst>
                  <a:gd name="T0" fmla="*/ 218 w 251"/>
                  <a:gd name="T1" fmla="*/ 31 h 376"/>
                  <a:gd name="T2" fmla="*/ 250 w 251"/>
                  <a:gd name="T3" fmla="*/ 188 h 376"/>
                  <a:gd name="T4" fmla="*/ 125 w 251"/>
                  <a:gd name="T5" fmla="*/ 375 h 376"/>
                  <a:gd name="T6" fmla="*/ 0 w 251"/>
                  <a:gd name="T7" fmla="*/ 188 h 376"/>
                  <a:gd name="T8" fmla="*/ 125 w 251"/>
                  <a:gd name="T9" fmla="*/ 0 h 376"/>
                  <a:gd name="T10" fmla="*/ 218 w 251"/>
                  <a:gd name="T11" fmla="*/ 31 h 376"/>
                  <a:gd name="T12" fmla="*/ 218 w 251"/>
                  <a:gd name="T13" fmla="*/ 31 h 376"/>
                  <a:gd name="T14" fmla="*/ 125 w 251"/>
                  <a:gd name="T15" fmla="*/ 313 h 376"/>
                  <a:gd name="T16" fmla="*/ 156 w 251"/>
                  <a:gd name="T17" fmla="*/ 188 h 376"/>
                  <a:gd name="T18" fmla="*/ 156 w 251"/>
                  <a:gd name="T19" fmla="*/ 94 h 376"/>
                  <a:gd name="T20" fmla="*/ 125 w 251"/>
                  <a:gd name="T21" fmla="*/ 63 h 376"/>
                  <a:gd name="T22" fmla="*/ 93 w 251"/>
                  <a:gd name="T23" fmla="*/ 94 h 376"/>
                  <a:gd name="T24" fmla="*/ 62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31"/>
                    </a:moveTo>
                    <a:cubicBezTo>
                      <a:pt x="218" y="63"/>
                      <a:pt x="250" y="94"/>
                      <a:pt x="250" y="188"/>
                    </a:cubicBezTo>
                    <a:cubicBezTo>
                      <a:pt x="250" y="250"/>
                      <a:pt x="218" y="375"/>
                      <a:pt x="125" y="375"/>
                    </a:cubicBezTo>
                    <a:cubicBezTo>
                      <a:pt x="31" y="375"/>
                      <a:pt x="0" y="281"/>
                      <a:pt x="0" y="188"/>
                    </a:cubicBezTo>
                    <a:cubicBezTo>
                      <a:pt x="0" y="125"/>
                      <a:pt x="0" y="0"/>
                      <a:pt x="125" y="0"/>
                    </a:cubicBezTo>
                    <a:cubicBezTo>
                      <a:pt x="187" y="0"/>
                      <a:pt x="187" y="31"/>
                      <a:pt x="218" y="31"/>
                    </a:cubicBezTo>
                    <a:lnTo>
                      <a:pt x="218" y="31"/>
                    </a:lnTo>
                    <a:close/>
                    <a:moveTo>
                      <a:pt x="125" y="313"/>
                    </a:moveTo>
                    <a:cubicBezTo>
                      <a:pt x="156" y="313"/>
                      <a:pt x="156" y="250"/>
                      <a:pt x="156" y="188"/>
                    </a:cubicBezTo>
                    <a:cubicBezTo>
                      <a:pt x="156" y="156"/>
                      <a:pt x="156" y="125"/>
                      <a:pt x="156" y="94"/>
                    </a:cubicBezTo>
                    <a:cubicBezTo>
                      <a:pt x="156" y="94"/>
                      <a:pt x="156" y="63"/>
                      <a:pt x="125" y="63"/>
                    </a:cubicBezTo>
                    <a:cubicBezTo>
                      <a:pt x="93" y="63"/>
                      <a:pt x="93" y="63"/>
                      <a:pt x="93" y="94"/>
                    </a:cubicBezTo>
                    <a:cubicBezTo>
                      <a:pt x="62" y="125"/>
                      <a:pt x="62" y="188"/>
                      <a:pt x="62" y="188"/>
                    </a:cubicBezTo>
                    <a:cubicBezTo>
                      <a:pt x="62" y="250"/>
                      <a:pt x="93"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88" name="Freeform 137"/>
              <p:cNvSpPr>
                <a:spLocks noChangeArrowheads="1"/>
              </p:cNvSpPr>
              <p:nvPr/>
            </p:nvSpPr>
            <p:spPr bwMode="auto">
              <a:xfrm>
                <a:off x="3917950" y="4532313"/>
                <a:ext cx="57150" cy="123825"/>
              </a:xfrm>
              <a:custGeom>
                <a:avLst/>
                <a:gdLst>
                  <a:gd name="T0" fmla="*/ 62 w 157"/>
                  <a:gd name="T1" fmla="*/ 0 h 345"/>
                  <a:gd name="T2" fmla="*/ 156 w 157"/>
                  <a:gd name="T3" fmla="*/ 63 h 345"/>
                  <a:gd name="T4" fmla="*/ 156 w 157"/>
                  <a:gd name="T5" fmla="*/ 344 h 345"/>
                  <a:gd name="T6" fmla="*/ 62 w 157"/>
                  <a:gd name="T7" fmla="*/ 344 h 345"/>
                  <a:gd name="T8" fmla="*/ 62 w 157"/>
                  <a:gd name="T9" fmla="*/ 63 h 345"/>
                  <a:gd name="T10" fmla="*/ 0 w 157"/>
                  <a:gd name="T11" fmla="*/ 125 h 345"/>
                  <a:gd name="T12" fmla="*/ 0 w 157"/>
                  <a:gd name="T13" fmla="*/ 63 h 345"/>
                  <a:gd name="T14" fmla="*/ 62 w 157"/>
                  <a:gd name="T15" fmla="*/ 0 h 345"/>
                  <a:gd name="T16" fmla="*/ 62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62" y="0"/>
                    </a:moveTo>
                    <a:lnTo>
                      <a:pt x="156" y="63"/>
                    </a:lnTo>
                    <a:cubicBezTo>
                      <a:pt x="156" y="63"/>
                      <a:pt x="156" y="63"/>
                      <a:pt x="156" y="344"/>
                    </a:cubicBezTo>
                    <a:cubicBezTo>
                      <a:pt x="156" y="344"/>
                      <a:pt x="156" y="344"/>
                      <a:pt x="62" y="344"/>
                    </a:cubicBezTo>
                    <a:cubicBezTo>
                      <a:pt x="62" y="344"/>
                      <a:pt x="62" y="344"/>
                      <a:pt x="62" y="63"/>
                    </a:cubicBezTo>
                    <a:cubicBezTo>
                      <a:pt x="62" y="94"/>
                      <a:pt x="31" y="94"/>
                      <a:pt x="0" y="125"/>
                    </a:cubicBezTo>
                    <a:cubicBezTo>
                      <a:pt x="0" y="125"/>
                      <a:pt x="0" y="125"/>
                      <a:pt x="0" y="63"/>
                    </a:cubicBezTo>
                    <a:cubicBezTo>
                      <a:pt x="0" y="31"/>
                      <a:pt x="31" y="31"/>
                      <a:pt x="62" y="0"/>
                    </a:cubicBezTo>
                    <a:lnTo>
                      <a:pt x="6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89" name="Freeform 138"/>
              <p:cNvSpPr>
                <a:spLocks noChangeArrowheads="1"/>
              </p:cNvSpPr>
              <p:nvPr/>
            </p:nvSpPr>
            <p:spPr bwMode="auto">
              <a:xfrm>
                <a:off x="3997325" y="4565650"/>
                <a:ext cx="90488" cy="101600"/>
              </a:xfrm>
              <a:custGeom>
                <a:avLst/>
                <a:gdLst>
                  <a:gd name="T0" fmla="*/ 250 w 251"/>
                  <a:gd name="T1" fmla="*/ 31 h 282"/>
                  <a:gd name="T2" fmla="*/ 250 w 251"/>
                  <a:gd name="T3" fmla="*/ 94 h 282"/>
                  <a:gd name="T4" fmla="*/ 125 w 251"/>
                  <a:gd name="T5" fmla="*/ 281 h 282"/>
                  <a:gd name="T6" fmla="*/ 0 w 251"/>
                  <a:gd name="T7" fmla="*/ 94 h 282"/>
                  <a:gd name="T8" fmla="*/ 31 w 251"/>
                  <a:gd name="T9" fmla="*/ 0 h 282"/>
                  <a:gd name="T10" fmla="*/ 93 w 251"/>
                  <a:gd name="T11" fmla="*/ 0 h 282"/>
                  <a:gd name="T12" fmla="*/ 93 w 251"/>
                  <a:gd name="T13" fmla="*/ 94 h 282"/>
                  <a:gd name="T14" fmla="*/ 125 w 251"/>
                  <a:gd name="T15" fmla="*/ 219 h 282"/>
                  <a:gd name="T16" fmla="*/ 187 w 251"/>
                  <a:gd name="T17" fmla="*/ 94 h 282"/>
                  <a:gd name="T18" fmla="*/ 156 w 251"/>
                  <a:gd name="T19" fmla="*/ 31 h 282"/>
                  <a:gd name="T20" fmla="*/ 250 w 251"/>
                  <a:gd name="T21" fmla="*/ 31 h 282"/>
                  <a:gd name="T22" fmla="*/ 250 w 251"/>
                  <a:gd name="T23" fmla="*/ 3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82">
                    <a:moveTo>
                      <a:pt x="250" y="31"/>
                    </a:moveTo>
                    <a:cubicBezTo>
                      <a:pt x="250" y="62"/>
                      <a:pt x="250" y="62"/>
                      <a:pt x="250" y="94"/>
                    </a:cubicBezTo>
                    <a:cubicBezTo>
                      <a:pt x="250" y="156"/>
                      <a:pt x="218" y="281"/>
                      <a:pt x="125" y="281"/>
                    </a:cubicBezTo>
                    <a:cubicBezTo>
                      <a:pt x="31" y="281"/>
                      <a:pt x="0" y="187"/>
                      <a:pt x="0" y="94"/>
                    </a:cubicBezTo>
                    <a:cubicBezTo>
                      <a:pt x="0" y="62"/>
                      <a:pt x="0" y="31"/>
                      <a:pt x="31" y="0"/>
                    </a:cubicBezTo>
                    <a:cubicBezTo>
                      <a:pt x="31" y="0"/>
                      <a:pt x="62" y="0"/>
                      <a:pt x="93" y="0"/>
                    </a:cubicBezTo>
                    <a:cubicBezTo>
                      <a:pt x="93" y="31"/>
                      <a:pt x="93" y="94"/>
                      <a:pt x="93" y="94"/>
                    </a:cubicBezTo>
                    <a:cubicBezTo>
                      <a:pt x="93" y="156"/>
                      <a:pt x="93" y="219"/>
                      <a:pt x="125" y="219"/>
                    </a:cubicBezTo>
                    <a:cubicBezTo>
                      <a:pt x="156" y="219"/>
                      <a:pt x="187" y="156"/>
                      <a:pt x="187" y="94"/>
                    </a:cubicBezTo>
                    <a:cubicBezTo>
                      <a:pt x="187" y="62"/>
                      <a:pt x="187" y="62"/>
                      <a:pt x="156" y="31"/>
                    </a:cubicBezTo>
                    <a:cubicBezTo>
                      <a:pt x="187" y="31"/>
                      <a:pt x="218" y="31"/>
                      <a:pt x="250" y="31"/>
                    </a:cubicBezTo>
                    <a:lnTo>
                      <a:pt x="25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90" name="Freeform 139"/>
              <p:cNvSpPr>
                <a:spLocks noChangeArrowheads="1"/>
              </p:cNvSpPr>
              <p:nvPr/>
            </p:nvSpPr>
            <p:spPr bwMode="auto">
              <a:xfrm>
                <a:off x="4121150" y="4587875"/>
                <a:ext cx="34925" cy="68263"/>
              </a:xfrm>
              <a:custGeom>
                <a:avLst/>
                <a:gdLst>
                  <a:gd name="T0" fmla="*/ 0 w 95"/>
                  <a:gd name="T1" fmla="*/ 0 h 189"/>
                  <a:gd name="T2" fmla="*/ 94 w 95"/>
                  <a:gd name="T3" fmla="*/ 0 h 189"/>
                  <a:gd name="T4" fmla="*/ 94 w 95"/>
                  <a:gd name="T5" fmla="*/ 188 h 189"/>
                  <a:gd name="T6" fmla="*/ 0 w 95"/>
                  <a:gd name="T7" fmla="*/ 188 h 189"/>
                  <a:gd name="T8" fmla="*/ 0 w 95"/>
                  <a:gd name="T9" fmla="*/ 0 h 189"/>
                  <a:gd name="T10" fmla="*/ 0 w 95"/>
                  <a:gd name="T11" fmla="*/ 0 h 189"/>
                </a:gdLst>
                <a:ahLst/>
                <a:cxnLst>
                  <a:cxn ang="0">
                    <a:pos x="T0" y="T1"/>
                  </a:cxn>
                  <a:cxn ang="0">
                    <a:pos x="T2" y="T3"/>
                  </a:cxn>
                  <a:cxn ang="0">
                    <a:pos x="T4" y="T5"/>
                  </a:cxn>
                  <a:cxn ang="0">
                    <a:pos x="T6" y="T7"/>
                  </a:cxn>
                  <a:cxn ang="0">
                    <a:pos x="T8" y="T9"/>
                  </a:cxn>
                  <a:cxn ang="0">
                    <a:pos x="T10" y="T11"/>
                  </a:cxn>
                </a:cxnLst>
                <a:rect l="0" t="0" r="r" b="b"/>
                <a:pathLst>
                  <a:path w="95" h="189">
                    <a:moveTo>
                      <a:pt x="0" y="0"/>
                    </a:moveTo>
                    <a:cubicBezTo>
                      <a:pt x="32" y="0"/>
                      <a:pt x="63" y="0"/>
                      <a:pt x="94" y="0"/>
                    </a:cubicBezTo>
                    <a:cubicBezTo>
                      <a:pt x="94" y="0"/>
                      <a:pt x="94" y="0"/>
                      <a:pt x="94" y="188"/>
                    </a:cubicBezTo>
                    <a:cubicBezTo>
                      <a:pt x="94" y="188"/>
                      <a:pt x="94" y="188"/>
                      <a:pt x="0" y="188"/>
                    </a:cubicBezTo>
                    <a:cubicBezTo>
                      <a:pt x="0" y="188"/>
                      <a:pt x="0" y="188"/>
                      <a:pt x="0"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91" name="Freeform 140"/>
              <p:cNvSpPr>
                <a:spLocks noChangeArrowheads="1"/>
              </p:cNvSpPr>
              <p:nvPr/>
            </p:nvSpPr>
            <p:spPr bwMode="auto">
              <a:xfrm>
                <a:off x="4176713" y="4587875"/>
                <a:ext cx="90487" cy="79375"/>
              </a:xfrm>
              <a:custGeom>
                <a:avLst/>
                <a:gdLst>
                  <a:gd name="T0" fmla="*/ 187 w 251"/>
                  <a:gd name="T1" fmla="*/ 32 h 220"/>
                  <a:gd name="T2" fmla="*/ 250 w 251"/>
                  <a:gd name="T3" fmla="*/ 32 h 220"/>
                  <a:gd name="T4" fmla="*/ 125 w 251"/>
                  <a:gd name="T5" fmla="*/ 219 h 220"/>
                  <a:gd name="T6" fmla="*/ 0 w 251"/>
                  <a:gd name="T7" fmla="*/ 32 h 220"/>
                  <a:gd name="T8" fmla="*/ 0 w 251"/>
                  <a:gd name="T9" fmla="*/ 0 h 220"/>
                  <a:gd name="T10" fmla="*/ 93 w 251"/>
                  <a:gd name="T11" fmla="*/ 32 h 220"/>
                  <a:gd name="T12" fmla="*/ 93 w 251"/>
                  <a:gd name="T13" fmla="*/ 32 h 220"/>
                  <a:gd name="T14" fmla="*/ 125 w 251"/>
                  <a:gd name="T15" fmla="*/ 157 h 220"/>
                  <a:gd name="T16" fmla="*/ 187 w 251"/>
                  <a:gd name="T17" fmla="*/ 32 h 220"/>
                  <a:gd name="T18" fmla="*/ 187 w 251"/>
                  <a:gd name="T19" fmla="*/ 32 h 220"/>
                  <a:gd name="T20" fmla="*/ 187 w 251"/>
                  <a:gd name="T21" fmla="*/ 32 h 220"/>
                  <a:gd name="T22" fmla="*/ 187 w 251"/>
                  <a:gd name="T23" fmla="*/ 3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20">
                    <a:moveTo>
                      <a:pt x="187" y="32"/>
                    </a:moveTo>
                    <a:cubicBezTo>
                      <a:pt x="218" y="32"/>
                      <a:pt x="250" y="32"/>
                      <a:pt x="250" y="32"/>
                    </a:cubicBezTo>
                    <a:cubicBezTo>
                      <a:pt x="250" y="94"/>
                      <a:pt x="250" y="219"/>
                      <a:pt x="125" y="219"/>
                    </a:cubicBezTo>
                    <a:cubicBezTo>
                      <a:pt x="31" y="219"/>
                      <a:pt x="0" y="125"/>
                      <a:pt x="0" y="32"/>
                    </a:cubicBezTo>
                    <a:cubicBezTo>
                      <a:pt x="0" y="32"/>
                      <a:pt x="0" y="32"/>
                      <a:pt x="0" y="0"/>
                    </a:cubicBezTo>
                    <a:cubicBezTo>
                      <a:pt x="31" y="0"/>
                      <a:pt x="62" y="32"/>
                      <a:pt x="93" y="32"/>
                    </a:cubicBezTo>
                    <a:lnTo>
                      <a:pt x="93" y="32"/>
                    </a:lnTo>
                    <a:cubicBezTo>
                      <a:pt x="93" y="94"/>
                      <a:pt x="93" y="157"/>
                      <a:pt x="125" y="157"/>
                    </a:cubicBezTo>
                    <a:cubicBezTo>
                      <a:pt x="187" y="157"/>
                      <a:pt x="187" y="94"/>
                      <a:pt x="187" y="32"/>
                    </a:cubicBezTo>
                    <a:lnTo>
                      <a:pt x="187" y="32"/>
                    </a:lnTo>
                    <a:lnTo>
                      <a:pt x="187" y="32"/>
                    </a:lnTo>
                    <a:lnTo>
                      <a:pt x="187" y="3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92" name="Freeform 141"/>
              <p:cNvSpPr>
                <a:spLocks noChangeArrowheads="1"/>
              </p:cNvSpPr>
              <p:nvPr/>
            </p:nvSpPr>
            <p:spPr bwMode="auto">
              <a:xfrm>
                <a:off x="4324350" y="4587875"/>
                <a:ext cx="11113" cy="68263"/>
              </a:xfrm>
              <a:custGeom>
                <a:avLst/>
                <a:gdLst>
                  <a:gd name="T0" fmla="*/ 0 w 32"/>
                  <a:gd name="T1" fmla="*/ 0 h 189"/>
                  <a:gd name="T2" fmla="*/ 31 w 32"/>
                  <a:gd name="T3" fmla="*/ 0 h 189"/>
                  <a:gd name="T4" fmla="*/ 31 w 32"/>
                  <a:gd name="T5" fmla="*/ 188 h 189"/>
                  <a:gd name="T6" fmla="*/ 0 w 32"/>
                  <a:gd name="T7" fmla="*/ 188 h 189"/>
                  <a:gd name="T8" fmla="*/ 0 w 32"/>
                  <a:gd name="T9" fmla="*/ 0 h 189"/>
                  <a:gd name="T10" fmla="*/ 0 w 32"/>
                  <a:gd name="T11" fmla="*/ 0 h 189"/>
                </a:gdLst>
                <a:ahLst/>
                <a:cxnLst>
                  <a:cxn ang="0">
                    <a:pos x="T0" y="T1"/>
                  </a:cxn>
                  <a:cxn ang="0">
                    <a:pos x="T2" y="T3"/>
                  </a:cxn>
                  <a:cxn ang="0">
                    <a:pos x="T4" y="T5"/>
                  </a:cxn>
                  <a:cxn ang="0">
                    <a:pos x="T6" y="T7"/>
                  </a:cxn>
                  <a:cxn ang="0">
                    <a:pos x="T8" y="T9"/>
                  </a:cxn>
                  <a:cxn ang="0">
                    <a:pos x="T10" y="T11"/>
                  </a:cxn>
                </a:cxnLst>
                <a:rect l="0" t="0" r="r" b="b"/>
                <a:pathLst>
                  <a:path w="32" h="189">
                    <a:moveTo>
                      <a:pt x="0" y="0"/>
                    </a:moveTo>
                    <a:lnTo>
                      <a:pt x="31" y="0"/>
                    </a:lnTo>
                    <a:cubicBezTo>
                      <a:pt x="31" y="0"/>
                      <a:pt x="31" y="0"/>
                      <a:pt x="31" y="188"/>
                    </a:cubicBezTo>
                    <a:cubicBezTo>
                      <a:pt x="31" y="188"/>
                      <a:pt x="31" y="188"/>
                      <a:pt x="0" y="188"/>
                    </a:cubicBezTo>
                    <a:cubicBezTo>
                      <a:pt x="0" y="188"/>
                      <a:pt x="0" y="188"/>
                      <a:pt x="0"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93" name="Freeform 142"/>
              <p:cNvSpPr>
                <a:spLocks noChangeArrowheads="1"/>
              </p:cNvSpPr>
              <p:nvPr/>
            </p:nvSpPr>
            <p:spPr bwMode="auto">
              <a:xfrm>
                <a:off x="4357688" y="4576763"/>
                <a:ext cx="90487" cy="90487"/>
              </a:xfrm>
              <a:custGeom>
                <a:avLst/>
                <a:gdLst>
                  <a:gd name="T0" fmla="*/ 250 w 251"/>
                  <a:gd name="T1" fmla="*/ 0 h 251"/>
                  <a:gd name="T2" fmla="*/ 250 w 251"/>
                  <a:gd name="T3" fmla="*/ 63 h 251"/>
                  <a:gd name="T4" fmla="*/ 125 w 251"/>
                  <a:gd name="T5" fmla="*/ 250 h 251"/>
                  <a:gd name="T6" fmla="*/ 0 w 251"/>
                  <a:gd name="T7" fmla="*/ 63 h 251"/>
                  <a:gd name="T8" fmla="*/ 31 w 251"/>
                  <a:gd name="T9" fmla="*/ 31 h 251"/>
                  <a:gd name="T10" fmla="*/ 93 w 251"/>
                  <a:gd name="T11" fmla="*/ 31 h 251"/>
                  <a:gd name="T12" fmla="*/ 93 w 251"/>
                  <a:gd name="T13" fmla="*/ 63 h 251"/>
                  <a:gd name="T14" fmla="*/ 125 w 251"/>
                  <a:gd name="T15" fmla="*/ 188 h 251"/>
                  <a:gd name="T16" fmla="*/ 187 w 251"/>
                  <a:gd name="T17" fmla="*/ 63 h 251"/>
                  <a:gd name="T18" fmla="*/ 187 w 251"/>
                  <a:gd name="T19" fmla="*/ 0 h 251"/>
                  <a:gd name="T20" fmla="*/ 250 w 251"/>
                  <a:gd name="T21" fmla="*/ 0 h 251"/>
                  <a:gd name="T22" fmla="*/ 250 w 251"/>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1">
                    <a:moveTo>
                      <a:pt x="250" y="0"/>
                    </a:moveTo>
                    <a:cubicBezTo>
                      <a:pt x="250" y="0"/>
                      <a:pt x="250" y="31"/>
                      <a:pt x="250" y="63"/>
                    </a:cubicBezTo>
                    <a:cubicBezTo>
                      <a:pt x="250" y="125"/>
                      <a:pt x="250" y="250"/>
                      <a:pt x="125" y="250"/>
                    </a:cubicBezTo>
                    <a:cubicBezTo>
                      <a:pt x="62" y="250"/>
                      <a:pt x="0" y="156"/>
                      <a:pt x="0" y="63"/>
                    </a:cubicBezTo>
                    <a:lnTo>
                      <a:pt x="31" y="31"/>
                    </a:lnTo>
                    <a:cubicBezTo>
                      <a:pt x="31" y="31"/>
                      <a:pt x="62" y="31"/>
                      <a:pt x="93" y="31"/>
                    </a:cubicBezTo>
                    <a:lnTo>
                      <a:pt x="93" y="63"/>
                    </a:lnTo>
                    <a:cubicBezTo>
                      <a:pt x="93" y="125"/>
                      <a:pt x="93" y="188"/>
                      <a:pt x="125" y="188"/>
                    </a:cubicBezTo>
                    <a:cubicBezTo>
                      <a:pt x="187" y="188"/>
                      <a:pt x="187" y="125"/>
                      <a:pt x="187" y="63"/>
                    </a:cubicBezTo>
                    <a:cubicBezTo>
                      <a:pt x="187" y="31"/>
                      <a:pt x="187" y="31"/>
                      <a:pt x="187" y="0"/>
                    </a:cubicBezTo>
                    <a:cubicBezTo>
                      <a:pt x="218" y="0"/>
                      <a:pt x="218" y="0"/>
                      <a:pt x="250" y="0"/>
                    </a:cubicBezTo>
                    <a:lnTo>
                      <a:pt x="2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94" name="Freeform 143"/>
              <p:cNvSpPr>
                <a:spLocks noChangeArrowheads="1"/>
              </p:cNvSpPr>
              <p:nvPr/>
            </p:nvSpPr>
            <p:spPr bwMode="auto">
              <a:xfrm>
                <a:off x="4470400" y="4543425"/>
                <a:ext cx="90488" cy="123825"/>
              </a:xfrm>
              <a:custGeom>
                <a:avLst/>
                <a:gdLst>
                  <a:gd name="T0" fmla="*/ 219 w 251"/>
                  <a:gd name="T1" fmla="*/ 0 h 345"/>
                  <a:gd name="T2" fmla="*/ 250 w 251"/>
                  <a:gd name="T3" fmla="*/ 157 h 345"/>
                  <a:gd name="T4" fmla="*/ 125 w 251"/>
                  <a:gd name="T5" fmla="*/ 344 h 345"/>
                  <a:gd name="T6" fmla="*/ 0 w 251"/>
                  <a:gd name="T7" fmla="*/ 157 h 345"/>
                  <a:gd name="T8" fmla="*/ 0 w 251"/>
                  <a:gd name="T9" fmla="*/ 63 h 345"/>
                  <a:gd name="T10" fmla="*/ 94 w 251"/>
                  <a:gd name="T11" fmla="*/ 32 h 345"/>
                  <a:gd name="T12" fmla="*/ 94 w 251"/>
                  <a:gd name="T13" fmla="*/ 63 h 345"/>
                  <a:gd name="T14" fmla="*/ 63 w 251"/>
                  <a:gd name="T15" fmla="*/ 157 h 345"/>
                  <a:gd name="T16" fmla="*/ 125 w 251"/>
                  <a:gd name="T17" fmla="*/ 282 h 345"/>
                  <a:gd name="T18" fmla="*/ 156 w 251"/>
                  <a:gd name="T19" fmla="*/ 157 h 345"/>
                  <a:gd name="T20" fmla="*/ 156 w 251"/>
                  <a:gd name="T21" fmla="*/ 63 h 345"/>
                  <a:gd name="T22" fmla="*/ 125 w 251"/>
                  <a:gd name="T23" fmla="*/ 32 h 345"/>
                  <a:gd name="T24" fmla="*/ 188 w 251"/>
                  <a:gd name="T25" fmla="*/ 0 h 345"/>
                  <a:gd name="T26" fmla="*/ 219 w 251"/>
                  <a:gd name="T27" fmla="*/ 0 h 345"/>
                  <a:gd name="T28" fmla="*/ 219 w 251"/>
                  <a:gd name="T2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45">
                    <a:moveTo>
                      <a:pt x="219" y="0"/>
                    </a:moveTo>
                    <a:cubicBezTo>
                      <a:pt x="219" y="32"/>
                      <a:pt x="250" y="63"/>
                      <a:pt x="250" y="157"/>
                    </a:cubicBezTo>
                    <a:cubicBezTo>
                      <a:pt x="250" y="219"/>
                      <a:pt x="219" y="344"/>
                      <a:pt x="125" y="344"/>
                    </a:cubicBezTo>
                    <a:cubicBezTo>
                      <a:pt x="31" y="344"/>
                      <a:pt x="0" y="250"/>
                      <a:pt x="0" y="157"/>
                    </a:cubicBezTo>
                    <a:cubicBezTo>
                      <a:pt x="0" y="125"/>
                      <a:pt x="0" y="94"/>
                      <a:pt x="0" y="63"/>
                    </a:cubicBezTo>
                    <a:cubicBezTo>
                      <a:pt x="31" y="63"/>
                      <a:pt x="63" y="32"/>
                      <a:pt x="94" y="32"/>
                    </a:cubicBezTo>
                    <a:lnTo>
                      <a:pt x="94" y="63"/>
                    </a:lnTo>
                    <a:cubicBezTo>
                      <a:pt x="63" y="94"/>
                      <a:pt x="63" y="157"/>
                      <a:pt x="63" y="157"/>
                    </a:cubicBezTo>
                    <a:cubicBezTo>
                      <a:pt x="63" y="219"/>
                      <a:pt x="94" y="282"/>
                      <a:pt x="125" y="282"/>
                    </a:cubicBezTo>
                    <a:cubicBezTo>
                      <a:pt x="156" y="282"/>
                      <a:pt x="156" y="219"/>
                      <a:pt x="156" y="157"/>
                    </a:cubicBezTo>
                    <a:cubicBezTo>
                      <a:pt x="156" y="125"/>
                      <a:pt x="156" y="94"/>
                      <a:pt x="156" y="63"/>
                    </a:cubicBezTo>
                    <a:cubicBezTo>
                      <a:pt x="156" y="63"/>
                      <a:pt x="156" y="32"/>
                      <a:pt x="125" y="32"/>
                    </a:cubicBezTo>
                    <a:cubicBezTo>
                      <a:pt x="156" y="32"/>
                      <a:pt x="156" y="0"/>
                      <a:pt x="188" y="0"/>
                    </a:cubicBezTo>
                    <a:lnTo>
                      <a:pt x="219" y="0"/>
                    </a:lnTo>
                    <a:lnTo>
                      <a:pt x="2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95" name="Freeform 144"/>
              <p:cNvSpPr>
                <a:spLocks noChangeArrowheads="1"/>
              </p:cNvSpPr>
              <p:nvPr/>
            </p:nvSpPr>
            <p:spPr bwMode="auto">
              <a:xfrm>
                <a:off x="4570413" y="4532313"/>
                <a:ext cx="46037" cy="123825"/>
              </a:xfrm>
              <a:custGeom>
                <a:avLst/>
                <a:gdLst>
                  <a:gd name="T0" fmla="*/ 94 w 126"/>
                  <a:gd name="T1" fmla="*/ 0 h 345"/>
                  <a:gd name="T2" fmla="*/ 125 w 126"/>
                  <a:gd name="T3" fmla="*/ 0 h 345"/>
                  <a:gd name="T4" fmla="*/ 125 w 126"/>
                  <a:gd name="T5" fmla="*/ 344 h 345"/>
                  <a:gd name="T6" fmla="*/ 94 w 126"/>
                  <a:gd name="T7" fmla="*/ 344 h 345"/>
                  <a:gd name="T8" fmla="*/ 94 w 126"/>
                  <a:gd name="T9" fmla="*/ 63 h 345"/>
                  <a:gd name="T10" fmla="*/ 0 w 126"/>
                  <a:gd name="T11" fmla="*/ 125 h 345"/>
                  <a:gd name="T12" fmla="*/ 0 w 126"/>
                  <a:gd name="T13" fmla="*/ 63 h 345"/>
                  <a:gd name="T14" fmla="*/ 94 w 126"/>
                  <a:gd name="T15" fmla="*/ 0 h 345"/>
                  <a:gd name="T16" fmla="*/ 94 w 12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45">
                    <a:moveTo>
                      <a:pt x="94" y="0"/>
                    </a:moveTo>
                    <a:lnTo>
                      <a:pt x="125" y="0"/>
                    </a:lnTo>
                    <a:cubicBezTo>
                      <a:pt x="125" y="0"/>
                      <a:pt x="125" y="0"/>
                      <a:pt x="125" y="344"/>
                    </a:cubicBezTo>
                    <a:cubicBezTo>
                      <a:pt x="125" y="344"/>
                      <a:pt x="125" y="344"/>
                      <a:pt x="94" y="344"/>
                    </a:cubicBezTo>
                    <a:cubicBezTo>
                      <a:pt x="94" y="344"/>
                      <a:pt x="94" y="344"/>
                      <a:pt x="94" y="63"/>
                    </a:cubicBezTo>
                    <a:cubicBezTo>
                      <a:pt x="94" y="94"/>
                      <a:pt x="63" y="94"/>
                      <a:pt x="0" y="125"/>
                    </a:cubicBezTo>
                    <a:cubicBezTo>
                      <a:pt x="0" y="125"/>
                      <a:pt x="0" y="125"/>
                      <a:pt x="0" y="63"/>
                    </a:cubicBezTo>
                    <a:cubicBezTo>
                      <a:pt x="32"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96" name="Freeform 145"/>
              <p:cNvSpPr>
                <a:spLocks noChangeArrowheads="1"/>
              </p:cNvSpPr>
              <p:nvPr/>
            </p:nvSpPr>
            <p:spPr bwMode="auto">
              <a:xfrm>
                <a:off x="4649788" y="4532313"/>
                <a:ext cx="90487" cy="134937"/>
              </a:xfrm>
              <a:custGeom>
                <a:avLst/>
                <a:gdLst>
                  <a:gd name="T0" fmla="*/ 219 w 251"/>
                  <a:gd name="T1" fmla="*/ 31 h 376"/>
                  <a:gd name="T2" fmla="*/ 250 w 251"/>
                  <a:gd name="T3" fmla="*/ 188 h 376"/>
                  <a:gd name="T4" fmla="*/ 125 w 251"/>
                  <a:gd name="T5" fmla="*/ 375 h 376"/>
                  <a:gd name="T6" fmla="*/ 0 w 251"/>
                  <a:gd name="T7" fmla="*/ 188 h 376"/>
                  <a:gd name="T8" fmla="*/ 125 w 251"/>
                  <a:gd name="T9" fmla="*/ 0 h 376"/>
                  <a:gd name="T10" fmla="*/ 219 w 251"/>
                  <a:gd name="T11" fmla="*/ 31 h 376"/>
                  <a:gd name="T12" fmla="*/ 219 w 251"/>
                  <a:gd name="T13" fmla="*/ 31 h 376"/>
                  <a:gd name="T14" fmla="*/ 125 w 251"/>
                  <a:gd name="T15" fmla="*/ 313 h 376"/>
                  <a:gd name="T16" fmla="*/ 188 w 251"/>
                  <a:gd name="T17" fmla="*/ 188 h 376"/>
                  <a:gd name="T18" fmla="*/ 156 w 251"/>
                  <a:gd name="T19" fmla="*/ 94 h 376"/>
                  <a:gd name="T20" fmla="*/ 125 w 251"/>
                  <a:gd name="T21" fmla="*/ 63 h 376"/>
                  <a:gd name="T22" fmla="*/ 94 w 251"/>
                  <a:gd name="T23" fmla="*/ 94 h 376"/>
                  <a:gd name="T24" fmla="*/ 63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19" y="63"/>
                      <a:pt x="250" y="94"/>
                      <a:pt x="250" y="188"/>
                    </a:cubicBezTo>
                    <a:cubicBezTo>
                      <a:pt x="250" y="250"/>
                      <a:pt x="219" y="375"/>
                      <a:pt x="125" y="375"/>
                    </a:cubicBezTo>
                    <a:cubicBezTo>
                      <a:pt x="31" y="375"/>
                      <a:pt x="0" y="281"/>
                      <a:pt x="0" y="188"/>
                    </a:cubicBezTo>
                    <a:cubicBezTo>
                      <a:pt x="0" y="125"/>
                      <a:pt x="0" y="0"/>
                      <a:pt x="125" y="0"/>
                    </a:cubicBezTo>
                    <a:cubicBezTo>
                      <a:pt x="188" y="0"/>
                      <a:pt x="188" y="31"/>
                      <a:pt x="219" y="31"/>
                    </a:cubicBezTo>
                    <a:lnTo>
                      <a:pt x="219" y="31"/>
                    </a:lnTo>
                    <a:close/>
                    <a:moveTo>
                      <a:pt x="125" y="313"/>
                    </a:moveTo>
                    <a:cubicBezTo>
                      <a:pt x="156" y="313"/>
                      <a:pt x="188" y="250"/>
                      <a:pt x="188" y="188"/>
                    </a:cubicBezTo>
                    <a:cubicBezTo>
                      <a:pt x="188" y="156"/>
                      <a:pt x="156" y="125"/>
                      <a:pt x="156" y="94"/>
                    </a:cubicBezTo>
                    <a:cubicBezTo>
                      <a:pt x="156" y="94"/>
                      <a:pt x="156" y="63"/>
                      <a:pt x="125" y="63"/>
                    </a:cubicBezTo>
                    <a:cubicBezTo>
                      <a:pt x="94" y="63"/>
                      <a:pt x="94" y="63"/>
                      <a:pt x="94" y="94"/>
                    </a:cubicBezTo>
                    <a:cubicBezTo>
                      <a:pt x="63" y="125"/>
                      <a:pt x="63" y="188"/>
                      <a:pt x="63" y="188"/>
                    </a:cubicBezTo>
                    <a:cubicBezTo>
                      <a:pt x="63"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97" name="Freeform 146"/>
              <p:cNvSpPr>
                <a:spLocks noChangeArrowheads="1"/>
              </p:cNvSpPr>
              <p:nvPr/>
            </p:nvSpPr>
            <p:spPr bwMode="auto">
              <a:xfrm>
                <a:off x="4751388" y="4532313"/>
                <a:ext cx="90487" cy="134937"/>
              </a:xfrm>
              <a:custGeom>
                <a:avLst/>
                <a:gdLst>
                  <a:gd name="T0" fmla="*/ 219 w 251"/>
                  <a:gd name="T1" fmla="*/ 31 h 376"/>
                  <a:gd name="T2" fmla="*/ 250 w 251"/>
                  <a:gd name="T3" fmla="*/ 188 h 376"/>
                  <a:gd name="T4" fmla="*/ 125 w 251"/>
                  <a:gd name="T5" fmla="*/ 375 h 376"/>
                  <a:gd name="T6" fmla="*/ 0 w 251"/>
                  <a:gd name="T7" fmla="*/ 188 h 376"/>
                  <a:gd name="T8" fmla="*/ 125 w 251"/>
                  <a:gd name="T9" fmla="*/ 0 h 376"/>
                  <a:gd name="T10" fmla="*/ 219 w 251"/>
                  <a:gd name="T11" fmla="*/ 31 h 376"/>
                  <a:gd name="T12" fmla="*/ 219 w 251"/>
                  <a:gd name="T13" fmla="*/ 31 h 376"/>
                  <a:gd name="T14" fmla="*/ 125 w 251"/>
                  <a:gd name="T15" fmla="*/ 313 h 376"/>
                  <a:gd name="T16" fmla="*/ 188 w 251"/>
                  <a:gd name="T17" fmla="*/ 188 h 376"/>
                  <a:gd name="T18" fmla="*/ 188 w 251"/>
                  <a:gd name="T19" fmla="*/ 94 h 376"/>
                  <a:gd name="T20" fmla="*/ 125 w 251"/>
                  <a:gd name="T21" fmla="*/ 63 h 376"/>
                  <a:gd name="T22" fmla="*/ 94 w 251"/>
                  <a:gd name="T23" fmla="*/ 94 h 376"/>
                  <a:gd name="T24" fmla="*/ 94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50" y="63"/>
                      <a:pt x="250" y="94"/>
                      <a:pt x="250" y="188"/>
                    </a:cubicBezTo>
                    <a:cubicBezTo>
                      <a:pt x="250" y="250"/>
                      <a:pt x="250" y="375"/>
                      <a:pt x="125" y="375"/>
                    </a:cubicBezTo>
                    <a:cubicBezTo>
                      <a:pt x="32" y="375"/>
                      <a:pt x="0" y="281"/>
                      <a:pt x="0" y="188"/>
                    </a:cubicBezTo>
                    <a:cubicBezTo>
                      <a:pt x="0" y="125"/>
                      <a:pt x="32" y="0"/>
                      <a:pt x="125" y="0"/>
                    </a:cubicBezTo>
                    <a:cubicBezTo>
                      <a:pt x="188" y="0"/>
                      <a:pt x="219" y="31"/>
                      <a:pt x="219" y="31"/>
                    </a:cubicBezTo>
                    <a:lnTo>
                      <a:pt x="219" y="31"/>
                    </a:lnTo>
                    <a:close/>
                    <a:moveTo>
                      <a:pt x="125" y="313"/>
                    </a:moveTo>
                    <a:cubicBezTo>
                      <a:pt x="188" y="313"/>
                      <a:pt x="188" y="250"/>
                      <a:pt x="188" y="188"/>
                    </a:cubicBezTo>
                    <a:cubicBezTo>
                      <a:pt x="188" y="156"/>
                      <a:pt x="188" y="125"/>
                      <a:pt x="188" y="94"/>
                    </a:cubicBezTo>
                    <a:cubicBezTo>
                      <a:pt x="157" y="94"/>
                      <a:pt x="157" y="63"/>
                      <a:pt x="125" y="63"/>
                    </a:cubicBezTo>
                    <a:cubicBezTo>
                      <a:pt x="125" y="63"/>
                      <a:pt x="94" y="63"/>
                      <a:pt x="94" y="94"/>
                    </a:cubicBezTo>
                    <a:cubicBezTo>
                      <a:pt x="94" y="125"/>
                      <a:pt x="94" y="188"/>
                      <a:pt x="94" y="188"/>
                    </a:cubicBezTo>
                    <a:cubicBezTo>
                      <a:pt x="94"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98" name="Freeform 147"/>
              <p:cNvSpPr>
                <a:spLocks noChangeArrowheads="1"/>
              </p:cNvSpPr>
              <p:nvPr/>
            </p:nvSpPr>
            <p:spPr bwMode="auto">
              <a:xfrm>
                <a:off x="4864100" y="4532313"/>
                <a:ext cx="90488" cy="134937"/>
              </a:xfrm>
              <a:custGeom>
                <a:avLst/>
                <a:gdLst>
                  <a:gd name="T0" fmla="*/ 219 w 251"/>
                  <a:gd name="T1" fmla="*/ 31 h 376"/>
                  <a:gd name="T2" fmla="*/ 250 w 251"/>
                  <a:gd name="T3" fmla="*/ 188 h 376"/>
                  <a:gd name="T4" fmla="*/ 125 w 251"/>
                  <a:gd name="T5" fmla="*/ 375 h 376"/>
                  <a:gd name="T6" fmla="*/ 0 w 251"/>
                  <a:gd name="T7" fmla="*/ 188 h 376"/>
                  <a:gd name="T8" fmla="*/ 125 w 251"/>
                  <a:gd name="T9" fmla="*/ 0 h 376"/>
                  <a:gd name="T10" fmla="*/ 219 w 251"/>
                  <a:gd name="T11" fmla="*/ 31 h 376"/>
                  <a:gd name="T12" fmla="*/ 219 w 251"/>
                  <a:gd name="T13" fmla="*/ 31 h 376"/>
                  <a:gd name="T14" fmla="*/ 125 w 251"/>
                  <a:gd name="T15" fmla="*/ 313 h 376"/>
                  <a:gd name="T16" fmla="*/ 156 w 251"/>
                  <a:gd name="T17" fmla="*/ 188 h 376"/>
                  <a:gd name="T18" fmla="*/ 156 w 251"/>
                  <a:gd name="T19" fmla="*/ 94 h 376"/>
                  <a:gd name="T20" fmla="*/ 125 w 251"/>
                  <a:gd name="T21" fmla="*/ 63 h 376"/>
                  <a:gd name="T22" fmla="*/ 94 w 251"/>
                  <a:gd name="T23" fmla="*/ 94 h 376"/>
                  <a:gd name="T24" fmla="*/ 62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19" y="63"/>
                      <a:pt x="250" y="94"/>
                      <a:pt x="250" y="188"/>
                    </a:cubicBezTo>
                    <a:cubicBezTo>
                      <a:pt x="250" y="250"/>
                      <a:pt x="219" y="375"/>
                      <a:pt x="125" y="375"/>
                    </a:cubicBezTo>
                    <a:cubicBezTo>
                      <a:pt x="31" y="375"/>
                      <a:pt x="0" y="281"/>
                      <a:pt x="0" y="188"/>
                    </a:cubicBezTo>
                    <a:cubicBezTo>
                      <a:pt x="0" y="125"/>
                      <a:pt x="0" y="0"/>
                      <a:pt x="125" y="0"/>
                    </a:cubicBezTo>
                    <a:cubicBezTo>
                      <a:pt x="156" y="0"/>
                      <a:pt x="187" y="31"/>
                      <a:pt x="219" y="31"/>
                    </a:cubicBezTo>
                    <a:lnTo>
                      <a:pt x="219" y="31"/>
                    </a:lnTo>
                    <a:close/>
                    <a:moveTo>
                      <a:pt x="125" y="313"/>
                    </a:moveTo>
                    <a:cubicBezTo>
                      <a:pt x="156" y="313"/>
                      <a:pt x="156" y="250"/>
                      <a:pt x="156" y="188"/>
                    </a:cubicBezTo>
                    <a:cubicBezTo>
                      <a:pt x="156" y="156"/>
                      <a:pt x="156" y="125"/>
                      <a:pt x="156" y="94"/>
                    </a:cubicBezTo>
                    <a:cubicBezTo>
                      <a:pt x="156" y="94"/>
                      <a:pt x="156" y="63"/>
                      <a:pt x="125" y="63"/>
                    </a:cubicBezTo>
                    <a:cubicBezTo>
                      <a:pt x="94" y="63"/>
                      <a:pt x="94" y="63"/>
                      <a:pt x="94" y="94"/>
                    </a:cubicBezTo>
                    <a:cubicBezTo>
                      <a:pt x="62" y="125"/>
                      <a:pt x="62" y="188"/>
                      <a:pt x="62" y="188"/>
                    </a:cubicBezTo>
                    <a:cubicBezTo>
                      <a:pt x="62" y="250"/>
                      <a:pt x="62"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199" name="Freeform 148"/>
              <p:cNvSpPr>
                <a:spLocks noChangeArrowheads="1"/>
              </p:cNvSpPr>
              <p:nvPr/>
            </p:nvSpPr>
            <p:spPr bwMode="auto">
              <a:xfrm>
                <a:off x="4964113" y="4532313"/>
                <a:ext cx="57150" cy="123825"/>
              </a:xfrm>
              <a:custGeom>
                <a:avLst/>
                <a:gdLst>
                  <a:gd name="T0" fmla="*/ 94 w 157"/>
                  <a:gd name="T1" fmla="*/ 0 h 345"/>
                  <a:gd name="T2" fmla="*/ 156 w 157"/>
                  <a:gd name="T3" fmla="*/ 0 h 345"/>
                  <a:gd name="T4" fmla="*/ 156 w 157"/>
                  <a:gd name="T5" fmla="*/ 344 h 345"/>
                  <a:gd name="T6" fmla="*/ 94 w 157"/>
                  <a:gd name="T7" fmla="*/ 344 h 345"/>
                  <a:gd name="T8" fmla="*/ 94 w 157"/>
                  <a:gd name="T9" fmla="*/ 63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94" y="344"/>
                    </a:cubicBezTo>
                    <a:cubicBezTo>
                      <a:pt x="94" y="344"/>
                      <a:pt x="94" y="344"/>
                      <a:pt x="94" y="63"/>
                    </a:cubicBezTo>
                    <a:cubicBezTo>
                      <a:pt x="63" y="94"/>
                      <a:pt x="31" y="94"/>
                      <a:pt x="0" y="125"/>
                    </a:cubicBezTo>
                    <a:cubicBezTo>
                      <a:pt x="0" y="125"/>
                      <a:pt x="0" y="125"/>
                      <a:pt x="0" y="63"/>
                    </a:cubicBezTo>
                    <a:cubicBezTo>
                      <a:pt x="31"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00" name="Freeform 149"/>
              <p:cNvSpPr>
                <a:spLocks noChangeArrowheads="1"/>
              </p:cNvSpPr>
              <p:nvPr/>
            </p:nvSpPr>
            <p:spPr bwMode="auto">
              <a:xfrm>
                <a:off x="5043488" y="4532313"/>
                <a:ext cx="90487" cy="134937"/>
              </a:xfrm>
              <a:custGeom>
                <a:avLst/>
                <a:gdLst>
                  <a:gd name="T0" fmla="*/ 218 w 250"/>
                  <a:gd name="T1" fmla="*/ 31 h 376"/>
                  <a:gd name="T2" fmla="*/ 249 w 250"/>
                  <a:gd name="T3" fmla="*/ 188 h 376"/>
                  <a:gd name="T4" fmla="*/ 125 w 250"/>
                  <a:gd name="T5" fmla="*/ 375 h 376"/>
                  <a:gd name="T6" fmla="*/ 0 w 250"/>
                  <a:gd name="T7" fmla="*/ 188 h 376"/>
                  <a:gd name="T8" fmla="*/ 125 w 250"/>
                  <a:gd name="T9" fmla="*/ 0 h 376"/>
                  <a:gd name="T10" fmla="*/ 218 w 250"/>
                  <a:gd name="T11" fmla="*/ 31 h 376"/>
                  <a:gd name="T12" fmla="*/ 218 w 250"/>
                  <a:gd name="T13" fmla="*/ 31 h 376"/>
                  <a:gd name="T14" fmla="*/ 125 w 250"/>
                  <a:gd name="T15" fmla="*/ 313 h 376"/>
                  <a:gd name="T16" fmla="*/ 155 w 250"/>
                  <a:gd name="T17" fmla="*/ 188 h 376"/>
                  <a:gd name="T18" fmla="*/ 155 w 250"/>
                  <a:gd name="T19" fmla="*/ 94 h 376"/>
                  <a:gd name="T20" fmla="*/ 125 w 250"/>
                  <a:gd name="T21" fmla="*/ 63 h 376"/>
                  <a:gd name="T22" fmla="*/ 94 w 250"/>
                  <a:gd name="T23" fmla="*/ 94 h 376"/>
                  <a:gd name="T24" fmla="*/ 62 w 250"/>
                  <a:gd name="T25" fmla="*/ 188 h 376"/>
                  <a:gd name="T26" fmla="*/ 125 w 250"/>
                  <a:gd name="T27" fmla="*/ 313 h 376"/>
                  <a:gd name="T28" fmla="*/ 125 w 250"/>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376">
                    <a:moveTo>
                      <a:pt x="218" y="31"/>
                    </a:moveTo>
                    <a:cubicBezTo>
                      <a:pt x="218" y="63"/>
                      <a:pt x="249" y="94"/>
                      <a:pt x="249" y="188"/>
                    </a:cubicBezTo>
                    <a:cubicBezTo>
                      <a:pt x="249" y="250"/>
                      <a:pt x="218" y="375"/>
                      <a:pt x="125" y="375"/>
                    </a:cubicBezTo>
                    <a:cubicBezTo>
                      <a:pt x="31" y="375"/>
                      <a:pt x="0" y="281"/>
                      <a:pt x="0" y="188"/>
                    </a:cubicBezTo>
                    <a:cubicBezTo>
                      <a:pt x="0" y="125"/>
                      <a:pt x="0" y="0"/>
                      <a:pt x="125" y="0"/>
                    </a:cubicBezTo>
                    <a:cubicBezTo>
                      <a:pt x="155" y="0"/>
                      <a:pt x="186" y="31"/>
                      <a:pt x="218" y="31"/>
                    </a:cubicBezTo>
                    <a:lnTo>
                      <a:pt x="218" y="31"/>
                    </a:lnTo>
                    <a:close/>
                    <a:moveTo>
                      <a:pt x="125" y="313"/>
                    </a:moveTo>
                    <a:cubicBezTo>
                      <a:pt x="155" y="313"/>
                      <a:pt x="155" y="250"/>
                      <a:pt x="155" y="188"/>
                    </a:cubicBezTo>
                    <a:cubicBezTo>
                      <a:pt x="155" y="156"/>
                      <a:pt x="155" y="125"/>
                      <a:pt x="155" y="94"/>
                    </a:cubicBezTo>
                    <a:cubicBezTo>
                      <a:pt x="155" y="94"/>
                      <a:pt x="155" y="63"/>
                      <a:pt x="125" y="63"/>
                    </a:cubicBezTo>
                    <a:cubicBezTo>
                      <a:pt x="94" y="63"/>
                      <a:pt x="94" y="63"/>
                      <a:pt x="94" y="94"/>
                    </a:cubicBezTo>
                    <a:cubicBezTo>
                      <a:pt x="62" y="125"/>
                      <a:pt x="62" y="188"/>
                      <a:pt x="62" y="188"/>
                    </a:cubicBezTo>
                    <a:cubicBezTo>
                      <a:pt x="62"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01" name="Freeform 150"/>
              <p:cNvSpPr>
                <a:spLocks noChangeArrowheads="1"/>
              </p:cNvSpPr>
              <p:nvPr/>
            </p:nvSpPr>
            <p:spPr bwMode="auto">
              <a:xfrm>
                <a:off x="5145088" y="4532313"/>
                <a:ext cx="90487" cy="134937"/>
              </a:xfrm>
              <a:custGeom>
                <a:avLst/>
                <a:gdLst>
                  <a:gd name="T0" fmla="*/ 219 w 251"/>
                  <a:gd name="T1" fmla="*/ 31 h 376"/>
                  <a:gd name="T2" fmla="*/ 250 w 251"/>
                  <a:gd name="T3" fmla="*/ 188 h 376"/>
                  <a:gd name="T4" fmla="*/ 125 w 251"/>
                  <a:gd name="T5" fmla="*/ 375 h 376"/>
                  <a:gd name="T6" fmla="*/ 0 w 251"/>
                  <a:gd name="T7" fmla="*/ 188 h 376"/>
                  <a:gd name="T8" fmla="*/ 125 w 251"/>
                  <a:gd name="T9" fmla="*/ 0 h 376"/>
                  <a:gd name="T10" fmla="*/ 219 w 251"/>
                  <a:gd name="T11" fmla="*/ 31 h 376"/>
                  <a:gd name="T12" fmla="*/ 219 w 251"/>
                  <a:gd name="T13" fmla="*/ 31 h 376"/>
                  <a:gd name="T14" fmla="*/ 125 w 251"/>
                  <a:gd name="T15" fmla="*/ 313 h 376"/>
                  <a:gd name="T16" fmla="*/ 188 w 251"/>
                  <a:gd name="T17" fmla="*/ 188 h 376"/>
                  <a:gd name="T18" fmla="*/ 156 w 251"/>
                  <a:gd name="T19" fmla="*/ 94 h 376"/>
                  <a:gd name="T20" fmla="*/ 125 w 251"/>
                  <a:gd name="T21" fmla="*/ 63 h 376"/>
                  <a:gd name="T22" fmla="*/ 94 w 251"/>
                  <a:gd name="T23" fmla="*/ 94 h 376"/>
                  <a:gd name="T24" fmla="*/ 94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50" y="63"/>
                      <a:pt x="250" y="94"/>
                      <a:pt x="250" y="188"/>
                    </a:cubicBezTo>
                    <a:cubicBezTo>
                      <a:pt x="250" y="250"/>
                      <a:pt x="250" y="375"/>
                      <a:pt x="125" y="375"/>
                    </a:cubicBezTo>
                    <a:cubicBezTo>
                      <a:pt x="31" y="375"/>
                      <a:pt x="0" y="281"/>
                      <a:pt x="0" y="188"/>
                    </a:cubicBezTo>
                    <a:cubicBezTo>
                      <a:pt x="0" y="125"/>
                      <a:pt x="31" y="0"/>
                      <a:pt x="125" y="0"/>
                    </a:cubicBezTo>
                    <a:cubicBezTo>
                      <a:pt x="188" y="0"/>
                      <a:pt x="219" y="31"/>
                      <a:pt x="219" y="31"/>
                    </a:cubicBezTo>
                    <a:lnTo>
                      <a:pt x="219" y="31"/>
                    </a:lnTo>
                    <a:close/>
                    <a:moveTo>
                      <a:pt x="125" y="313"/>
                    </a:moveTo>
                    <a:cubicBezTo>
                      <a:pt x="156" y="313"/>
                      <a:pt x="188" y="250"/>
                      <a:pt x="188" y="188"/>
                    </a:cubicBezTo>
                    <a:cubicBezTo>
                      <a:pt x="188" y="156"/>
                      <a:pt x="188" y="125"/>
                      <a:pt x="156" y="94"/>
                    </a:cubicBezTo>
                    <a:cubicBezTo>
                      <a:pt x="156" y="94"/>
                      <a:pt x="156" y="63"/>
                      <a:pt x="125" y="63"/>
                    </a:cubicBezTo>
                    <a:cubicBezTo>
                      <a:pt x="94" y="63"/>
                      <a:pt x="94" y="63"/>
                      <a:pt x="94" y="94"/>
                    </a:cubicBezTo>
                    <a:cubicBezTo>
                      <a:pt x="94" y="125"/>
                      <a:pt x="94" y="188"/>
                      <a:pt x="94" y="188"/>
                    </a:cubicBezTo>
                    <a:cubicBezTo>
                      <a:pt x="94"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02" name="Freeform 151"/>
              <p:cNvSpPr>
                <a:spLocks noChangeArrowheads="1"/>
              </p:cNvSpPr>
              <p:nvPr/>
            </p:nvSpPr>
            <p:spPr bwMode="auto">
              <a:xfrm>
                <a:off x="5245100" y="4532313"/>
                <a:ext cx="68263" cy="123825"/>
              </a:xfrm>
              <a:custGeom>
                <a:avLst/>
                <a:gdLst>
                  <a:gd name="T0" fmla="*/ 94 w 189"/>
                  <a:gd name="T1" fmla="*/ 0 h 345"/>
                  <a:gd name="T2" fmla="*/ 188 w 189"/>
                  <a:gd name="T3" fmla="*/ 0 h 345"/>
                  <a:gd name="T4" fmla="*/ 188 w 189"/>
                  <a:gd name="T5" fmla="*/ 344 h 345"/>
                  <a:gd name="T6" fmla="*/ 94 w 189"/>
                  <a:gd name="T7" fmla="*/ 344 h 345"/>
                  <a:gd name="T8" fmla="*/ 94 w 189"/>
                  <a:gd name="T9" fmla="*/ 63 h 345"/>
                  <a:gd name="T10" fmla="*/ 0 w 189"/>
                  <a:gd name="T11" fmla="*/ 125 h 345"/>
                  <a:gd name="T12" fmla="*/ 0 w 189"/>
                  <a:gd name="T13" fmla="*/ 63 h 345"/>
                  <a:gd name="T14" fmla="*/ 94 w 189"/>
                  <a:gd name="T15" fmla="*/ 0 h 345"/>
                  <a:gd name="T16" fmla="*/ 94 w 189"/>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5">
                    <a:moveTo>
                      <a:pt x="94" y="0"/>
                    </a:moveTo>
                    <a:lnTo>
                      <a:pt x="188" y="0"/>
                    </a:lnTo>
                    <a:cubicBezTo>
                      <a:pt x="188" y="0"/>
                      <a:pt x="188" y="0"/>
                      <a:pt x="188" y="344"/>
                    </a:cubicBezTo>
                    <a:cubicBezTo>
                      <a:pt x="188" y="344"/>
                      <a:pt x="188" y="344"/>
                      <a:pt x="94" y="344"/>
                    </a:cubicBezTo>
                    <a:cubicBezTo>
                      <a:pt x="94" y="344"/>
                      <a:pt x="94" y="344"/>
                      <a:pt x="94" y="63"/>
                    </a:cubicBezTo>
                    <a:cubicBezTo>
                      <a:pt x="94" y="94"/>
                      <a:pt x="63" y="94"/>
                      <a:pt x="0" y="125"/>
                    </a:cubicBezTo>
                    <a:cubicBezTo>
                      <a:pt x="0" y="125"/>
                      <a:pt x="0" y="125"/>
                      <a:pt x="0" y="63"/>
                    </a:cubicBezTo>
                    <a:cubicBezTo>
                      <a:pt x="32"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03" name="Freeform 152"/>
              <p:cNvSpPr>
                <a:spLocks noChangeArrowheads="1"/>
              </p:cNvSpPr>
              <p:nvPr/>
            </p:nvSpPr>
            <p:spPr bwMode="auto">
              <a:xfrm>
                <a:off x="5324475" y="4532313"/>
                <a:ext cx="90488" cy="134937"/>
              </a:xfrm>
              <a:custGeom>
                <a:avLst/>
                <a:gdLst>
                  <a:gd name="T0" fmla="*/ 219 w 251"/>
                  <a:gd name="T1" fmla="*/ 31 h 376"/>
                  <a:gd name="T2" fmla="*/ 250 w 251"/>
                  <a:gd name="T3" fmla="*/ 188 h 376"/>
                  <a:gd name="T4" fmla="*/ 125 w 251"/>
                  <a:gd name="T5" fmla="*/ 375 h 376"/>
                  <a:gd name="T6" fmla="*/ 0 w 251"/>
                  <a:gd name="T7" fmla="*/ 188 h 376"/>
                  <a:gd name="T8" fmla="*/ 125 w 251"/>
                  <a:gd name="T9" fmla="*/ 0 h 376"/>
                  <a:gd name="T10" fmla="*/ 219 w 251"/>
                  <a:gd name="T11" fmla="*/ 31 h 376"/>
                  <a:gd name="T12" fmla="*/ 219 w 251"/>
                  <a:gd name="T13" fmla="*/ 31 h 376"/>
                  <a:gd name="T14" fmla="*/ 125 w 251"/>
                  <a:gd name="T15" fmla="*/ 313 h 376"/>
                  <a:gd name="T16" fmla="*/ 188 w 251"/>
                  <a:gd name="T17" fmla="*/ 188 h 376"/>
                  <a:gd name="T18" fmla="*/ 188 w 251"/>
                  <a:gd name="T19" fmla="*/ 94 h 376"/>
                  <a:gd name="T20" fmla="*/ 125 w 251"/>
                  <a:gd name="T21" fmla="*/ 63 h 376"/>
                  <a:gd name="T22" fmla="*/ 94 w 251"/>
                  <a:gd name="T23" fmla="*/ 94 h 376"/>
                  <a:gd name="T24" fmla="*/ 94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50" y="63"/>
                      <a:pt x="250" y="94"/>
                      <a:pt x="250" y="188"/>
                    </a:cubicBezTo>
                    <a:cubicBezTo>
                      <a:pt x="250" y="250"/>
                      <a:pt x="250" y="375"/>
                      <a:pt x="125" y="375"/>
                    </a:cubicBezTo>
                    <a:cubicBezTo>
                      <a:pt x="31" y="375"/>
                      <a:pt x="0" y="281"/>
                      <a:pt x="0" y="188"/>
                    </a:cubicBezTo>
                    <a:cubicBezTo>
                      <a:pt x="0" y="125"/>
                      <a:pt x="31" y="0"/>
                      <a:pt x="125" y="0"/>
                    </a:cubicBezTo>
                    <a:cubicBezTo>
                      <a:pt x="188" y="0"/>
                      <a:pt x="219" y="31"/>
                      <a:pt x="219" y="31"/>
                    </a:cubicBezTo>
                    <a:lnTo>
                      <a:pt x="219" y="31"/>
                    </a:lnTo>
                    <a:close/>
                    <a:moveTo>
                      <a:pt x="125" y="313"/>
                    </a:moveTo>
                    <a:cubicBezTo>
                      <a:pt x="188" y="313"/>
                      <a:pt x="188" y="250"/>
                      <a:pt x="188" y="188"/>
                    </a:cubicBezTo>
                    <a:cubicBezTo>
                      <a:pt x="188" y="156"/>
                      <a:pt x="188" y="125"/>
                      <a:pt x="188" y="94"/>
                    </a:cubicBezTo>
                    <a:cubicBezTo>
                      <a:pt x="188" y="94"/>
                      <a:pt x="156" y="63"/>
                      <a:pt x="125" y="63"/>
                    </a:cubicBezTo>
                    <a:cubicBezTo>
                      <a:pt x="125" y="63"/>
                      <a:pt x="94" y="63"/>
                      <a:pt x="94" y="94"/>
                    </a:cubicBezTo>
                    <a:cubicBezTo>
                      <a:pt x="94" y="125"/>
                      <a:pt x="94" y="188"/>
                      <a:pt x="94" y="188"/>
                    </a:cubicBezTo>
                    <a:cubicBezTo>
                      <a:pt x="94"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04" name="Freeform 153"/>
              <p:cNvSpPr>
                <a:spLocks noChangeArrowheads="1"/>
              </p:cNvSpPr>
              <p:nvPr/>
            </p:nvSpPr>
            <p:spPr bwMode="auto">
              <a:xfrm>
                <a:off x="5426075" y="4532313"/>
                <a:ext cx="68263" cy="123825"/>
              </a:xfrm>
              <a:custGeom>
                <a:avLst/>
                <a:gdLst>
                  <a:gd name="T0" fmla="*/ 94 w 189"/>
                  <a:gd name="T1" fmla="*/ 0 h 345"/>
                  <a:gd name="T2" fmla="*/ 188 w 189"/>
                  <a:gd name="T3" fmla="*/ 0 h 345"/>
                  <a:gd name="T4" fmla="*/ 188 w 189"/>
                  <a:gd name="T5" fmla="*/ 344 h 345"/>
                  <a:gd name="T6" fmla="*/ 94 w 189"/>
                  <a:gd name="T7" fmla="*/ 344 h 345"/>
                  <a:gd name="T8" fmla="*/ 94 w 189"/>
                  <a:gd name="T9" fmla="*/ 63 h 345"/>
                  <a:gd name="T10" fmla="*/ 0 w 189"/>
                  <a:gd name="T11" fmla="*/ 125 h 345"/>
                  <a:gd name="T12" fmla="*/ 0 w 189"/>
                  <a:gd name="T13" fmla="*/ 63 h 345"/>
                  <a:gd name="T14" fmla="*/ 94 w 189"/>
                  <a:gd name="T15" fmla="*/ 0 h 345"/>
                  <a:gd name="T16" fmla="*/ 94 w 189"/>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5">
                    <a:moveTo>
                      <a:pt x="94" y="0"/>
                    </a:moveTo>
                    <a:lnTo>
                      <a:pt x="188" y="0"/>
                    </a:lnTo>
                    <a:cubicBezTo>
                      <a:pt x="188" y="0"/>
                      <a:pt x="188" y="0"/>
                      <a:pt x="188" y="344"/>
                    </a:cubicBezTo>
                    <a:cubicBezTo>
                      <a:pt x="188" y="344"/>
                      <a:pt x="188" y="344"/>
                      <a:pt x="94" y="344"/>
                    </a:cubicBezTo>
                    <a:cubicBezTo>
                      <a:pt x="94" y="344"/>
                      <a:pt x="94" y="344"/>
                      <a:pt x="94" y="63"/>
                    </a:cubicBezTo>
                    <a:cubicBezTo>
                      <a:pt x="94" y="94"/>
                      <a:pt x="63" y="94"/>
                      <a:pt x="0" y="125"/>
                    </a:cubicBezTo>
                    <a:cubicBezTo>
                      <a:pt x="0" y="125"/>
                      <a:pt x="0" y="125"/>
                      <a:pt x="0" y="63"/>
                    </a:cubicBezTo>
                    <a:cubicBezTo>
                      <a:pt x="32"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05" name="Freeform 154"/>
              <p:cNvSpPr>
                <a:spLocks noChangeArrowheads="1"/>
              </p:cNvSpPr>
              <p:nvPr/>
            </p:nvSpPr>
            <p:spPr bwMode="auto">
              <a:xfrm>
                <a:off x="5514975" y="4532313"/>
                <a:ext cx="79375" cy="134937"/>
              </a:xfrm>
              <a:custGeom>
                <a:avLst/>
                <a:gdLst>
                  <a:gd name="T0" fmla="*/ 188 w 220"/>
                  <a:gd name="T1" fmla="*/ 31 h 376"/>
                  <a:gd name="T2" fmla="*/ 219 w 220"/>
                  <a:gd name="T3" fmla="*/ 188 h 376"/>
                  <a:gd name="T4" fmla="*/ 94 w 220"/>
                  <a:gd name="T5" fmla="*/ 375 h 376"/>
                  <a:gd name="T6" fmla="*/ 0 w 220"/>
                  <a:gd name="T7" fmla="*/ 188 h 376"/>
                  <a:gd name="T8" fmla="*/ 125 w 220"/>
                  <a:gd name="T9" fmla="*/ 0 h 376"/>
                  <a:gd name="T10" fmla="*/ 125 w 220"/>
                  <a:gd name="T11" fmla="*/ 0 h 376"/>
                  <a:gd name="T12" fmla="*/ 125 w 220"/>
                  <a:gd name="T13" fmla="*/ 0 h 376"/>
                  <a:gd name="T14" fmla="*/ 188 w 220"/>
                  <a:gd name="T15" fmla="*/ 31 h 376"/>
                  <a:gd name="T16" fmla="*/ 188 w 220"/>
                  <a:gd name="T17" fmla="*/ 31 h 376"/>
                  <a:gd name="T18" fmla="*/ 188 w 220"/>
                  <a:gd name="T19" fmla="*/ 31 h 376"/>
                  <a:gd name="T20" fmla="*/ 125 w 220"/>
                  <a:gd name="T21" fmla="*/ 313 h 376"/>
                  <a:gd name="T22" fmla="*/ 157 w 220"/>
                  <a:gd name="T23" fmla="*/ 188 h 376"/>
                  <a:gd name="T24" fmla="*/ 157 w 220"/>
                  <a:gd name="T25" fmla="*/ 94 h 376"/>
                  <a:gd name="T26" fmla="*/ 125 w 220"/>
                  <a:gd name="T27" fmla="*/ 63 h 376"/>
                  <a:gd name="T28" fmla="*/ 63 w 220"/>
                  <a:gd name="T29" fmla="*/ 94 h 376"/>
                  <a:gd name="T30" fmla="*/ 63 w 220"/>
                  <a:gd name="T31" fmla="*/ 188 h 376"/>
                  <a:gd name="T32" fmla="*/ 125 w 220"/>
                  <a:gd name="T33" fmla="*/ 313 h 376"/>
                  <a:gd name="T34" fmla="*/ 125 w 220"/>
                  <a:gd name="T35"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376">
                    <a:moveTo>
                      <a:pt x="188" y="31"/>
                    </a:moveTo>
                    <a:cubicBezTo>
                      <a:pt x="219" y="63"/>
                      <a:pt x="219" y="94"/>
                      <a:pt x="219" y="188"/>
                    </a:cubicBezTo>
                    <a:cubicBezTo>
                      <a:pt x="219" y="250"/>
                      <a:pt x="219" y="375"/>
                      <a:pt x="94" y="375"/>
                    </a:cubicBezTo>
                    <a:cubicBezTo>
                      <a:pt x="32" y="375"/>
                      <a:pt x="0" y="281"/>
                      <a:pt x="0" y="188"/>
                    </a:cubicBezTo>
                    <a:cubicBezTo>
                      <a:pt x="0" y="125"/>
                      <a:pt x="0" y="0"/>
                      <a:pt x="125" y="0"/>
                    </a:cubicBezTo>
                    <a:lnTo>
                      <a:pt x="125" y="0"/>
                    </a:lnTo>
                    <a:lnTo>
                      <a:pt x="125" y="0"/>
                    </a:lnTo>
                    <a:cubicBezTo>
                      <a:pt x="157" y="0"/>
                      <a:pt x="157" y="0"/>
                      <a:pt x="188" y="31"/>
                    </a:cubicBezTo>
                    <a:lnTo>
                      <a:pt x="188" y="31"/>
                    </a:lnTo>
                    <a:lnTo>
                      <a:pt x="188" y="31"/>
                    </a:lnTo>
                    <a:close/>
                    <a:moveTo>
                      <a:pt x="125" y="313"/>
                    </a:moveTo>
                    <a:cubicBezTo>
                      <a:pt x="157" y="313"/>
                      <a:pt x="157" y="250"/>
                      <a:pt x="157" y="188"/>
                    </a:cubicBezTo>
                    <a:cubicBezTo>
                      <a:pt x="157" y="156"/>
                      <a:pt x="157" y="125"/>
                      <a:pt x="157" y="94"/>
                    </a:cubicBezTo>
                    <a:lnTo>
                      <a:pt x="125" y="63"/>
                    </a:lnTo>
                    <a:cubicBezTo>
                      <a:pt x="94" y="63"/>
                      <a:pt x="94" y="63"/>
                      <a:pt x="63" y="94"/>
                    </a:cubicBezTo>
                    <a:cubicBezTo>
                      <a:pt x="63" y="125"/>
                      <a:pt x="63" y="188"/>
                      <a:pt x="63" y="188"/>
                    </a:cubicBezTo>
                    <a:cubicBezTo>
                      <a:pt x="63" y="250"/>
                      <a:pt x="63"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06" name="Freeform 155"/>
              <p:cNvSpPr>
                <a:spLocks noChangeArrowheads="1"/>
              </p:cNvSpPr>
              <p:nvPr/>
            </p:nvSpPr>
            <p:spPr bwMode="auto">
              <a:xfrm>
                <a:off x="5605463" y="4554538"/>
                <a:ext cx="68262" cy="101600"/>
              </a:xfrm>
              <a:custGeom>
                <a:avLst/>
                <a:gdLst>
                  <a:gd name="T0" fmla="*/ 0 w 189"/>
                  <a:gd name="T1" fmla="*/ 0 h 282"/>
                  <a:gd name="T2" fmla="*/ 94 w 189"/>
                  <a:gd name="T3" fmla="*/ 0 h 282"/>
                  <a:gd name="T4" fmla="*/ 0 w 189"/>
                  <a:gd name="T5" fmla="*/ 62 h 282"/>
                  <a:gd name="T6" fmla="*/ 0 w 189"/>
                  <a:gd name="T7" fmla="*/ 0 h 282"/>
                  <a:gd name="T8" fmla="*/ 0 w 189"/>
                  <a:gd name="T9" fmla="*/ 0 h 282"/>
                  <a:gd name="T10" fmla="*/ 94 w 189"/>
                  <a:gd name="T11" fmla="*/ 31 h 282"/>
                  <a:gd name="T12" fmla="*/ 188 w 189"/>
                  <a:gd name="T13" fmla="*/ 31 h 282"/>
                  <a:gd name="T14" fmla="*/ 188 w 189"/>
                  <a:gd name="T15" fmla="*/ 281 h 282"/>
                  <a:gd name="T16" fmla="*/ 94 w 189"/>
                  <a:gd name="T17" fmla="*/ 281 h 282"/>
                  <a:gd name="T18" fmla="*/ 94 w 189"/>
                  <a:gd name="T19" fmla="*/ 31 h 282"/>
                  <a:gd name="T20" fmla="*/ 94 w 189"/>
                  <a:gd name="T21" fmla="*/ 3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282">
                    <a:moveTo>
                      <a:pt x="0" y="0"/>
                    </a:moveTo>
                    <a:cubicBezTo>
                      <a:pt x="32" y="0"/>
                      <a:pt x="63" y="0"/>
                      <a:pt x="94" y="0"/>
                    </a:cubicBezTo>
                    <a:cubicBezTo>
                      <a:pt x="63" y="31"/>
                      <a:pt x="32" y="31"/>
                      <a:pt x="0" y="62"/>
                    </a:cubicBezTo>
                    <a:cubicBezTo>
                      <a:pt x="0" y="62"/>
                      <a:pt x="0" y="62"/>
                      <a:pt x="0" y="0"/>
                    </a:cubicBezTo>
                    <a:lnTo>
                      <a:pt x="0" y="0"/>
                    </a:lnTo>
                    <a:close/>
                    <a:moveTo>
                      <a:pt x="94" y="31"/>
                    </a:moveTo>
                    <a:cubicBezTo>
                      <a:pt x="125" y="31"/>
                      <a:pt x="157" y="31"/>
                      <a:pt x="188" y="31"/>
                    </a:cubicBezTo>
                    <a:cubicBezTo>
                      <a:pt x="188" y="31"/>
                      <a:pt x="188" y="31"/>
                      <a:pt x="188" y="281"/>
                    </a:cubicBezTo>
                    <a:cubicBezTo>
                      <a:pt x="188" y="281"/>
                      <a:pt x="188" y="281"/>
                      <a:pt x="94" y="281"/>
                    </a:cubicBezTo>
                    <a:cubicBezTo>
                      <a:pt x="94" y="281"/>
                      <a:pt x="94" y="281"/>
                      <a:pt x="94" y="31"/>
                    </a:cubicBezTo>
                    <a:lnTo>
                      <a:pt x="94" y="3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07" name="Freeform 156"/>
              <p:cNvSpPr>
                <a:spLocks noChangeArrowheads="1"/>
              </p:cNvSpPr>
              <p:nvPr/>
            </p:nvSpPr>
            <p:spPr bwMode="auto">
              <a:xfrm>
                <a:off x="5695950" y="4576763"/>
                <a:ext cx="90488" cy="90487"/>
              </a:xfrm>
              <a:custGeom>
                <a:avLst/>
                <a:gdLst>
                  <a:gd name="T0" fmla="*/ 250 w 251"/>
                  <a:gd name="T1" fmla="*/ 31 h 251"/>
                  <a:gd name="T2" fmla="*/ 250 w 251"/>
                  <a:gd name="T3" fmla="*/ 63 h 251"/>
                  <a:gd name="T4" fmla="*/ 125 w 251"/>
                  <a:gd name="T5" fmla="*/ 250 h 251"/>
                  <a:gd name="T6" fmla="*/ 0 w 251"/>
                  <a:gd name="T7" fmla="*/ 63 h 251"/>
                  <a:gd name="T8" fmla="*/ 0 w 251"/>
                  <a:gd name="T9" fmla="*/ 0 h 251"/>
                  <a:gd name="T10" fmla="*/ 63 w 251"/>
                  <a:gd name="T11" fmla="*/ 0 h 251"/>
                  <a:gd name="T12" fmla="*/ 63 w 251"/>
                  <a:gd name="T13" fmla="*/ 63 h 251"/>
                  <a:gd name="T14" fmla="*/ 125 w 251"/>
                  <a:gd name="T15" fmla="*/ 188 h 251"/>
                  <a:gd name="T16" fmla="*/ 157 w 251"/>
                  <a:gd name="T17" fmla="*/ 63 h 251"/>
                  <a:gd name="T18" fmla="*/ 157 w 251"/>
                  <a:gd name="T19" fmla="*/ 31 h 251"/>
                  <a:gd name="T20" fmla="*/ 250 w 251"/>
                  <a:gd name="T21" fmla="*/ 31 h 251"/>
                  <a:gd name="T22" fmla="*/ 250 w 251"/>
                  <a:gd name="T23" fmla="*/ 3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1">
                    <a:moveTo>
                      <a:pt x="250" y="31"/>
                    </a:moveTo>
                    <a:cubicBezTo>
                      <a:pt x="250" y="31"/>
                      <a:pt x="250" y="31"/>
                      <a:pt x="250" y="63"/>
                    </a:cubicBezTo>
                    <a:cubicBezTo>
                      <a:pt x="250" y="125"/>
                      <a:pt x="219" y="250"/>
                      <a:pt x="125" y="250"/>
                    </a:cubicBezTo>
                    <a:cubicBezTo>
                      <a:pt x="32" y="250"/>
                      <a:pt x="0" y="156"/>
                      <a:pt x="0" y="63"/>
                    </a:cubicBezTo>
                    <a:cubicBezTo>
                      <a:pt x="0" y="31"/>
                      <a:pt x="0" y="31"/>
                      <a:pt x="0" y="0"/>
                    </a:cubicBezTo>
                    <a:cubicBezTo>
                      <a:pt x="32" y="0"/>
                      <a:pt x="32" y="0"/>
                      <a:pt x="63" y="0"/>
                    </a:cubicBezTo>
                    <a:cubicBezTo>
                      <a:pt x="63" y="31"/>
                      <a:pt x="63" y="63"/>
                      <a:pt x="63" y="63"/>
                    </a:cubicBezTo>
                    <a:cubicBezTo>
                      <a:pt x="63" y="125"/>
                      <a:pt x="94" y="188"/>
                      <a:pt x="125" y="188"/>
                    </a:cubicBezTo>
                    <a:cubicBezTo>
                      <a:pt x="157" y="188"/>
                      <a:pt x="157" y="125"/>
                      <a:pt x="157" y="63"/>
                    </a:cubicBezTo>
                    <a:lnTo>
                      <a:pt x="157" y="31"/>
                    </a:lnTo>
                    <a:cubicBezTo>
                      <a:pt x="188" y="31"/>
                      <a:pt x="219" y="31"/>
                      <a:pt x="250" y="31"/>
                    </a:cubicBezTo>
                    <a:lnTo>
                      <a:pt x="25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08" name="Freeform 157"/>
              <p:cNvSpPr>
                <a:spLocks noChangeArrowheads="1"/>
              </p:cNvSpPr>
              <p:nvPr/>
            </p:nvSpPr>
            <p:spPr bwMode="auto">
              <a:xfrm>
                <a:off x="5819775" y="4587875"/>
                <a:ext cx="34925" cy="68263"/>
              </a:xfrm>
              <a:custGeom>
                <a:avLst/>
                <a:gdLst>
                  <a:gd name="T0" fmla="*/ 0 w 95"/>
                  <a:gd name="T1" fmla="*/ 0 h 189"/>
                  <a:gd name="T2" fmla="*/ 94 w 95"/>
                  <a:gd name="T3" fmla="*/ 32 h 189"/>
                  <a:gd name="T4" fmla="*/ 94 w 95"/>
                  <a:gd name="T5" fmla="*/ 188 h 189"/>
                  <a:gd name="T6" fmla="*/ 0 w 95"/>
                  <a:gd name="T7" fmla="*/ 188 h 189"/>
                  <a:gd name="T8" fmla="*/ 0 w 95"/>
                  <a:gd name="T9" fmla="*/ 0 h 189"/>
                  <a:gd name="T10" fmla="*/ 0 w 95"/>
                  <a:gd name="T11" fmla="*/ 0 h 189"/>
                </a:gdLst>
                <a:ahLst/>
                <a:cxnLst>
                  <a:cxn ang="0">
                    <a:pos x="T0" y="T1"/>
                  </a:cxn>
                  <a:cxn ang="0">
                    <a:pos x="T2" y="T3"/>
                  </a:cxn>
                  <a:cxn ang="0">
                    <a:pos x="T4" y="T5"/>
                  </a:cxn>
                  <a:cxn ang="0">
                    <a:pos x="T6" y="T7"/>
                  </a:cxn>
                  <a:cxn ang="0">
                    <a:pos x="T8" y="T9"/>
                  </a:cxn>
                  <a:cxn ang="0">
                    <a:pos x="T10" y="T11"/>
                  </a:cxn>
                </a:cxnLst>
                <a:rect l="0" t="0" r="r" b="b"/>
                <a:pathLst>
                  <a:path w="95" h="189">
                    <a:moveTo>
                      <a:pt x="0" y="0"/>
                    </a:moveTo>
                    <a:cubicBezTo>
                      <a:pt x="31" y="0"/>
                      <a:pt x="63" y="32"/>
                      <a:pt x="94" y="32"/>
                    </a:cubicBezTo>
                    <a:cubicBezTo>
                      <a:pt x="94" y="32"/>
                      <a:pt x="94" y="32"/>
                      <a:pt x="94" y="188"/>
                    </a:cubicBezTo>
                    <a:cubicBezTo>
                      <a:pt x="94" y="188"/>
                      <a:pt x="94" y="188"/>
                      <a:pt x="0" y="188"/>
                    </a:cubicBezTo>
                    <a:cubicBezTo>
                      <a:pt x="0" y="188"/>
                      <a:pt x="0" y="188"/>
                      <a:pt x="0" y="0"/>
                    </a:cubicBez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09" name="Freeform 158"/>
              <p:cNvSpPr>
                <a:spLocks noChangeArrowheads="1"/>
              </p:cNvSpPr>
              <p:nvPr/>
            </p:nvSpPr>
            <p:spPr bwMode="auto">
              <a:xfrm>
                <a:off x="5875338" y="4587875"/>
                <a:ext cx="90487" cy="79375"/>
              </a:xfrm>
              <a:custGeom>
                <a:avLst/>
                <a:gdLst>
                  <a:gd name="T0" fmla="*/ 250 w 251"/>
                  <a:gd name="T1" fmla="*/ 0 h 220"/>
                  <a:gd name="T2" fmla="*/ 250 w 251"/>
                  <a:gd name="T3" fmla="*/ 32 h 220"/>
                  <a:gd name="T4" fmla="*/ 125 w 251"/>
                  <a:gd name="T5" fmla="*/ 219 h 220"/>
                  <a:gd name="T6" fmla="*/ 0 w 251"/>
                  <a:gd name="T7" fmla="*/ 32 h 220"/>
                  <a:gd name="T8" fmla="*/ 0 w 251"/>
                  <a:gd name="T9" fmla="*/ 32 h 220"/>
                  <a:gd name="T10" fmla="*/ 0 w 251"/>
                  <a:gd name="T11" fmla="*/ 32 h 220"/>
                  <a:gd name="T12" fmla="*/ 63 w 251"/>
                  <a:gd name="T13" fmla="*/ 32 h 220"/>
                  <a:gd name="T14" fmla="*/ 63 w 251"/>
                  <a:gd name="T15" fmla="*/ 32 h 220"/>
                  <a:gd name="T16" fmla="*/ 125 w 251"/>
                  <a:gd name="T17" fmla="*/ 157 h 220"/>
                  <a:gd name="T18" fmla="*/ 157 w 251"/>
                  <a:gd name="T19" fmla="*/ 32 h 220"/>
                  <a:gd name="T20" fmla="*/ 157 w 251"/>
                  <a:gd name="T21" fmla="*/ 0 h 220"/>
                  <a:gd name="T22" fmla="*/ 250 w 251"/>
                  <a:gd name="T23" fmla="*/ 0 h 220"/>
                  <a:gd name="T24" fmla="*/ 250 w 251"/>
                  <a:gd name="T25"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20">
                    <a:moveTo>
                      <a:pt x="250" y="0"/>
                    </a:moveTo>
                    <a:cubicBezTo>
                      <a:pt x="250" y="0"/>
                      <a:pt x="250" y="0"/>
                      <a:pt x="250" y="32"/>
                    </a:cubicBezTo>
                    <a:cubicBezTo>
                      <a:pt x="250" y="94"/>
                      <a:pt x="219" y="219"/>
                      <a:pt x="125" y="219"/>
                    </a:cubicBezTo>
                    <a:cubicBezTo>
                      <a:pt x="32" y="219"/>
                      <a:pt x="0" y="125"/>
                      <a:pt x="0" y="32"/>
                    </a:cubicBezTo>
                    <a:lnTo>
                      <a:pt x="0" y="32"/>
                    </a:lnTo>
                    <a:lnTo>
                      <a:pt x="0" y="32"/>
                    </a:lnTo>
                    <a:cubicBezTo>
                      <a:pt x="32" y="32"/>
                      <a:pt x="63" y="32"/>
                      <a:pt x="63" y="32"/>
                    </a:cubicBezTo>
                    <a:lnTo>
                      <a:pt x="63" y="32"/>
                    </a:lnTo>
                    <a:cubicBezTo>
                      <a:pt x="63" y="94"/>
                      <a:pt x="94" y="157"/>
                      <a:pt x="125" y="157"/>
                    </a:cubicBezTo>
                    <a:cubicBezTo>
                      <a:pt x="157" y="157"/>
                      <a:pt x="157" y="94"/>
                      <a:pt x="157" y="32"/>
                    </a:cubicBezTo>
                    <a:cubicBezTo>
                      <a:pt x="157" y="32"/>
                      <a:pt x="157" y="32"/>
                      <a:pt x="157" y="0"/>
                    </a:cubicBezTo>
                    <a:cubicBezTo>
                      <a:pt x="188" y="0"/>
                      <a:pt x="219" y="0"/>
                      <a:pt x="250" y="0"/>
                    </a:cubicBezTo>
                    <a:lnTo>
                      <a:pt x="25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10" name="Freeform 159"/>
              <p:cNvSpPr>
                <a:spLocks noChangeArrowheads="1"/>
              </p:cNvSpPr>
              <p:nvPr/>
            </p:nvSpPr>
            <p:spPr bwMode="auto">
              <a:xfrm>
                <a:off x="5976938" y="4576763"/>
                <a:ext cx="90487" cy="90487"/>
              </a:xfrm>
              <a:custGeom>
                <a:avLst/>
                <a:gdLst>
                  <a:gd name="T0" fmla="*/ 251 w 252"/>
                  <a:gd name="T1" fmla="*/ 0 h 251"/>
                  <a:gd name="T2" fmla="*/ 251 w 252"/>
                  <a:gd name="T3" fmla="*/ 63 h 251"/>
                  <a:gd name="T4" fmla="*/ 126 w 252"/>
                  <a:gd name="T5" fmla="*/ 250 h 251"/>
                  <a:gd name="T6" fmla="*/ 0 w 252"/>
                  <a:gd name="T7" fmla="*/ 63 h 251"/>
                  <a:gd name="T8" fmla="*/ 0 w 252"/>
                  <a:gd name="T9" fmla="*/ 31 h 251"/>
                  <a:gd name="T10" fmla="*/ 94 w 252"/>
                  <a:gd name="T11" fmla="*/ 31 h 251"/>
                  <a:gd name="T12" fmla="*/ 94 w 252"/>
                  <a:gd name="T13" fmla="*/ 63 h 251"/>
                  <a:gd name="T14" fmla="*/ 126 w 252"/>
                  <a:gd name="T15" fmla="*/ 188 h 251"/>
                  <a:gd name="T16" fmla="*/ 188 w 252"/>
                  <a:gd name="T17" fmla="*/ 63 h 251"/>
                  <a:gd name="T18" fmla="*/ 188 w 252"/>
                  <a:gd name="T19" fmla="*/ 0 h 251"/>
                  <a:gd name="T20" fmla="*/ 251 w 252"/>
                  <a:gd name="T21" fmla="*/ 0 h 251"/>
                  <a:gd name="T22" fmla="*/ 251 w 252"/>
                  <a:gd name="T2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51">
                    <a:moveTo>
                      <a:pt x="251" y="0"/>
                    </a:moveTo>
                    <a:cubicBezTo>
                      <a:pt x="251" y="0"/>
                      <a:pt x="251" y="31"/>
                      <a:pt x="251" y="63"/>
                    </a:cubicBezTo>
                    <a:cubicBezTo>
                      <a:pt x="251" y="125"/>
                      <a:pt x="251" y="250"/>
                      <a:pt x="126" y="250"/>
                    </a:cubicBezTo>
                    <a:cubicBezTo>
                      <a:pt x="32" y="250"/>
                      <a:pt x="0" y="156"/>
                      <a:pt x="0" y="63"/>
                    </a:cubicBezTo>
                    <a:lnTo>
                      <a:pt x="0" y="31"/>
                    </a:lnTo>
                    <a:cubicBezTo>
                      <a:pt x="32" y="31"/>
                      <a:pt x="63" y="31"/>
                      <a:pt x="94" y="31"/>
                    </a:cubicBezTo>
                    <a:lnTo>
                      <a:pt x="94" y="63"/>
                    </a:lnTo>
                    <a:cubicBezTo>
                      <a:pt x="94" y="125"/>
                      <a:pt x="94" y="188"/>
                      <a:pt x="126" y="188"/>
                    </a:cubicBezTo>
                    <a:cubicBezTo>
                      <a:pt x="188" y="188"/>
                      <a:pt x="188" y="125"/>
                      <a:pt x="188" y="63"/>
                    </a:cubicBezTo>
                    <a:cubicBezTo>
                      <a:pt x="188" y="63"/>
                      <a:pt x="188" y="31"/>
                      <a:pt x="188" y="0"/>
                    </a:cubicBezTo>
                    <a:cubicBezTo>
                      <a:pt x="188" y="0"/>
                      <a:pt x="219" y="0"/>
                      <a:pt x="251" y="0"/>
                    </a:cubicBezTo>
                    <a:lnTo>
                      <a:pt x="25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11" name="Freeform 160"/>
              <p:cNvSpPr>
                <a:spLocks noChangeArrowheads="1"/>
              </p:cNvSpPr>
              <p:nvPr/>
            </p:nvSpPr>
            <p:spPr bwMode="auto">
              <a:xfrm>
                <a:off x="6100763" y="4554538"/>
                <a:ext cx="34925" cy="101600"/>
              </a:xfrm>
              <a:custGeom>
                <a:avLst/>
                <a:gdLst>
                  <a:gd name="T0" fmla="*/ 0 w 95"/>
                  <a:gd name="T1" fmla="*/ 31 h 282"/>
                  <a:gd name="T2" fmla="*/ 94 w 95"/>
                  <a:gd name="T3" fmla="*/ 0 h 282"/>
                  <a:gd name="T4" fmla="*/ 94 w 95"/>
                  <a:gd name="T5" fmla="*/ 281 h 282"/>
                  <a:gd name="T6" fmla="*/ 0 w 95"/>
                  <a:gd name="T7" fmla="*/ 281 h 282"/>
                  <a:gd name="T8" fmla="*/ 0 w 95"/>
                  <a:gd name="T9" fmla="*/ 31 h 282"/>
                  <a:gd name="T10" fmla="*/ 0 w 95"/>
                  <a:gd name="T11" fmla="*/ 31 h 282"/>
                </a:gdLst>
                <a:ahLst/>
                <a:cxnLst>
                  <a:cxn ang="0">
                    <a:pos x="T0" y="T1"/>
                  </a:cxn>
                  <a:cxn ang="0">
                    <a:pos x="T2" y="T3"/>
                  </a:cxn>
                  <a:cxn ang="0">
                    <a:pos x="T4" y="T5"/>
                  </a:cxn>
                  <a:cxn ang="0">
                    <a:pos x="T6" y="T7"/>
                  </a:cxn>
                  <a:cxn ang="0">
                    <a:pos x="T8" y="T9"/>
                  </a:cxn>
                  <a:cxn ang="0">
                    <a:pos x="T10" y="T11"/>
                  </a:cxn>
                </a:cxnLst>
                <a:rect l="0" t="0" r="r" b="b"/>
                <a:pathLst>
                  <a:path w="95" h="282">
                    <a:moveTo>
                      <a:pt x="0" y="31"/>
                    </a:moveTo>
                    <a:cubicBezTo>
                      <a:pt x="32" y="31"/>
                      <a:pt x="63" y="31"/>
                      <a:pt x="94" y="0"/>
                    </a:cubicBezTo>
                    <a:cubicBezTo>
                      <a:pt x="94" y="0"/>
                      <a:pt x="94" y="0"/>
                      <a:pt x="94" y="281"/>
                    </a:cubicBezTo>
                    <a:cubicBezTo>
                      <a:pt x="94" y="281"/>
                      <a:pt x="94" y="281"/>
                      <a:pt x="0" y="281"/>
                    </a:cubicBezTo>
                    <a:cubicBezTo>
                      <a:pt x="0" y="281"/>
                      <a:pt x="0" y="281"/>
                      <a:pt x="0" y="31"/>
                    </a:cubicBezTo>
                    <a:lnTo>
                      <a:pt x="0"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12" name="Freeform 161"/>
              <p:cNvSpPr>
                <a:spLocks noChangeArrowheads="1"/>
              </p:cNvSpPr>
              <p:nvPr/>
            </p:nvSpPr>
            <p:spPr bwMode="auto">
              <a:xfrm>
                <a:off x="6156325" y="4532313"/>
                <a:ext cx="90488" cy="134937"/>
              </a:xfrm>
              <a:custGeom>
                <a:avLst/>
                <a:gdLst>
                  <a:gd name="T0" fmla="*/ 218 w 251"/>
                  <a:gd name="T1" fmla="*/ 31 h 376"/>
                  <a:gd name="T2" fmla="*/ 250 w 251"/>
                  <a:gd name="T3" fmla="*/ 188 h 376"/>
                  <a:gd name="T4" fmla="*/ 125 w 251"/>
                  <a:gd name="T5" fmla="*/ 375 h 376"/>
                  <a:gd name="T6" fmla="*/ 0 w 251"/>
                  <a:gd name="T7" fmla="*/ 188 h 376"/>
                  <a:gd name="T8" fmla="*/ 62 w 251"/>
                  <a:gd name="T9" fmla="*/ 31 h 376"/>
                  <a:gd name="T10" fmla="*/ 62 w 251"/>
                  <a:gd name="T11" fmla="*/ 31 h 376"/>
                  <a:gd name="T12" fmla="*/ 125 w 251"/>
                  <a:gd name="T13" fmla="*/ 0 h 376"/>
                  <a:gd name="T14" fmla="*/ 125 w 251"/>
                  <a:gd name="T15" fmla="*/ 0 h 376"/>
                  <a:gd name="T16" fmla="*/ 218 w 251"/>
                  <a:gd name="T17" fmla="*/ 31 h 376"/>
                  <a:gd name="T18" fmla="*/ 218 w 251"/>
                  <a:gd name="T19" fmla="*/ 31 h 376"/>
                  <a:gd name="T20" fmla="*/ 125 w 251"/>
                  <a:gd name="T21" fmla="*/ 313 h 376"/>
                  <a:gd name="T22" fmla="*/ 187 w 251"/>
                  <a:gd name="T23" fmla="*/ 188 h 376"/>
                  <a:gd name="T24" fmla="*/ 187 w 251"/>
                  <a:gd name="T25" fmla="*/ 94 h 376"/>
                  <a:gd name="T26" fmla="*/ 125 w 251"/>
                  <a:gd name="T27" fmla="*/ 63 h 376"/>
                  <a:gd name="T28" fmla="*/ 93 w 251"/>
                  <a:gd name="T29" fmla="*/ 94 h 376"/>
                  <a:gd name="T30" fmla="*/ 93 w 251"/>
                  <a:gd name="T31" fmla="*/ 188 h 376"/>
                  <a:gd name="T32" fmla="*/ 125 w 251"/>
                  <a:gd name="T33" fmla="*/ 313 h 376"/>
                  <a:gd name="T34" fmla="*/ 125 w 251"/>
                  <a:gd name="T35"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76">
                    <a:moveTo>
                      <a:pt x="218" y="31"/>
                    </a:moveTo>
                    <a:cubicBezTo>
                      <a:pt x="250" y="63"/>
                      <a:pt x="250" y="94"/>
                      <a:pt x="250" y="188"/>
                    </a:cubicBezTo>
                    <a:cubicBezTo>
                      <a:pt x="250" y="250"/>
                      <a:pt x="250" y="375"/>
                      <a:pt x="125" y="375"/>
                    </a:cubicBezTo>
                    <a:cubicBezTo>
                      <a:pt x="31" y="375"/>
                      <a:pt x="0" y="281"/>
                      <a:pt x="0" y="188"/>
                    </a:cubicBezTo>
                    <a:cubicBezTo>
                      <a:pt x="0" y="156"/>
                      <a:pt x="31" y="63"/>
                      <a:pt x="62" y="31"/>
                    </a:cubicBezTo>
                    <a:lnTo>
                      <a:pt x="62" y="31"/>
                    </a:lnTo>
                    <a:cubicBezTo>
                      <a:pt x="93" y="0"/>
                      <a:pt x="93" y="0"/>
                      <a:pt x="125" y="0"/>
                    </a:cubicBezTo>
                    <a:lnTo>
                      <a:pt x="125" y="0"/>
                    </a:lnTo>
                    <a:cubicBezTo>
                      <a:pt x="187" y="0"/>
                      <a:pt x="218" y="31"/>
                      <a:pt x="218" y="31"/>
                    </a:cubicBezTo>
                    <a:lnTo>
                      <a:pt x="218" y="31"/>
                    </a:lnTo>
                    <a:close/>
                    <a:moveTo>
                      <a:pt x="125" y="313"/>
                    </a:moveTo>
                    <a:cubicBezTo>
                      <a:pt x="187" y="313"/>
                      <a:pt x="187" y="250"/>
                      <a:pt x="187" y="188"/>
                    </a:cubicBezTo>
                    <a:cubicBezTo>
                      <a:pt x="187" y="156"/>
                      <a:pt x="187" y="125"/>
                      <a:pt x="187" y="94"/>
                    </a:cubicBezTo>
                    <a:cubicBezTo>
                      <a:pt x="187" y="94"/>
                      <a:pt x="156" y="63"/>
                      <a:pt x="125" y="63"/>
                    </a:cubicBezTo>
                    <a:cubicBezTo>
                      <a:pt x="125" y="63"/>
                      <a:pt x="93" y="63"/>
                      <a:pt x="93" y="94"/>
                    </a:cubicBezTo>
                    <a:cubicBezTo>
                      <a:pt x="93" y="125"/>
                      <a:pt x="93" y="188"/>
                      <a:pt x="93" y="188"/>
                    </a:cubicBezTo>
                    <a:cubicBezTo>
                      <a:pt x="93" y="250"/>
                      <a:pt x="93"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13" name="Freeform 162"/>
              <p:cNvSpPr>
                <a:spLocks noChangeArrowheads="1"/>
              </p:cNvSpPr>
              <p:nvPr/>
            </p:nvSpPr>
            <p:spPr bwMode="auto">
              <a:xfrm>
                <a:off x="6269038" y="4532313"/>
                <a:ext cx="46037" cy="123825"/>
              </a:xfrm>
              <a:custGeom>
                <a:avLst/>
                <a:gdLst>
                  <a:gd name="T0" fmla="*/ 94 w 126"/>
                  <a:gd name="T1" fmla="*/ 0 h 345"/>
                  <a:gd name="T2" fmla="*/ 125 w 126"/>
                  <a:gd name="T3" fmla="*/ 0 h 345"/>
                  <a:gd name="T4" fmla="*/ 125 w 126"/>
                  <a:gd name="T5" fmla="*/ 344 h 345"/>
                  <a:gd name="T6" fmla="*/ 94 w 126"/>
                  <a:gd name="T7" fmla="*/ 344 h 345"/>
                  <a:gd name="T8" fmla="*/ 94 w 126"/>
                  <a:gd name="T9" fmla="*/ 63 h 345"/>
                  <a:gd name="T10" fmla="*/ 0 w 126"/>
                  <a:gd name="T11" fmla="*/ 125 h 345"/>
                  <a:gd name="T12" fmla="*/ 0 w 126"/>
                  <a:gd name="T13" fmla="*/ 63 h 345"/>
                  <a:gd name="T14" fmla="*/ 94 w 126"/>
                  <a:gd name="T15" fmla="*/ 0 h 345"/>
                  <a:gd name="T16" fmla="*/ 94 w 12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45">
                    <a:moveTo>
                      <a:pt x="94" y="0"/>
                    </a:moveTo>
                    <a:lnTo>
                      <a:pt x="125" y="0"/>
                    </a:lnTo>
                    <a:cubicBezTo>
                      <a:pt x="125" y="0"/>
                      <a:pt x="125" y="0"/>
                      <a:pt x="125" y="344"/>
                    </a:cubicBezTo>
                    <a:cubicBezTo>
                      <a:pt x="125" y="344"/>
                      <a:pt x="125" y="344"/>
                      <a:pt x="94" y="344"/>
                    </a:cubicBezTo>
                    <a:cubicBezTo>
                      <a:pt x="94" y="344"/>
                      <a:pt x="94" y="344"/>
                      <a:pt x="94" y="63"/>
                    </a:cubicBezTo>
                    <a:cubicBezTo>
                      <a:pt x="63" y="94"/>
                      <a:pt x="31" y="94"/>
                      <a:pt x="0" y="125"/>
                    </a:cubicBezTo>
                    <a:cubicBezTo>
                      <a:pt x="0" y="125"/>
                      <a:pt x="0" y="125"/>
                      <a:pt x="0" y="63"/>
                    </a:cubicBezTo>
                    <a:cubicBezTo>
                      <a:pt x="31"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14" name="Freeform 163"/>
              <p:cNvSpPr>
                <a:spLocks noChangeArrowheads="1"/>
              </p:cNvSpPr>
              <p:nvPr/>
            </p:nvSpPr>
            <p:spPr bwMode="auto">
              <a:xfrm>
                <a:off x="6348413" y="4532313"/>
                <a:ext cx="90487" cy="134937"/>
              </a:xfrm>
              <a:custGeom>
                <a:avLst/>
                <a:gdLst>
                  <a:gd name="T0" fmla="*/ 219 w 251"/>
                  <a:gd name="T1" fmla="*/ 31 h 376"/>
                  <a:gd name="T2" fmla="*/ 250 w 251"/>
                  <a:gd name="T3" fmla="*/ 188 h 376"/>
                  <a:gd name="T4" fmla="*/ 125 w 251"/>
                  <a:gd name="T5" fmla="*/ 375 h 376"/>
                  <a:gd name="T6" fmla="*/ 0 w 251"/>
                  <a:gd name="T7" fmla="*/ 188 h 376"/>
                  <a:gd name="T8" fmla="*/ 125 w 251"/>
                  <a:gd name="T9" fmla="*/ 0 h 376"/>
                  <a:gd name="T10" fmla="*/ 219 w 251"/>
                  <a:gd name="T11" fmla="*/ 31 h 376"/>
                  <a:gd name="T12" fmla="*/ 219 w 251"/>
                  <a:gd name="T13" fmla="*/ 31 h 376"/>
                  <a:gd name="T14" fmla="*/ 125 w 251"/>
                  <a:gd name="T15" fmla="*/ 313 h 376"/>
                  <a:gd name="T16" fmla="*/ 156 w 251"/>
                  <a:gd name="T17" fmla="*/ 188 h 376"/>
                  <a:gd name="T18" fmla="*/ 156 w 251"/>
                  <a:gd name="T19" fmla="*/ 94 h 376"/>
                  <a:gd name="T20" fmla="*/ 125 w 251"/>
                  <a:gd name="T21" fmla="*/ 63 h 376"/>
                  <a:gd name="T22" fmla="*/ 62 w 251"/>
                  <a:gd name="T23" fmla="*/ 94 h 376"/>
                  <a:gd name="T24" fmla="*/ 62 w 251"/>
                  <a:gd name="T25" fmla="*/ 188 h 376"/>
                  <a:gd name="T26" fmla="*/ 125 w 251"/>
                  <a:gd name="T27" fmla="*/ 313 h 376"/>
                  <a:gd name="T28" fmla="*/ 125 w 251"/>
                  <a:gd name="T29"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19" y="63"/>
                      <a:pt x="250" y="94"/>
                      <a:pt x="250" y="188"/>
                    </a:cubicBezTo>
                    <a:cubicBezTo>
                      <a:pt x="250" y="250"/>
                      <a:pt x="219" y="375"/>
                      <a:pt x="125" y="375"/>
                    </a:cubicBezTo>
                    <a:cubicBezTo>
                      <a:pt x="31" y="375"/>
                      <a:pt x="0" y="281"/>
                      <a:pt x="0" y="188"/>
                    </a:cubicBezTo>
                    <a:cubicBezTo>
                      <a:pt x="0" y="125"/>
                      <a:pt x="0" y="0"/>
                      <a:pt x="125" y="0"/>
                    </a:cubicBezTo>
                    <a:cubicBezTo>
                      <a:pt x="156" y="0"/>
                      <a:pt x="187" y="31"/>
                      <a:pt x="219" y="31"/>
                    </a:cubicBezTo>
                    <a:lnTo>
                      <a:pt x="219" y="31"/>
                    </a:lnTo>
                    <a:close/>
                    <a:moveTo>
                      <a:pt x="125" y="313"/>
                    </a:moveTo>
                    <a:cubicBezTo>
                      <a:pt x="156" y="313"/>
                      <a:pt x="156" y="250"/>
                      <a:pt x="156" y="188"/>
                    </a:cubicBezTo>
                    <a:cubicBezTo>
                      <a:pt x="156" y="156"/>
                      <a:pt x="156" y="125"/>
                      <a:pt x="156" y="94"/>
                    </a:cubicBezTo>
                    <a:lnTo>
                      <a:pt x="125" y="63"/>
                    </a:lnTo>
                    <a:cubicBezTo>
                      <a:pt x="94" y="63"/>
                      <a:pt x="94" y="63"/>
                      <a:pt x="62" y="94"/>
                    </a:cubicBezTo>
                    <a:cubicBezTo>
                      <a:pt x="62" y="125"/>
                      <a:pt x="62" y="188"/>
                      <a:pt x="62" y="188"/>
                    </a:cubicBezTo>
                    <a:cubicBezTo>
                      <a:pt x="62" y="250"/>
                      <a:pt x="62"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15" name="Freeform 164"/>
              <p:cNvSpPr>
                <a:spLocks noChangeArrowheads="1"/>
              </p:cNvSpPr>
              <p:nvPr/>
            </p:nvSpPr>
            <p:spPr bwMode="auto">
              <a:xfrm>
                <a:off x="6450013" y="4532313"/>
                <a:ext cx="57150" cy="123825"/>
              </a:xfrm>
              <a:custGeom>
                <a:avLst/>
                <a:gdLst>
                  <a:gd name="T0" fmla="*/ 94 w 157"/>
                  <a:gd name="T1" fmla="*/ 0 h 345"/>
                  <a:gd name="T2" fmla="*/ 156 w 157"/>
                  <a:gd name="T3" fmla="*/ 0 h 345"/>
                  <a:gd name="T4" fmla="*/ 156 w 157"/>
                  <a:gd name="T5" fmla="*/ 344 h 345"/>
                  <a:gd name="T6" fmla="*/ 94 w 157"/>
                  <a:gd name="T7" fmla="*/ 344 h 345"/>
                  <a:gd name="T8" fmla="*/ 94 w 157"/>
                  <a:gd name="T9" fmla="*/ 63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94" y="344"/>
                    </a:cubicBezTo>
                    <a:cubicBezTo>
                      <a:pt x="94" y="344"/>
                      <a:pt x="94" y="344"/>
                      <a:pt x="94" y="63"/>
                    </a:cubicBezTo>
                    <a:cubicBezTo>
                      <a:pt x="63" y="94"/>
                      <a:pt x="31" y="94"/>
                      <a:pt x="0" y="125"/>
                    </a:cubicBezTo>
                    <a:cubicBezTo>
                      <a:pt x="0" y="125"/>
                      <a:pt x="0" y="125"/>
                      <a:pt x="0" y="63"/>
                    </a:cubicBezTo>
                    <a:cubicBezTo>
                      <a:pt x="31"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16" name="Freeform 165"/>
              <p:cNvSpPr>
                <a:spLocks noChangeArrowheads="1"/>
              </p:cNvSpPr>
              <p:nvPr/>
            </p:nvSpPr>
            <p:spPr bwMode="auto">
              <a:xfrm>
                <a:off x="6527800" y="4532313"/>
                <a:ext cx="90488" cy="134937"/>
              </a:xfrm>
              <a:custGeom>
                <a:avLst/>
                <a:gdLst>
                  <a:gd name="T0" fmla="*/ 219 w 251"/>
                  <a:gd name="T1" fmla="*/ 31 h 376"/>
                  <a:gd name="T2" fmla="*/ 250 w 251"/>
                  <a:gd name="T3" fmla="*/ 125 h 376"/>
                  <a:gd name="T4" fmla="*/ 187 w 251"/>
                  <a:gd name="T5" fmla="*/ 344 h 376"/>
                  <a:gd name="T6" fmla="*/ 125 w 251"/>
                  <a:gd name="T7" fmla="*/ 375 h 376"/>
                  <a:gd name="T8" fmla="*/ 0 w 251"/>
                  <a:gd name="T9" fmla="*/ 188 h 376"/>
                  <a:gd name="T10" fmla="*/ 125 w 251"/>
                  <a:gd name="T11" fmla="*/ 0 h 376"/>
                  <a:gd name="T12" fmla="*/ 219 w 251"/>
                  <a:gd name="T13" fmla="*/ 31 h 376"/>
                  <a:gd name="T14" fmla="*/ 219 w 251"/>
                  <a:gd name="T15" fmla="*/ 31 h 376"/>
                  <a:gd name="T16" fmla="*/ 125 w 251"/>
                  <a:gd name="T17" fmla="*/ 313 h 376"/>
                  <a:gd name="T18" fmla="*/ 156 w 251"/>
                  <a:gd name="T19" fmla="*/ 188 h 376"/>
                  <a:gd name="T20" fmla="*/ 156 w 251"/>
                  <a:gd name="T21" fmla="*/ 94 h 376"/>
                  <a:gd name="T22" fmla="*/ 125 w 251"/>
                  <a:gd name="T23" fmla="*/ 63 h 376"/>
                  <a:gd name="T24" fmla="*/ 94 w 251"/>
                  <a:gd name="T25" fmla="*/ 94 h 376"/>
                  <a:gd name="T26" fmla="*/ 62 w 251"/>
                  <a:gd name="T27" fmla="*/ 188 h 376"/>
                  <a:gd name="T28" fmla="*/ 125 w 251"/>
                  <a:gd name="T29" fmla="*/ 313 h 376"/>
                  <a:gd name="T30" fmla="*/ 125 w 251"/>
                  <a:gd name="T31" fmla="*/ 31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76">
                    <a:moveTo>
                      <a:pt x="219" y="31"/>
                    </a:moveTo>
                    <a:cubicBezTo>
                      <a:pt x="219" y="63"/>
                      <a:pt x="219" y="94"/>
                      <a:pt x="250" y="125"/>
                    </a:cubicBezTo>
                    <a:cubicBezTo>
                      <a:pt x="250" y="125"/>
                      <a:pt x="250" y="125"/>
                      <a:pt x="187" y="344"/>
                    </a:cubicBezTo>
                    <a:cubicBezTo>
                      <a:pt x="156" y="344"/>
                      <a:pt x="125" y="375"/>
                      <a:pt x="125" y="375"/>
                    </a:cubicBezTo>
                    <a:cubicBezTo>
                      <a:pt x="31" y="375"/>
                      <a:pt x="0" y="281"/>
                      <a:pt x="0" y="188"/>
                    </a:cubicBezTo>
                    <a:cubicBezTo>
                      <a:pt x="0" y="125"/>
                      <a:pt x="0" y="0"/>
                      <a:pt x="125" y="0"/>
                    </a:cubicBezTo>
                    <a:cubicBezTo>
                      <a:pt x="156" y="0"/>
                      <a:pt x="187" y="31"/>
                      <a:pt x="219" y="31"/>
                    </a:cubicBezTo>
                    <a:lnTo>
                      <a:pt x="219" y="31"/>
                    </a:lnTo>
                    <a:close/>
                    <a:moveTo>
                      <a:pt x="125" y="313"/>
                    </a:moveTo>
                    <a:cubicBezTo>
                      <a:pt x="156" y="313"/>
                      <a:pt x="156" y="250"/>
                      <a:pt x="156" y="188"/>
                    </a:cubicBezTo>
                    <a:cubicBezTo>
                      <a:pt x="156" y="156"/>
                      <a:pt x="156" y="125"/>
                      <a:pt x="156" y="94"/>
                    </a:cubicBezTo>
                    <a:cubicBezTo>
                      <a:pt x="156" y="94"/>
                      <a:pt x="156" y="63"/>
                      <a:pt x="125" y="63"/>
                    </a:cubicBezTo>
                    <a:cubicBezTo>
                      <a:pt x="94" y="63"/>
                      <a:pt x="94" y="63"/>
                      <a:pt x="94" y="94"/>
                    </a:cubicBezTo>
                    <a:cubicBezTo>
                      <a:pt x="62" y="125"/>
                      <a:pt x="62" y="188"/>
                      <a:pt x="62" y="188"/>
                    </a:cubicBezTo>
                    <a:cubicBezTo>
                      <a:pt x="62" y="250"/>
                      <a:pt x="94" y="313"/>
                      <a:pt x="125" y="313"/>
                    </a:cubicBezTo>
                    <a:lnTo>
                      <a:pt x="125" y="313"/>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17" name="Freeform 166"/>
              <p:cNvSpPr>
                <a:spLocks noChangeArrowheads="1"/>
              </p:cNvSpPr>
              <p:nvPr/>
            </p:nvSpPr>
            <p:spPr bwMode="auto">
              <a:xfrm>
                <a:off x="3636963" y="4746625"/>
                <a:ext cx="68262" cy="112713"/>
              </a:xfrm>
              <a:custGeom>
                <a:avLst/>
                <a:gdLst>
                  <a:gd name="T0" fmla="*/ 156 w 188"/>
                  <a:gd name="T1" fmla="*/ 62 h 313"/>
                  <a:gd name="T2" fmla="*/ 187 w 188"/>
                  <a:gd name="T3" fmla="*/ 187 h 313"/>
                  <a:gd name="T4" fmla="*/ 187 w 188"/>
                  <a:gd name="T5" fmla="*/ 312 h 313"/>
                  <a:gd name="T6" fmla="*/ 125 w 188"/>
                  <a:gd name="T7" fmla="*/ 250 h 313"/>
                  <a:gd name="T8" fmla="*/ 125 w 188"/>
                  <a:gd name="T9" fmla="*/ 187 h 313"/>
                  <a:gd name="T10" fmla="*/ 125 w 188"/>
                  <a:gd name="T11" fmla="*/ 125 h 313"/>
                  <a:gd name="T12" fmla="*/ 62 w 188"/>
                  <a:gd name="T13" fmla="*/ 62 h 313"/>
                  <a:gd name="T14" fmla="*/ 31 w 188"/>
                  <a:gd name="T15" fmla="*/ 94 h 313"/>
                  <a:gd name="T16" fmla="*/ 31 w 188"/>
                  <a:gd name="T17" fmla="*/ 125 h 313"/>
                  <a:gd name="T18" fmla="*/ 0 w 188"/>
                  <a:gd name="T19" fmla="*/ 31 h 313"/>
                  <a:gd name="T20" fmla="*/ 62 w 188"/>
                  <a:gd name="T21" fmla="*/ 0 h 313"/>
                  <a:gd name="T22" fmla="*/ 156 w 188"/>
                  <a:gd name="T23" fmla="*/ 62 h 313"/>
                  <a:gd name="T24" fmla="*/ 156 w 188"/>
                  <a:gd name="T25" fmla="*/ 62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313">
                    <a:moveTo>
                      <a:pt x="156" y="62"/>
                    </a:moveTo>
                    <a:cubicBezTo>
                      <a:pt x="187" y="94"/>
                      <a:pt x="187" y="125"/>
                      <a:pt x="187" y="187"/>
                    </a:cubicBezTo>
                    <a:cubicBezTo>
                      <a:pt x="187" y="219"/>
                      <a:pt x="187" y="281"/>
                      <a:pt x="187" y="312"/>
                    </a:cubicBezTo>
                    <a:cubicBezTo>
                      <a:pt x="156" y="312"/>
                      <a:pt x="125" y="281"/>
                      <a:pt x="125" y="250"/>
                    </a:cubicBezTo>
                    <a:cubicBezTo>
                      <a:pt x="125" y="219"/>
                      <a:pt x="125" y="219"/>
                      <a:pt x="125" y="187"/>
                    </a:cubicBezTo>
                    <a:lnTo>
                      <a:pt x="125" y="125"/>
                    </a:lnTo>
                    <a:cubicBezTo>
                      <a:pt x="125" y="94"/>
                      <a:pt x="93" y="62"/>
                      <a:pt x="62" y="62"/>
                    </a:cubicBezTo>
                    <a:lnTo>
                      <a:pt x="31" y="94"/>
                    </a:lnTo>
                    <a:lnTo>
                      <a:pt x="31" y="125"/>
                    </a:lnTo>
                    <a:cubicBezTo>
                      <a:pt x="31" y="94"/>
                      <a:pt x="0" y="62"/>
                      <a:pt x="0" y="31"/>
                    </a:cubicBezTo>
                    <a:cubicBezTo>
                      <a:pt x="31" y="31"/>
                      <a:pt x="31" y="0"/>
                      <a:pt x="62" y="0"/>
                    </a:cubicBezTo>
                    <a:cubicBezTo>
                      <a:pt x="125" y="0"/>
                      <a:pt x="156" y="31"/>
                      <a:pt x="156" y="62"/>
                    </a:cubicBezTo>
                    <a:lnTo>
                      <a:pt x="156" y="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18" name="Freeform 167"/>
              <p:cNvSpPr>
                <a:spLocks noChangeArrowheads="1"/>
              </p:cNvSpPr>
              <p:nvPr/>
            </p:nvSpPr>
            <p:spPr bwMode="auto">
              <a:xfrm>
                <a:off x="3727450" y="4746625"/>
                <a:ext cx="90488" cy="134938"/>
              </a:xfrm>
              <a:custGeom>
                <a:avLst/>
                <a:gdLst>
                  <a:gd name="T0" fmla="*/ 218 w 251"/>
                  <a:gd name="T1" fmla="*/ 62 h 376"/>
                  <a:gd name="T2" fmla="*/ 250 w 251"/>
                  <a:gd name="T3" fmla="*/ 187 h 376"/>
                  <a:gd name="T4" fmla="*/ 125 w 251"/>
                  <a:gd name="T5" fmla="*/ 375 h 376"/>
                  <a:gd name="T6" fmla="*/ 0 w 251"/>
                  <a:gd name="T7" fmla="*/ 187 h 376"/>
                  <a:gd name="T8" fmla="*/ 125 w 251"/>
                  <a:gd name="T9" fmla="*/ 0 h 376"/>
                  <a:gd name="T10" fmla="*/ 218 w 251"/>
                  <a:gd name="T11" fmla="*/ 62 h 376"/>
                  <a:gd name="T12" fmla="*/ 218 w 251"/>
                  <a:gd name="T13" fmla="*/ 62 h 376"/>
                  <a:gd name="T14" fmla="*/ 125 w 251"/>
                  <a:gd name="T15" fmla="*/ 312 h 376"/>
                  <a:gd name="T16" fmla="*/ 156 w 251"/>
                  <a:gd name="T17" fmla="*/ 187 h 376"/>
                  <a:gd name="T18" fmla="*/ 156 w 251"/>
                  <a:gd name="T19" fmla="*/ 125 h 376"/>
                  <a:gd name="T20" fmla="*/ 125 w 251"/>
                  <a:gd name="T21" fmla="*/ 62 h 376"/>
                  <a:gd name="T22" fmla="*/ 93 w 251"/>
                  <a:gd name="T23" fmla="*/ 94 h 376"/>
                  <a:gd name="T24" fmla="*/ 62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62"/>
                    </a:moveTo>
                    <a:cubicBezTo>
                      <a:pt x="218" y="94"/>
                      <a:pt x="250" y="125"/>
                      <a:pt x="250" y="187"/>
                    </a:cubicBezTo>
                    <a:cubicBezTo>
                      <a:pt x="250" y="281"/>
                      <a:pt x="218" y="375"/>
                      <a:pt x="125" y="375"/>
                    </a:cubicBezTo>
                    <a:cubicBezTo>
                      <a:pt x="31" y="375"/>
                      <a:pt x="0" y="281"/>
                      <a:pt x="0" y="187"/>
                    </a:cubicBezTo>
                    <a:cubicBezTo>
                      <a:pt x="0" y="156"/>
                      <a:pt x="0" y="0"/>
                      <a:pt x="125" y="0"/>
                    </a:cubicBezTo>
                    <a:cubicBezTo>
                      <a:pt x="156" y="0"/>
                      <a:pt x="187" y="31"/>
                      <a:pt x="218" y="62"/>
                    </a:cubicBezTo>
                    <a:lnTo>
                      <a:pt x="218" y="62"/>
                    </a:lnTo>
                    <a:close/>
                    <a:moveTo>
                      <a:pt x="125" y="312"/>
                    </a:moveTo>
                    <a:cubicBezTo>
                      <a:pt x="156" y="312"/>
                      <a:pt x="156" y="250"/>
                      <a:pt x="156" y="187"/>
                    </a:cubicBezTo>
                    <a:lnTo>
                      <a:pt x="156" y="125"/>
                    </a:lnTo>
                    <a:cubicBezTo>
                      <a:pt x="156" y="94"/>
                      <a:pt x="156" y="62"/>
                      <a:pt x="125" y="62"/>
                    </a:cubicBezTo>
                    <a:cubicBezTo>
                      <a:pt x="93" y="62"/>
                      <a:pt x="93" y="94"/>
                      <a:pt x="93" y="94"/>
                    </a:cubicBezTo>
                    <a:cubicBezTo>
                      <a:pt x="62" y="125"/>
                      <a:pt x="62" y="187"/>
                      <a:pt x="62" y="187"/>
                    </a:cubicBezTo>
                    <a:cubicBezTo>
                      <a:pt x="62" y="250"/>
                      <a:pt x="93"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19" name="Freeform 168"/>
              <p:cNvSpPr>
                <a:spLocks noChangeArrowheads="1"/>
              </p:cNvSpPr>
              <p:nvPr/>
            </p:nvSpPr>
            <p:spPr bwMode="auto">
              <a:xfrm>
                <a:off x="3829050" y="4757738"/>
                <a:ext cx="57150" cy="123825"/>
              </a:xfrm>
              <a:custGeom>
                <a:avLst/>
                <a:gdLst>
                  <a:gd name="T0" fmla="*/ 94 w 157"/>
                  <a:gd name="T1" fmla="*/ 0 h 345"/>
                  <a:gd name="T2" fmla="*/ 156 w 157"/>
                  <a:gd name="T3" fmla="*/ 0 h 345"/>
                  <a:gd name="T4" fmla="*/ 156 w 157"/>
                  <a:gd name="T5" fmla="*/ 344 h 345"/>
                  <a:gd name="T6" fmla="*/ 62 w 157"/>
                  <a:gd name="T7" fmla="*/ 344 h 345"/>
                  <a:gd name="T8" fmla="*/ 62 w 157"/>
                  <a:gd name="T9" fmla="*/ 63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62" y="344"/>
                    </a:cubicBezTo>
                    <a:cubicBezTo>
                      <a:pt x="62" y="344"/>
                      <a:pt x="62" y="344"/>
                      <a:pt x="62" y="63"/>
                    </a:cubicBezTo>
                    <a:cubicBezTo>
                      <a:pt x="62" y="94"/>
                      <a:pt x="31" y="94"/>
                      <a:pt x="0" y="125"/>
                    </a:cubicBezTo>
                    <a:cubicBezTo>
                      <a:pt x="0" y="125"/>
                      <a:pt x="0" y="125"/>
                      <a:pt x="0" y="63"/>
                    </a:cubicBezTo>
                    <a:cubicBezTo>
                      <a:pt x="31" y="31"/>
                      <a:pt x="62"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20" name="Freeform 169"/>
              <p:cNvSpPr>
                <a:spLocks noChangeArrowheads="1"/>
              </p:cNvSpPr>
              <p:nvPr/>
            </p:nvSpPr>
            <p:spPr bwMode="auto">
              <a:xfrm>
                <a:off x="3906838" y="4746625"/>
                <a:ext cx="90487" cy="134938"/>
              </a:xfrm>
              <a:custGeom>
                <a:avLst/>
                <a:gdLst>
                  <a:gd name="T0" fmla="*/ 218 w 251"/>
                  <a:gd name="T1" fmla="*/ 62 h 376"/>
                  <a:gd name="T2" fmla="*/ 250 w 251"/>
                  <a:gd name="T3" fmla="*/ 187 h 376"/>
                  <a:gd name="T4" fmla="*/ 125 w 251"/>
                  <a:gd name="T5" fmla="*/ 375 h 376"/>
                  <a:gd name="T6" fmla="*/ 0 w 251"/>
                  <a:gd name="T7" fmla="*/ 187 h 376"/>
                  <a:gd name="T8" fmla="*/ 125 w 251"/>
                  <a:gd name="T9" fmla="*/ 0 h 376"/>
                  <a:gd name="T10" fmla="*/ 218 w 251"/>
                  <a:gd name="T11" fmla="*/ 62 h 376"/>
                  <a:gd name="T12" fmla="*/ 218 w 251"/>
                  <a:gd name="T13" fmla="*/ 62 h 376"/>
                  <a:gd name="T14" fmla="*/ 125 w 251"/>
                  <a:gd name="T15" fmla="*/ 312 h 376"/>
                  <a:gd name="T16" fmla="*/ 187 w 251"/>
                  <a:gd name="T17" fmla="*/ 187 h 376"/>
                  <a:gd name="T18" fmla="*/ 156 w 251"/>
                  <a:gd name="T19" fmla="*/ 125 h 376"/>
                  <a:gd name="T20" fmla="*/ 125 w 251"/>
                  <a:gd name="T21" fmla="*/ 62 h 376"/>
                  <a:gd name="T22" fmla="*/ 93 w 251"/>
                  <a:gd name="T23" fmla="*/ 94 h 376"/>
                  <a:gd name="T24" fmla="*/ 62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62"/>
                    </a:moveTo>
                    <a:cubicBezTo>
                      <a:pt x="250" y="94"/>
                      <a:pt x="250" y="125"/>
                      <a:pt x="250" y="187"/>
                    </a:cubicBezTo>
                    <a:cubicBezTo>
                      <a:pt x="250" y="281"/>
                      <a:pt x="218" y="375"/>
                      <a:pt x="125" y="375"/>
                    </a:cubicBezTo>
                    <a:cubicBezTo>
                      <a:pt x="31" y="375"/>
                      <a:pt x="0" y="281"/>
                      <a:pt x="0" y="187"/>
                    </a:cubicBezTo>
                    <a:cubicBezTo>
                      <a:pt x="0" y="156"/>
                      <a:pt x="0" y="0"/>
                      <a:pt x="125" y="0"/>
                    </a:cubicBezTo>
                    <a:cubicBezTo>
                      <a:pt x="187" y="0"/>
                      <a:pt x="187" y="31"/>
                      <a:pt x="218" y="62"/>
                    </a:cubicBezTo>
                    <a:lnTo>
                      <a:pt x="218" y="62"/>
                    </a:lnTo>
                    <a:close/>
                    <a:moveTo>
                      <a:pt x="125" y="312"/>
                    </a:moveTo>
                    <a:cubicBezTo>
                      <a:pt x="156" y="312"/>
                      <a:pt x="187" y="250"/>
                      <a:pt x="187" y="187"/>
                    </a:cubicBezTo>
                    <a:lnTo>
                      <a:pt x="156" y="125"/>
                    </a:lnTo>
                    <a:cubicBezTo>
                      <a:pt x="156" y="94"/>
                      <a:pt x="156" y="62"/>
                      <a:pt x="125" y="62"/>
                    </a:cubicBezTo>
                    <a:cubicBezTo>
                      <a:pt x="93" y="62"/>
                      <a:pt x="93" y="94"/>
                      <a:pt x="93" y="94"/>
                    </a:cubicBezTo>
                    <a:cubicBezTo>
                      <a:pt x="62" y="125"/>
                      <a:pt x="62" y="187"/>
                      <a:pt x="62" y="187"/>
                    </a:cubicBezTo>
                    <a:cubicBezTo>
                      <a:pt x="62" y="250"/>
                      <a:pt x="93"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21" name="Freeform 170"/>
              <p:cNvSpPr>
                <a:spLocks noChangeArrowheads="1"/>
              </p:cNvSpPr>
              <p:nvPr/>
            </p:nvSpPr>
            <p:spPr bwMode="auto">
              <a:xfrm>
                <a:off x="4008438" y="4757738"/>
                <a:ext cx="57150" cy="123825"/>
              </a:xfrm>
              <a:custGeom>
                <a:avLst/>
                <a:gdLst>
                  <a:gd name="T0" fmla="*/ 94 w 157"/>
                  <a:gd name="T1" fmla="*/ 0 h 345"/>
                  <a:gd name="T2" fmla="*/ 156 w 157"/>
                  <a:gd name="T3" fmla="*/ 0 h 345"/>
                  <a:gd name="T4" fmla="*/ 156 w 157"/>
                  <a:gd name="T5" fmla="*/ 344 h 345"/>
                  <a:gd name="T6" fmla="*/ 62 w 157"/>
                  <a:gd name="T7" fmla="*/ 344 h 345"/>
                  <a:gd name="T8" fmla="*/ 62 w 157"/>
                  <a:gd name="T9" fmla="*/ 63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62" y="344"/>
                    </a:cubicBezTo>
                    <a:cubicBezTo>
                      <a:pt x="62" y="344"/>
                      <a:pt x="62" y="344"/>
                      <a:pt x="62" y="63"/>
                    </a:cubicBezTo>
                    <a:cubicBezTo>
                      <a:pt x="62" y="94"/>
                      <a:pt x="31" y="94"/>
                      <a:pt x="0" y="125"/>
                    </a:cubicBezTo>
                    <a:cubicBezTo>
                      <a:pt x="0" y="125"/>
                      <a:pt x="0" y="125"/>
                      <a:pt x="0" y="63"/>
                    </a:cubicBezTo>
                    <a:cubicBezTo>
                      <a:pt x="31" y="31"/>
                      <a:pt x="62"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22" name="Freeform 171"/>
              <p:cNvSpPr>
                <a:spLocks noChangeArrowheads="1"/>
              </p:cNvSpPr>
              <p:nvPr/>
            </p:nvSpPr>
            <p:spPr bwMode="auto">
              <a:xfrm>
                <a:off x="4087813" y="4746625"/>
                <a:ext cx="90487" cy="134938"/>
              </a:xfrm>
              <a:custGeom>
                <a:avLst/>
                <a:gdLst>
                  <a:gd name="T0" fmla="*/ 218 w 251"/>
                  <a:gd name="T1" fmla="*/ 62 h 376"/>
                  <a:gd name="T2" fmla="*/ 250 w 251"/>
                  <a:gd name="T3" fmla="*/ 187 h 376"/>
                  <a:gd name="T4" fmla="*/ 125 w 251"/>
                  <a:gd name="T5" fmla="*/ 375 h 376"/>
                  <a:gd name="T6" fmla="*/ 0 w 251"/>
                  <a:gd name="T7" fmla="*/ 187 h 376"/>
                  <a:gd name="T8" fmla="*/ 125 w 251"/>
                  <a:gd name="T9" fmla="*/ 0 h 376"/>
                  <a:gd name="T10" fmla="*/ 218 w 251"/>
                  <a:gd name="T11" fmla="*/ 62 h 376"/>
                  <a:gd name="T12" fmla="*/ 218 w 251"/>
                  <a:gd name="T13" fmla="*/ 62 h 376"/>
                  <a:gd name="T14" fmla="*/ 125 w 251"/>
                  <a:gd name="T15" fmla="*/ 312 h 376"/>
                  <a:gd name="T16" fmla="*/ 187 w 251"/>
                  <a:gd name="T17" fmla="*/ 187 h 376"/>
                  <a:gd name="T18" fmla="*/ 156 w 251"/>
                  <a:gd name="T19" fmla="*/ 125 h 376"/>
                  <a:gd name="T20" fmla="*/ 125 w 251"/>
                  <a:gd name="T21" fmla="*/ 62 h 376"/>
                  <a:gd name="T22" fmla="*/ 93 w 251"/>
                  <a:gd name="T23" fmla="*/ 94 h 376"/>
                  <a:gd name="T24" fmla="*/ 93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62"/>
                    </a:moveTo>
                    <a:cubicBezTo>
                      <a:pt x="250" y="94"/>
                      <a:pt x="250" y="125"/>
                      <a:pt x="250" y="187"/>
                    </a:cubicBezTo>
                    <a:cubicBezTo>
                      <a:pt x="250" y="281"/>
                      <a:pt x="250" y="375"/>
                      <a:pt x="125" y="375"/>
                    </a:cubicBezTo>
                    <a:cubicBezTo>
                      <a:pt x="31" y="375"/>
                      <a:pt x="0" y="281"/>
                      <a:pt x="0" y="187"/>
                    </a:cubicBezTo>
                    <a:cubicBezTo>
                      <a:pt x="0" y="156"/>
                      <a:pt x="31" y="0"/>
                      <a:pt x="125" y="0"/>
                    </a:cubicBezTo>
                    <a:cubicBezTo>
                      <a:pt x="187" y="0"/>
                      <a:pt x="218" y="31"/>
                      <a:pt x="218" y="62"/>
                    </a:cubicBezTo>
                    <a:lnTo>
                      <a:pt x="218" y="62"/>
                    </a:lnTo>
                    <a:close/>
                    <a:moveTo>
                      <a:pt x="125" y="312"/>
                    </a:moveTo>
                    <a:cubicBezTo>
                      <a:pt x="156" y="312"/>
                      <a:pt x="187" y="250"/>
                      <a:pt x="187" y="187"/>
                    </a:cubicBezTo>
                    <a:cubicBezTo>
                      <a:pt x="187" y="187"/>
                      <a:pt x="187" y="125"/>
                      <a:pt x="156" y="125"/>
                    </a:cubicBezTo>
                    <a:cubicBezTo>
                      <a:pt x="156" y="94"/>
                      <a:pt x="156" y="62"/>
                      <a:pt x="125" y="62"/>
                    </a:cubicBezTo>
                    <a:cubicBezTo>
                      <a:pt x="93" y="62"/>
                      <a:pt x="93" y="94"/>
                      <a:pt x="93" y="94"/>
                    </a:cubicBezTo>
                    <a:cubicBezTo>
                      <a:pt x="93" y="125"/>
                      <a:pt x="93" y="187"/>
                      <a:pt x="93" y="187"/>
                    </a:cubicBezTo>
                    <a:cubicBezTo>
                      <a:pt x="93" y="250"/>
                      <a:pt x="93"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23" name="Freeform 172"/>
              <p:cNvSpPr>
                <a:spLocks noChangeArrowheads="1"/>
              </p:cNvSpPr>
              <p:nvPr/>
            </p:nvSpPr>
            <p:spPr bwMode="auto">
              <a:xfrm>
                <a:off x="4187825" y="4757738"/>
                <a:ext cx="57150" cy="123825"/>
              </a:xfrm>
              <a:custGeom>
                <a:avLst/>
                <a:gdLst>
                  <a:gd name="T0" fmla="*/ 94 w 157"/>
                  <a:gd name="T1" fmla="*/ 0 h 345"/>
                  <a:gd name="T2" fmla="*/ 156 w 157"/>
                  <a:gd name="T3" fmla="*/ 0 h 345"/>
                  <a:gd name="T4" fmla="*/ 156 w 157"/>
                  <a:gd name="T5" fmla="*/ 344 h 345"/>
                  <a:gd name="T6" fmla="*/ 62 w 157"/>
                  <a:gd name="T7" fmla="*/ 344 h 345"/>
                  <a:gd name="T8" fmla="*/ 62 w 157"/>
                  <a:gd name="T9" fmla="*/ 63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62" y="344"/>
                    </a:cubicBezTo>
                    <a:cubicBezTo>
                      <a:pt x="62" y="344"/>
                      <a:pt x="62" y="344"/>
                      <a:pt x="62" y="63"/>
                    </a:cubicBezTo>
                    <a:cubicBezTo>
                      <a:pt x="62" y="94"/>
                      <a:pt x="31" y="94"/>
                      <a:pt x="0" y="125"/>
                    </a:cubicBezTo>
                    <a:cubicBezTo>
                      <a:pt x="0" y="125"/>
                      <a:pt x="0" y="125"/>
                      <a:pt x="0" y="63"/>
                    </a:cubicBezTo>
                    <a:cubicBezTo>
                      <a:pt x="31" y="31"/>
                      <a:pt x="62"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24" name="Freeform 173"/>
              <p:cNvSpPr>
                <a:spLocks noChangeArrowheads="1"/>
              </p:cNvSpPr>
              <p:nvPr/>
            </p:nvSpPr>
            <p:spPr bwMode="auto">
              <a:xfrm>
                <a:off x="4267200" y="4746625"/>
                <a:ext cx="90488" cy="134938"/>
              </a:xfrm>
              <a:custGeom>
                <a:avLst/>
                <a:gdLst>
                  <a:gd name="T0" fmla="*/ 218 w 251"/>
                  <a:gd name="T1" fmla="*/ 62 h 376"/>
                  <a:gd name="T2" fmla="*/ 250 w 251"/>
                  <a:gd name="T3" fmla="*/ 187 h 376"/>
                  <a:gd name="T4" fmla="*/ 125 w 251"/>
                  <a:gd name="T5" fmla="*/ 375 h 376"/>
                  <a:gd name="T6" fmla="*/ 0 w 251"/>
                  <a:gd name="T7" fmla="*/ 187 h 376"/>
                  <a:gd name="T8" fmla="*/ 125 w 251"/>
                  <a:gd name="T9" fmla="*/ 0 h 376"/>
                  <a:gd name="T10" fmla="*/ 218 w 251"/>
                  <a:gd name="T11" fmla="*/ 62 h 376"/>
                  <a:gd name="T12" fmla="*/ 218 w 251"/>
                  <a:gd name="T13" fmla="*/ 62 h 376"/>
                  <a:gd name="T14" fmla="*/ 125 w 251"/>
                  <a:gd name="T15" fmla="*/ 312 h 376"/>
                  <a:gd name="T16" fmla="*/ 187 w 251"/>
                  <a:gd name="T17" fmla="*/ 187 h 376"/>
                  <a:gd name="T18" fmla="*/ 187 w 251"/>
                  <a:gd name="T19" fmla="*/ 125 h 376"/>
                  <a:gd name="T20" fmla="*/ 125 w 251"/>
                  <a:gd name="T21" fmla="*/ 62 h 376"/>
                  <a:gd name="T22" fmla="*/ 93 w 251"/>
                  <a:gd name="T23" fmla="*/ 94 h 376"/>
                  <a:gd name="T24" fmla="*/ 93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62"/>
                    </a:moveTo>
                    <a:cubicBezTo>
                      <a:pt x="250" y="94"/>
                      <a:pt x="250" y="125"/>
                      <a:pt x="250" y="187"/>
                    </a:cubicBezTo>
                    <a:cubicBezTo>
                      <a:pt x="250" y="281"/>
                      <a:pt x="250" y="375"/>
                      <a:pt x="125" y="375"/>
                    </a:cubicBezTo>
                    <a:cubicBezTo>
                      <a:pt x="31" y="375"/>
                      <a:pt x="0" y="281"/>
                      <a:pt x="0" y="187"/>
                    </a:cubicBezTo>
                    <a:cubicBezTo>
                      <a:pt x="0" y="156"/>
                      <a:pt x="31" y="0"/>
                      <a:pt x="125" y="0"/>
                    </a:cubicBezTo>
                    <a:cubicBezTo>
                      <a:pt x="187" y="0"/>
                      <a:pt x="218" y="31"/>
                      <a:pt x="218" y="62"/>
                    </a:cubicBezTo>
                    <a:lnTo>
                      <a:pt x="218" y="62"/>
                    </a:lnTo>
                    <a:close/>
                    <a:moveTo>
                      <a:pt x="125" y="312"/>
                    </a:moveTo>
                    <a:cubicBezTo>
                      <a:pt x="187" y="312"/>
                      <a:pt x="187" y="250"/>
                      <a:pt x="187" y="187"/>
                    </a:cubicBezTo>
                    <a:lnTo>
                      <a:pt x="187" y="125"/>
                    </a:lnTo>
                    <a:cubicBezTo>
                      <a:pt x="156" y="94"/>
                      <a:pt x="156" y="62"/>
                      <a:pt x="125" y="62"/>
                    </a:cubicBezTo>
                    <a:lnTo>
                      <a:pt x="93" y="94"/>
                    </a:lnTo>
                    <a:cubicBezTo>
                      <a:pt x="93" y="125"/>
                      <a:pt x="93" y="187"/>
                      <a:pt x="93" y="187"/>
                    </a:cubicBezTo>
                    <a:cubicBezTo>
                      <a:pt x="93" y="250"/>
                      <a:pt x="93"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25" name="Freeform 174"/>
              <p:cNvSpPr>
                <a:spLocks noChangeArrowheads="1"/>
              </p:cNvSpPr>
              <p:nvPr/>
            </p:nvSpPr>
            <p:spPr bwMode="auto">
              <a:xfrm>
                <a:off x="4379913" y="4746625"/>
                <a:ext cx="90487" cy="134938"/>
              </a:xfrm>
              <a:custGeom>
                <a:avLst/>
                <a:gdLst>
                  <a:gd name="T0" fmla="*/ 219 w 251"/>
                  <a:gd name="T1" fmla="*/ 62 h 376"/>
                  <a:gd name="T2" fmla="*/ 250 w 251"/>
                  <a:gd name="T3" fmla="*/ 187 h 376"/>
                  <a:gd name="T4" fmla="*/ 125 w 251"/>
                  <a:gd name="T5" fmla="*/ 375 h 376"/>
                  <a:gd name="T6" fmla="*/ 0 w 251"/>
                  <a:gd name="T7" fmla="*/ 187 h 376"/>
                  <a:gd name="T8" fmla="*/ 125 w 251"/>
                  <a:gd name="T9" fmla="*/ 0 h 376"/>
                  <a:gd name="T10" fmla="*/ 219 w 251"/>
                  <a:gd name="T11" fmla="*/ 62 h 376"/>
                  <a:gd name="T12" fmla="*/ 219 w 251"/>
                  <a:gd name="T13" fmla="*/ 62 h 376"/>
                  <a:gd name="T14" fmla="*/ 125 w 251"/>
                  <a:gd name="T15" fmla="*/ 312 h 376"/>
                  <a:gd name="T16" fmla="*/ 156 w 251"/>
                  <a:gd name="T17" fmla="*/ 187 h 376"/>
                  <a:gd name="T18" fmla="*/ 156 w 251"/>
                  <a:gd name="T19" fmla="*/ 125 h 376"/>
                  <a:gd name="T20" fmla="*/ 125 w 251"/>
                  <a:gd name="T21" fmla="*/ 62 h 376"/>
                  <a:gd name="T22" fmla="*/ 94 w 251"/>
                  <a:gd name="T23" fmla="*/ 94 h 376"/>
                  <a:gd name="T24" fmla="*/ 63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2"/>
                    </a:moveTo>
                    <a:cubicBezTo>
                      <a:pt x="219" y="94"/>
                      <a:pt x="250" y="125"/>
                      <a:pt x="250" y="187"/>
                    </a:cubicBezTo>
                    <a:cubicBezTo>
                      <a:pt x="250" y="281"/>
                      <a:pt x="219" y="375"/>
                      <a:pt x="125" y="375"/>
                    </a:cubicBezTo>
                    <a:cubicBezTo>
                      <a:pt x="31" y="375"/>
                      <a:pt x="0" y="281"/>
                      <a:pt x="0" y="187"/>
                    </a:cubicBezTo>
                    <a:cubicBezTo>
                      <a:pt x="0" y="156"/>
                      <a:pt x="0" y="0"/>
                      <a:pt x="125" y="0"/>
                    </a:cubicBezTo>
                    <a:cubicBezTo>
                      <a:pt x="156" y="0"/>
                      <a:pt x="188" y="31"/>
                      <a:pt x="219" y="62"/>
                    </a:cubicBezTo>
                    <a:lnTo>
                      <a:pt x="219" y="62"/>
                    </a:lnTo>
                    <a:close/>
                    <a:moveTo>
                      <a:pt x="125" y="312"/>
                    </a:moveTo>
                    <a:cubicBezTo>
                      <a:pt x="156" y="312"/>
                      <a:pt x="156" y="250"/>
                      <a:pt x="156" y="187"/>
                    </a:cubicBezTo>
                    <a:lnTo>
                      <a:pt x="156" y="125"/>
                    </a:lnTo>
                    <a:cubicBezTo>
                      <a:pt x="156" y="94"/>
                      <a:pt x="156" y="62"/>
                      <a:pt x="125" y="62"/>
                    </a:cubicBezTo>
                    <a:cubicBezTo>
                      <a:pt x="94" y="62"/>
                      <a:pt x="94" y="94"/>
                      <a:pt x="94" y="94"/>
                    </a:cubicBezTo>
                    <a:cubicBezTo>
                      <a:pt x="63" y="125"/>
                      <a:pt x="63" y="187"/>
                      <a:pt x="63" y="187"/>
                    </a:cubicBezTo>
                    <a:cubicBezTo>
                      <a:pt x="63" y="250"/>
                      <a:pt x="63"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26" name="Freeform 175"/>
              <p:cNvSpPr>
                <a:spLocks noChangeArrowheads="1"/>
              </p:cNvSpPr>
              <p:nvPr/>
            </p:nvSpPr>
            <p:spPr bwMode="auto">
              <a:xfrm>
                <a:off x="4481513" y="4746625"/>
                <a:ext cx="90487" cy="134938"/>
              </a:xfrm>
              <a:custGeom>
                <a:avLst/>
                <a:gdLst>
                  <a:gd name="T0" fmla="*/ 219 w 251"/>
                  <a:gd name="T1" fmla="*/ 62 h 376"/>
                  <a:gd name="T2" fmla="*/ 250 w 251"/>
                  <a:gd name="T3" fmla="*/ 187 h 376"/>
                  <a:gd name="T4" fmla="*/ 125 w 251"/>
                  <a:gd name="T5" fmla="*/ 375 h 376"/>
                  <a:gd name="T6" fmla="*/ 0 w 251"/>
                  <a:gd name="T7" fmla="*/ 187 h 376"/>
                  <a:gd name="T8" fmla="*/ 125 w 251"/>
                  <a:gd name="T9" fmla="*/ 0 h 376"/>
                  <a:gd name="T10" fmla="*/ 219 w 251"/>
                  <a:gd name="T11" fmla="*/ 62 h 376"/>
                  <a:gd name="T12" fmla="*/ 219 w 251"/>
                  <a:gd name="T13" fmla="*/ 62 h 376"/>
                  <a:gd name="T14" fmla="*/ 125 w 251"/>
                  <a:gd name="T15" fmla="*/ 312 h 376"/>
                  <a:gd name="T16" fmla="*/ 188 w 251"/>
                  <a:gd name="T17" fmla="*/ 187 h 376"/>
                  <a:gd name="T18" fmla="*/ 157 w 251"/>
                  <a:gd name="T19" fmla="*/ 125 h 376"/>
                  <a:gd name="T20" fmla="*/ 125 w 251"/>
                  <a:gd name="T21" fmla="*/ 62 h 376"/>
                  <a:gd name="T22" fmla="*/ 94 w 251"/>
                  <a:gd name="T23" fmla="*/ 94 h 376"/>
                  <a:gd name="T24" fmla="*/ 94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2"/>
                    </a:moveTo>
                    <a:cubicBezTo>
                      <a:pt x="250" y="94"/>
                      <a:pt x="250" y="125"/>
                      <a:pt x="250" y="187"/>
                    </a:cubicBezTo>
                    <a:cubicBezTo>
                      <a:pt x="250" y="281"/>
                      <a:pt x="219" y="375"/>
                      <a:pt x="125" y="375"/>
                    </a:cubicBezTo>
                    <a:cubicBezTo>
                      <a:pt x="32" y="375"/>
                      <a:pt x="0" y="281"/>
                      <a:pt x="0" y="187"/>
                    </a:cubicBezTo>
                    <a:cubicBezTo>
                      <a:pt x="0" y="156"/>
                      <a:pt x="0" y="0"/>
                      <a:pt x="125" y="0"/>
                    </a:cubicBezTo>
                    <a:cubicBezTo>
                      <a:pt x="188" y="0"/>
                      <a:pt x="219" y="31"/>
                      <a:pt x="219" y="62"/>
                    </a:cubicBezTo>
                    <a:lnTo>
                      <a:pt x="219" y="62"/>
                    </a:lnTo>
                    <a:close/>
                    <a:moveTo>
                      <a:pt x="125" y="312"/>
                    </a:moveTo>
                    <a:cubicBezTo>
                      <a:pt x="157" y="312"/>
                      <a:pt x="188" y="250"/>
                      <a:pt x="188" y="187"/>
                    </a:cubicBezTo>
                    <a:lnTo>
                      <a:pt x="157" y="125"/>
                    </a:lnTo>
                    <a:cubicBezTo>
                      <a:pt x="157" y="94"/>
                      <a:pt x="157" y="62"/>
                      <a:pt x="125" y="62"/>
                    </a:cubicBezTo>
                    <a:cubicBezTo>
                      <a:pt x="94" y="62"/>
                      <a:pt x="94" y="94"/>
                      <a:pt x="94" y="94"/>
                    </a:cubicBezTo>
                    <a:cubicBezTo>
                      <a:pt x="94" y="125"/>
                      <a:pt x="94" y="187"/>
                      <a:pt x="94" y="187"/>
                    </a:cubicBezTo>
                    <a:cubicBezTo>
                      <a:pt x="94"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27" name="Freeform 176"/>
              <p:cNvSpPr>
                <a:spLocks noChangeArrowheads="1"/>
              </p:cNvSpPr>
              <p:nvPr/>
            </p:nvSpPr>
            <p:spPr bwMode="auto">
              <a:xfrm>
                <a:off x="4594225" y="4757738"/>
                <a:ext cx="46038" cy="123825"/>
              </a:xfrm>
              <a:custGeom>
                <a:avLst/>
                <a:gdLst>
                  <a:gd name="T0" fmla="*/ 93 w 126"/>
                  <a:gd name="T1" fmla="*/ 0 h 345"/>
                  <a:gd name="T2" fmla="*/ 125 w 126"/>
                  <a:gd name="T3" fmla="*/ 0 h 345"/>
                  <a:gd name="T4" fmla="*/ 125 w 126"/>
                  <a:gd name="T5" fmla="*/ 344 h 345"/>
                  <a:gd name="T6" fmla="*/ 62 w 126"/>
                  <a:gd name="T7" fmla="*/ 344 h 345"/>
                  <a:gd name="T8" fmla="*/ 62 w 126"/>
                  <a:gd name="T9" fmla="*/ 63 h 345"/>
                  <a:gd name="T10" fmla="*/ 0 w 126"/>
                  <a:gd name="T11" fmla="*/ 125 h 345"/>
                  <a:gd name="T12" fmla="*/ 0 w 126"/>
                  <a:gd name="T13" fmla="*/ 63 h 345"/>
                  <a:gd name="T14" fmla="*/ 93 w 126"/>
                  <a:gd name="T15" fmla="*/ 0 h 345"/>
                  <a:gd name="T16" fmla="*/ 93 w 12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45">
                    <a:moveTo>
                      <a:pt x="93" y="0"/>
                    </a:moveTo>
                    <a:lnTo>
                      <a:pt x="125" y="0"/>
                    </a:lnTo>
                    <a:cubicBezTo>
                      <a:pt x="125" y="0"/>
                      <a:pt x="125" y="0"/>
                      <a:pt x="125" y="344"/>
                    </a:cubicBezTo>
                    <a:cubicBezTo>
                      <a:pt x="125" y="344"/>
                      <a:pt x="125" y="344"/>
                      <a:pt x="62" y="344"/>
                    </a:cubicBezTo>
                    <a:cubicBezTo>
                      <a:pt x="62" y="344"/>
                      <a:pt x="62" y="344"/>
                      <a:pt x="62" y="63"/>
                    </a:cubicBezTo>
                    <a:cubicBezTo>
                      <a:pt x="62" y="94"/>
                      <a:pt x="31" y="94"/>
                      <a:pt x="0" y="125"/>
                    </a:cubicBezTo>
                    <a:cubicBezTo>
                      <a:pt x="0" y="125"/>
                      <a:pt x="0" y="125"/>
                      <a:pt x="0" y="63"/>
                    </a:cubicBezTo>
                    <a:cubicBezTo>
                      <a:pt x="31" y="31"/>
                      <a:pt x="62" y="31"/>
                      <a:pt x="93" y="0"/>
                    </a:cubicBezTo>
                    <a:lnTo>
                      <a:pt x="9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28" name="Freeform 177"/>
              <p:cNvSpPr>
                <a:spLocks noChangeArrowheads="1"/>
              </p:cNvSpPr>
              <p:nvPr/>
            </p:nvSpPr>
            <p:spPr bwMode="auto">
              <a:xfrm>
                <a:off x="4660900" y="4746625"/>
                <a:ext cx="90488" cy="134938"/>
              </a:xfrm>
              <a:custGeom>
                <a:avLst/>
                <a:gdLst>
                  <a:gd name="T0" fmla="*/ 219 w 251"/>
                  <a:gd name="T1" fmla="*/ 62 h 376"/>
                  <a:gd name="T2" fmla="*/ 250 w 251"/>
                  <a:gd name="T3" fmla="*/ 187 h 376"/>
                  <a:gd name="T4" fmla="*/ 125 w 251"/>
                  <a:gd name="T5" fmla="*/ 375 h 376"/>
                  <a:gd name="T6" fmla="*/ 0 w 251"/>
                  <a:gd name="T7" fmla="*/ 187 h 376"/>
                  <a:gd name="T8" fmla="*/ 125 w 251"/>
                  <a:gd name="T9" fmla="*/ 0 h 376"/>
                  <a:gd name="T10" fmla="*/ 219 w 251"/>
                  <a:gd name="T11" fmla="*/ 62 h 376"/>
                  <a:gd name="T12" fmla="*/ 219 w 251"/>
                  <a:gd name="T13" fmla="*/ 62 h 376"/>
                  <a:gd name="T14" fmla="*/ 125 w 251"/>
                  <a:gd name="T15" fmla="*/ 312 h 376"/>
                  <a:gd name="T16" fmla="*/ 188 w 251"/>
                  <a:gd name="T17" fmla="*/ 187 h 376"/>
                  <a:gd name="T18" fmla="*/ 157 w 251"/>
                  <a:gd name="T19" fmla="*/ 125 h 376"/>
                  <a:gd name="T20" fmla="*/ 125 w 251"/>
                  <a:gd name="T21" fmla="*/ 62 h 376"/>
                  <a:gd name="T22" fmla="*/ 94 w 251"/>
                  <a:gd name="T23" fmla="*/ 94 h 376"/>
                  <a:gd name="T24" fmla="*/ 94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2"/>
                    </a:moveTo>
                    <a:cubicBezTo>
                      <a:pt x="250" y="94"/>
                      <a:pt x="250" y="125"/>
                      <a:pt x="250" y="187"/>
                    </a:cubicBezTo>
                    <a:cubicBezTo>
                      <a:pt x="250" y="281"/>
                      <a:pt x="250" y="375"/>
                      <a:pt x="125" y="375"/>
                    </a:cubicBezTo>
                    <a:cubicBezTo>
                      <a:pt x="32" y="375"/>
                      <a:pt x="0" y="281"/>
                      <a:pt x="0" y="187"/>
                    </a:cubicBezTo>
                    <a:cubicBezTo>
                      <a:pt x="0" y="156"/>
                      <a:pt x="32" y="0"/>
                      <a:pt x="125" y="0"/>
                    </a:cubicBezTo>
                    <a:cubicBezTo>
                      <a:pt x="188" y="0"/>
                      <a:pt x="219" y="31"/>
                      <a:pt x="219" y="62"/>
                    </a:cubicBezTo>
                    <a:lnTo>
                      <a:pt x="219" y="62"/>
                    </a:lnTo>
                    <a:close/>
                    <a:moveTo>
                      <a:pt x="125" y="312"/>
                    </a:moveTo>
                    <a:cubicBezTo>
                      <a:pt x="188" y="312"/>
                      <a:pt x="188" y="250"/>
                      <a:pt x="188" y="187"/>
                    </a:cubicBezTo>
                    <a:cubicBezTo>
                      <a:pt x="188" y="187"/>
                      <a:pt x="188" y="125"/>
                      <a:pt x="157" y="125"/>
                    </a:cubicBezTo>
                    <a:cubicBezTo>
                      <a:pt x="157" y="94"/>
                      <a:pt x="157" y="62"/>
                      <a:pt x="125" y="62"/>
                    </a:cubicBezTo>
                    <a:cubicBezTo>
                      <a:pt x="94" y="62"/>
                      <a:pt x="94" y="94"/>
                      <a:pt x="94" y="94"/>
                    </a:cubicBezTo>
                    <a:cubicBezTo>
                      <a:pt x="94" y="125"/>
                      <a:pt x="94" y="187"/>
                      <a:pt x="94" y="187"/>
                    </a:cubicBezTo>
                    <a:cubicBezTo>
                      <a:pt x="94"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29" name="Freeform 178"/>
              <p:cNvSpPr>
                <a:spLocks noChangeArrowheads="1"/>
              </p:cNvSpPr>
              <p:nvPr/>
            </p:nvSpPr>
            <p:spPr bwMode="auto">
              <a:xfrm>
                <a:off x="4773613" y="4757738"/>
                <a:ext cx="57150" cy="123825"/>
              </a:xfrm>
              <a:custGeom>
                <a:avLst/>
                <a:gdLst>
                  <a:gd name="T0" fmla="*/ 94 w 157"/>
                  <a:gd name="T1" fmla="*/ 0 h 345"/>
                  <a:gd name="T2" fmla="*/ 156 w 157"/>
                  <a:gd name="T3" fmla="*/ 0 h 345"/>
                  <a:gd name="T4" fmla="*/ 156 w 157"/>
                  <a:gd name="T5" fmla="*/ 344 h 345"/>
                  <a:gd name="T6" fmla="*/ 62 w 157"/>
                  <a:gd name="T7" fmla="*/ 344 h 345"/>
                  <a:gd name="T8" fmla="*/ 62 w 157"/>
                  <a:gd name="T9" fmla="*/ 63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62" y="344"/>
                    </a:cubicBezTo>
                    <a:cubicBezTo>
                      <a:pt x="62" y="344"/>
                      <a:pt x="62" y="344"/>
                      <a:pt x="62" y="63"/>
                    </a:cubicBezTo>
                    <a:cubicBezTo>
                      <a:pt x="62" y="94"/>
                      <a:pt x="31" y="94"/>
                      <a:pt x="0" y="125"/>
                    </a:cubicBezTo>
                    <a:cubicBezTo>
                      <a:pt x="0" y="125"/>
                      <a:pt x="0" y="125"/>
                      <a:pt x="0" y="63"/>
                    </a:cubicBezTo>
                    <a:cubicBezTo>
                      <a:pt x="31" y="31"/>
                      <a:pt x="62"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30" name="Freeform 179"/>
              <p:cNvSpPr>
                <a:spLocks noChangeArrowheads="1"/>
              </p:cNvSpPr>
              <p:nvPr/>
            </p:nvSpPr>
            <p:spPr bwMode="auto">
              <a:xfrm>
                <a:off x="4840288" y="4746625"/>
                <a:ext cx="90487" cy="134938"/>
              </a:xfrm>
              <a:custGeom>
                <a:avLst/>
                <a:gdLst>
                  <a:gd name="T0" fmla="*/ 219 w 251"/>
                  <a:gd name="T1" fmla="*/ 62 h 376"/>
                  <a:gd name="T2" fmla="*/ 250 w 251"/>
                  <a:gd name="T3" fmla="*/ 187 h 376"/>
                  <a:gd name="T4" fmla="*/ 250 w 251"/>
                  <a:gd name="T5" fmla="*/ 187 h 376"/>
                  <a:gd name="T6" fmla="*/ 125 w 251"/>
                  <a:gd name="T7" fmla="*/ 375 h 376"/>
                  <a:gd name="T8" fmla="*/ 0 w 251"/>
                  <a:gd name="T9" fmla="*/ 187 h 376"/>
                  <a:gd name="T10" fmla="*/ 125 w 251"/>
                  <a:gd name="T11" fmla="*/ 0 h 376"/>
                  <a:gd name="T12" fmla="*/ 219 w 251"/>
                  <a:gd name="T13" fmla="*/ 62 h 376"/>
                  <a:gd name="T14" fmla="*/ 219 w 251"/>
                  <a:gd name="T15" fmla="*/ 62 h 376"/>
                  <a:gd name="T16" fmla="*/ 125 w 251"/>
                  <a:gd name="T17" fmla="*/ 312 h 376"/>
                  <a:gd name="T18" fmla="*/ 188 w 251"/>
                  <a:gd name="T19" fmla="*/ 187 h 376"/>
                  <a:gd name="T20" fmla="*/ 188 w 251"/>
                  <a:gd name="T21" fmla="*/ 125 h 376"/>
                  <a:gd name="T22" fmla="*/ 125 w 251"/>
                  <a:gd name="T23" fmla="*/ 62 h 376"/>
                  <a:gd name="T24" fmla="*/ 94 w 251"/>
                  <a:gd name="T25" fmla="*/ 94 h 376"/>
                  <a:gd name="T26" fmla="*/ 94 w 251"/>
                  <a:gd name="T27" fmla="*/ 187 h 376"/>
                  <a:gd name="T28" fmla="*/ 125 w 251"/>
                  <a:gd name="T29" fmla="*/ 312 h 376"/>
                  <a:gd name="T30" fmla="*/ 125 w 251"/>
                  <a:gd name="T31"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376">
                    <a:moveTo>
                      <a:pt x="219" y="62"/>
                    </a:moveTo>
                    <a:cubicBezTo>
                      <a:pt x="250" y="94"/>
                      <a:pt x="250" y="125"/>
                      <a:pt x="250" y="187"/>
                    </a:cubicBezTo>
                    <a:lnTo>
                      <a:pt x="250" y="187"/>
                    </a:lnTo>
                    <a:cubicBezTo>
                      <a:pt x="250" y="187"/>
                      <a:pt x="250" y="187"/>
                      <a:pt x="125" y="375"/>
                    </a:cubicBezTo>
                    <a:cubicBezTo>
                      <a:pt x="32" y="375"/>
                      <a:pt x="0" y="281"/>
                      <a:pt x="0" y="187"/>
                    </a:cubicBezTo>
                    <a:cubicBezTo>
                      <a:pt x="0" y="156"/>
                      <a:pt x="32" y="0"/>
                      <a:pt x="125" y="0"/>
                    </a:cubicBezTo>
                    <a:cubicBezTo>
                      <a:pt x="188" y="0"/>
                      <a:pt x="219" y="31"/>
                      <a:pt x="219" y="62"/>
                    </a:cubicBezTo>
                    <a:lnTo>
                      <a:pt x="219" y="62"/>
                    </a:lnTo>
                    <a:close/>
                    <a:moveTo>
                      <a:pt x="125" y="312"/>
                    </a:moveTo>
                    <a:cubicBezTo>
                      <a:pt x="188" y="312"/>
                      <a:pt x="188" y="250"/>
                      <a:pt x="188" y="187"/>
                    </a:cubicBezTo>
                    <a:lnTo>
                      <a:pt x="188" y="125"/>
                    </a:lnTo>
                    <a:cubicBezTo>
                      <a:pt x="188" y="94"/>
                      <a:pt x="157" y="62"/>
                      <a:pt x="125" y="62"/>
                    </a:cubicBezTo>
                    <a:lnTo>
                      <a:pt x="94" y="94"/>
                    </a:lnTo>
                    <a:cubicBezTo>
                      <a:pt x="94" y="125"/>
                      <a:pt x="94" y="187"/>
                      <a:pt x="94" y="187"/>
                    </a:cubicBezTo>
                    <a:cubicBezTo>
                      <a:pt x="94"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31" name="Freeform 180"/>
              <p:cNvSpPr>
                <a:spLocks noChangeArrowheads="1"/>
              </p:cNvSpPr>
              <p:nvPr/>
            </p:nvSpPr>
            <p:spPr bwMode="auto">
              <a:xfrm>
                <a:off x="4953000" y="4757738"/>
                <a:ext cx="57150" cy="34925"/>
              </a:xfrm>
              <a:custGeom>
                <a:avLst/>
                <a:gdLst>
                  <a:gd name="T0" fmla="*/ 94 w 157"/>
                  <a:gd name="T1" fmla="*/ 0 h 95"/>
                  <a:gd name="T2" fmla="*/ 156 w 157"/>
                  <a:gd name="T3" fmla="*/ 0 h 95"/>
                  <a:gd name="T4" fmla="*/ 156 w 157"/>
                  <a:gd name="T5" fmla="*/ 0 h 95"/>
                  <a:gd name="T6" fmla="*/ 156 w 157"/>
                  <a:gd name="T7" fmla="*/ 0 h 95"/>
                  <a:gd name="T8" fmla="*/ 0 w 157"/>
                  <a:gd name="T9" fmla="*/ 94 h 95"/>
                  <a:gd name="T10" fmla="*/ 0 w 157"/>
                  <a:gd name="T11" fmla="*/ 63 h 95"/>
                  <a:gd name="T12" fmla="*/ 94 w 157"/>
                  <a:gd name="T13" fmla="*/ 0 h 95"/>
                  <a:gd name="T14" fmla="*/ 94 w 157"/>
                  <a:gd name="T15" fmla="*/ 0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 h="95">
                    <a:moveTo>
                      <a:pt x="94" y="0"/>
                    </a:moveTo>
                    <a:lnTo>
                      <a:pt x="156" y="0"/>
                    </a:lnTo>
                    <a:lnTo>
                      <a:pt x="156" y="0"/>
                    </a:lnTo>
                    <a:lnTo>
                      <a:pt x="156" y="0"/>
                    </a:lnTo>
                    <a:cubicBezTo>
                      <a:pt x="156" y="0"/>
                      <a:pt x="156" y="0"/>
                      <a:pt x="0" y="94"/>
                    </a:cubicBezTo>
                    <a:cubicBezTo>
                      <a:pt x="0" y="94"/>
                      <a:pt x="0" y="94"/>
                      <a:pt x="0" y="63"/>
                    </a:cubicBezTo>
                    <a:cubicBezTo>
                      <a:pt x="31" y="31"/>
                      <a:pt x="62"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32" name="Freeform 181"/>
              <p:cNvSpPr>
                <a:spLocks noChangeArrowheads="1"/>
              </p:cNvSpPr>
              <p:nvPr/>
            </p:nvSpPr>
            <p:spPr bwMode="auto">
              <a:xfrm>
                <a:off x="5156200" y="4746625"/>
                <a:ext cx="57150" cy="34925"/>
              </a:xfrm>
              <a:custGeom>
                <a:avLst/>
                <a:gdLst>
                  <a:gd name="T0" fmla="*/ 157 w 158"/>
                  <a:gd name="T1" fmla="*/ 62 h 95"/>
                  <a:gd name="T2" fmla="*/ 157 w 158"/>
                  <a:gd name="T3" fmla="*/ 94 h 95"/>
                  <a:gd name="T4" fmla="*/ 0 w 158"/>
                  <a:gd name="T5" fmla="*/ 31 h 95"/>
                  <a:gd name="T6" fmla="*/ 63 w 158"/>
                  <a:gd name="T7" fmla="*/ 0 h 95"/>
                  <a:gd name="T8" fmla="*/ 157 w 158"/>
                  <a:gd name="T9" fmla="*/ 62 h 95"/>
                  <a:gd name="T10" fmla="*/ 157 w 158"/>
                  <a:gd name="T11" fmla="*/ 62 h 95"/>
                </a:gdLst>
                <a:ahLst/>
                <a:cxnLst>
                  <a:cxn ang="0">
                    <a:pos x="T0" y="T1"/>
                  </a:cxn>
                  <a:cxn ang="0">
                    <a:pos x="T2" y="T3"/>
                  </a:cxn>
                  <a:cxn ang="0">
                    <a:pos x="T4" y="T5"/>
                  </a:cxn>
                  <a:cxn ang="0">
                    <a:pos x="T6" y="T7"/>
                  </a:cxn>
                  <a:cxn ang="0">
                    <a:pos x="T8" y="T9"/>
                  </a:cxn>
                  <a:cxn ang="0">
                    <a:pos x="T10" y="T11"/>
                  </a:cxn>
                </a:cxnLst>
                <a:rect l="0" t="0" r="r" b="b"/>
                <a:pathLst>
                  <a:path w="158" h="95">
                    <a:moveTo>
                      <a:pt x="157" y="62"/>
                    </a:moveTo>
                    <a:lnTo>
                      <a:pt x="157" y="94"/>
                    </a:lnTo>
                    <a:cubicBezTo>
                      <a:pt x="125" y="62"/>
                      <a:pt x="63" y="31"/>
                      <a:pt x="0" y="31"/>
                    </a:cubicBezTo>
                    <a:cubicBezTo>
                      <a:pt x="32" y="31"/>
                      <a:pt x="32" y="0"/>
                      <a:pt x="63" y="0"/>
                    </a:cubicBezTo>
                    <a:cubicBezTo>
                      <a:pt x="94" y="0"/>
                      <a:pt x="125" y="31"/>
                      <a:pt x="157" y="62"/>
                    </a:cubicBezTo>
                    <a:lnTo>
                      <a:pt x="157" y="6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33" name="Freeform 182"/>
              <p:cNvSpPr>
                <a:spLocks noChangeArrowheads="1"/>
              </p:cNvSpPr>
              <p:nvPr/>
            </p:nvSpPr>
            <p:spPr bwMode="auto">
              <a:xfrm>
                <a:off x="5233988" y="4757738"/>
                <a:ext cx="57150" cy="123825"/>
              </a:xfrm>
              <a:custGeom>
                <a:avLst/>
                <a:gdLst>
                  <a:gd name="T0" fmla="*/ 94 w 157"/>
                  <a:gd name="T1" fmla="*/ 0 h 345"/>
                  <a:gd name="T2" fmla="*/ 156 w 157"/>
                  <a:gd name="T3" fmla="*/ 0 h 345"/>
                  <a:gd name="T4" fmla="*/ 156 w 157"/>
                  <a:gd name="T5" fmla="*/ 344 h 345"/>
                  <a:gd name="T6" fmla="*/ 156 w 157"/>
                  <a:gd name="T7" fmla="*/ 344 h 345"/>
                  <a:gd name="T8" fmla="*/ 94 w 157"/>
                  <a:gd name="T9" fmla="*/ 250 h 345"/>
                  <a:gd name="T10" fmla="*/ 94 w 157"/>
                  <a:gd name="T11" fmla="*/ 63 h 345"/>
                  <a:gd name="T12" fmla="*/ 0 w 157"/>
                  <a:gd name="T13" fmla="*/ 125 h 345"/>
                  <a:gd name="T14" fmla="*/ 0 w 157"/>
                  <a:gd name="T15" fmla="*/ 125 h 345"/>
                  <a:gd name="T16" fmla="*/ 0 w 157"/>
                  <a:gd name="T17" fmla="*/ 63 h 345"/>
                  <a:gd name="T18" fmla="*/ 94 w 157"/>
                  <a:gd name="T19" fmla="*/ 0 h 345"/>
                  <a:gd name="T20" fmla="*/ 94 w 157"/>
                  <a:gd name="T2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345">
                    <a:moveTo>
                      <a:pt x="94" y="0"/>
                    </a:moveTo>
                    <a:lnTo>
                      <a:pt x="156" y="0"/>
                    </a:lnTo>
                    <a:cubicBezTo>
                      <a:pt x="156" y="0"/>
                      <a:pt x="156" y="0"/>
                      <a:pt x="156" y="344"/>
                    </a:cubicBezTo>
                    <a:lnTo>
                      <a:pt x="156" y="344"/>
                    </a:lnTo>
                    <a:cubicBezTo>
                      <a:pt x="156" y="344"/>
                      <a:pt x="156" y="344"/>
                      <a:pt x="94" y="250"/>
                    </a:cubicBezTo>
                    <a:cubicBezTo>
                      <a:pt x="94" y="250"/>
                      <a:pt x="94" y="250"/>
                      <a:pt x="94" y="63"/>
                    </a:cubicBezTo>
                    <a:cubicBezTo>
                      <a:pt x="63" y="94"/>
                      <a:pt x="31" y="94"/>
                      <a:pt x="0" y="125"/>
                    </a:cubicBezTo>
                    <a:lnTo>
                      <a:pt x="0" y="125"/>
                    </a:lnTo>
                    <a:cubicBezTo>
                      <a:pt x="0" y="125"/>
                      <a:pt x="0" y="125"/>
                      <a:pt x="0" y="63"/>
                    </a:cubicBezTo>
                    <a:cubicBezTo>
                      <a:pt x="31"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34" name="Freeform 183"/>
              <p:cNvSpPr>
                <a:spLocks noChangeArrowheads="1"/>
              </p:cNvSpPr>
              <p:nvPr/>
            </p:nvSpPr>
            <p:spPr bwMode="auto">
              <a:xfrm>
                <a:off x="5313363" y="4746625"/>
                <a:ext cx="90487" cy="134938"/>
              </a:xfrm>
              <a:custGeom>
                <a:avLst/>
                <a:gdLst>
                  <a:gd name="T0" fmla="*/ 219 w 251"/>
                  <a:gd name="T1" fmla="*/ 62 h 376"/>
                  <a:gd name="T2" fmla="*/ 250 w 251"/>
                  <a:gd name="T3" fmla="*/ 187 h 376"/>
                  <a:gd name="T4" fmla="*/ 125 w 251"/>
                  <a:gd name="T5" fmla="*/ 375 h 376"/>
                  <a:gd name="T6" fmla="*/ 0 w 251"/>
                  <a:gd name="T7" fmla="*/ 187 h 376"/>
                  <a:gd name="T8" fmla="*/ 125 w 251"/>
                  <a:gd name="T9" fmla="*/ 0 h 376"/>
                  <a:gd name="T10" fmla="*/ 219 w 251"/>
                  <a:gd name="T11" fmla="*/ 62 h 376"/>
                  <a:gd name="T12" fmla="*/ 219 w 251"/>
                  <a:gd name="T13" fmla="*/ 62 h 376"/>
                  <a:gd name="T14" fmla="*/ 125 w 251"/>
                  <a:gd name="T15" fmla="*/ 312 h 376"/>
                  <a:gd name="T16" fmla="*/ 187 w 251"/>
                  <a:gd name="T17" fmla="*/ 187 h 376"/>
                  <a:gd name="T18" fmla="*/ 156 w 251"/>
                  <a:gd name="T19" fmla="*/ 125 h 376"/>
                  <a:gd name="T20" fmla="*/ 125 w 251"/>
                  <a:gd name="T21" fmla="*/ 62 h 376"/>
                  <a:gd name="T22" fmla="*/ 94 w 251"/>
                  <a:gd name="T23" fmla="*/ 94 h 376"/>
                  <a:gd name="T24" fmla="*/ 94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2"/>
                    </a:moveTo>
                    <a:cubicBezTo>
                      <a:pt x="250" y="94"/>
                      <a:pt x="250" y="125"/>
                      <a:pt x="250" y="187"/>
                    </a:cubicBezTo>
                    <a:cubicBezTo>
                      <a:pt x="250" y="281"/>
                      <a:pt x="219" y="375"/>
                      <a:pt x="125" y="375"/>
                    </a:cubicBezTo>
                    <a:cubicBezTo>
                      <a:pt x="31" y="375"/>
                      <a:pt x="0" y="281"/>
                      <a:pt x="0" y="187"/>
                    </a:cubicBezTo>
                    <a:cubicBezTo>
                      <a:pt x="0" y="156"/>
                      <a:pt x="0" y="0"/>
                      <a:pt x="125" y="0"/>
                    </a:cubicBezTo>
                    <a:cubicBezTo>
                      <a:pt x="187" y="0"/>
                      <a:pt x="219" y="31"/>
                      <a:pt x="219" y="62"/>
                    </a:cubicBezTo>
                    <a:lnTo>
                      <a:pt x="219" y="62"/>
                    </a:lnTo>
                    <a:close/>
                    <a:moveTo>
                      <a:pt x="125" y="312"/>
                    </a:moveTo>
                    <a:cubicBezTo>
                      <a:pt x="156" y="312"/>
                      <a:pt x="187" y="250"/>
                      <a:pt x="187" y="187"/>
                    </a:cubicBezTo>
                    <a:cubicBezTo>
                      <a:pt x="187" y="187"/>
                      <a:pt x="187" y="125"/>
                      <a:pt x="156" y="125"/>
                    </a:cubicBezTo>
                    <a:cubicBezTo>
                      <a:pt x="156" y="94"/>
                      <a:pt x="156" y="62"/>
                      <a:pt x="125" y="62"/>
                    </a:cubicBezTo>
                    <a:cubicBezTo>
                      <a:pt x="94" y="62"/>
                      <a:pt x="94" y="94"/>
                      <a:pt x="94" y="94"/>
                    </a:cubicBezTo>
                    <a:cubicBezTo>
                      <a:pt x="94" y="125"/>
                      <a:pt x="94" y="187"/>
                      <a:pt x="94" y="187"/>
                    </a:cubicBezTo>
                    <a:cubicBezTo>
                      <a:pt x="94"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35" name="Freeform 184"/>
              <p:cNvSpPr>
                <a:spLocks noChangeArrowheads="1"/>
              </p:cNvSpPr>
              <p:nvPr/>
            </p:nvSpPr>
            <p:spPr bwMode="auto">
              <a:xfrm>
                <a:off x="5414963" y="4757738"/>
                <a:ext cx="57150" cy="123825"/>
              </a:xfrm>
              <a:custGeom>
                <a:avLst/>
                <a:gdLst>
                  <a:gd name="T0" fmla="*/ 94 w 157"/>
                  <a:gd name="T1" fmla="*/ 0 h 345"/>
                  <a:gd name="T2" fmla="*/ 156 w 157"/>
                  <a:gd name="T3" fmla="*/ 0 h 345"/>
                  <a:gd name="T4" fmla="*/ 156 w 157"/>
                  <a:gd name="T5" fmla="*/ 344 h 345"/>
                  <a:gd name="T6" fmla="*/ 94 w 157"/>
                  <a:gd name="T7" fmla="*/ 344 h 345"/>
                  <a:gd name="T8" fmla="*/ 94 w 157"/>
                  <a:gd name="T9" fmla="*/ 63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94" y="344"/>
                    </a:cubicBezTo>
                    <a:cubicBezTo>
                      <a:pt x="94" y="344"/>
                      <a:pt x="94" y="344"/>
                      <a:pt x="94" y="63"/>
                    </a:cubicBezTo>
                    <a:cubicBezTo>
                      <a:pt x="63" y="94"/>
                      <a:pt x="31" y="94"/>
                      <a:pt x="0" y="125"/>
                    </a:cubicBezTo>
                    <a:cubicBezTo>
                      <a:pt x="0" y="125"/>
                      <a:pt x="0" y="125"/>
                      <a:pt x="0" y="63"/>
                    </a:cubicBezTo>
                    <a:cubicBezTo>
                      <a:pt x="31"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36" name="Freeform 185"/>
              <p:cNvSpPr>
                <a:spLocks noChangeArrowheads="1"/>
              </p:cNvSpPr>
              <p:nvPr/>
            </p:nvSpPr>
            <p:spPr bwMode="auto">
              <a:xfrm>
                <a:off x="5492750" y="4746625"/>
                <a:ext cx="90488" cy="134938"/>
              </a:xfrm>
              <a:custGeom>
                <a:avLst/>
                <a:gdLst>
                  <a:gd name="T0" fmla="*/ 219 w 251"/>
                  <a:gd name="T1" fmla="*/ 62 h 376"/>
                  <a:gd name="T2" fmla="*/ 250 w 251"/>
                  <a:gd name="T3" fmla="*/ 187 h 376"/>
                  <a:gd name="T4" fmla="*/ 125 w 251"/>
                  <a:gd name="T5" fmla="*/ 375 h 376"/>
                  <a:gd name="T6" fmla="*/ 0 w 251"/>
                  <a:gd name="T7" fmla="*/ 187 h 376"/>
                  <a:gd name="T8" fmla="*/ 125 w 251"/>
                  <a:gd name="T9" fmla="*/ 0 h 376"/>
                  <a:gd name="T10" fmla="*/ 219 w 251"/>
                  <a:gd name="T11" fmla="*/ 62 h 376"/>
                  <a:gd name="T12" fmla="*/ 219 w 251"/>
                  <a:gd name="T13" fmla="*/ 62 h 376"/>
                  <a:gd name="T14" fmla="*/ 125 w 251"/>
                  <a:gd name="T15" fmla="*/ 312 h 376"/>
                  <a:gd name="T16" fmla="*/ 187 w 251"/>
                  <a:gd name="T17" fmla="*/ 187 h 376"/>
                  <a:gd name="T18" fmla="*/ 156 w 251"/>
                  <a:gd name="T19" fmla="*/ 125 h 376"/>
                  <a:gd name="T20" fmla="*/ 125 w 251"/>
                  <a:gd name="T21" fmla="*/ 62 h 376"/>
                  <a:gd name="T22" fmla="*/ 94 w 251"/>
                  <a:gd name="T23" fmla="*/ 94 h 376"/>
                  <a:gd name="T24" fmla="*/ 94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2"/>
                    </a:moveTo>
                    <a:cubicBezTo>
                      <a:pt x="250" y="94"/>
                      <a:pt x="250" y="125"/>
                      <a:pt x="250" y="187"/>
                    </a:cubicBezTo>
                    <a:cubicBezTo>
                      <a:pt x="250" y="281"/>
                      <a:pt x="250" y="375"/>
                      <a:pt x="125" y="375"/>
                    </a:cubicBezTo>
                    <a:cubicBezTo>
                      <a:pt x="31" y="375"/>
                      <a:pt x="0" y="281"/>
                      <a:pt x="0" y="187"/>
                    </a:cubicBezTo>
                    <a:cubicBezTo>
                      <a:pt x="0" y="156"/>
                      <a:pt x="31" y="0"/>
                      <a:pt x="125" y="0"/>
                    </a:cubicBezTo>
                    <a:cubicBezTo>
                      <a:pt x="187" y="0"/>
                      <a:pt x="219" y="31"/>
                      <a:pt x="219" y="62"/>
                    </a:cubicBezTo>
                    <a:lnTo>
                      <a:pt x="219" y="62"/>
                    </a:lnTo>
                    <a:close/>
                    <a:moveTo>
                      <a:pt x="125" y="312"/>
                    </a:moveTo>
                    <a:cubicBezTo>
                      <a:pt x="187" y="312"/>
                      <a:pt x="187" y="250"/>
                      <a:pt x="187" y="187"/>
                    </a:cubicBezTo>
                    <a:cubicBezTo>
                      <a:pt x="187" y="187"/>
                      <a:pt x="187" y="125"/>
                      <a:pt x="156" y="125"/>
                    </a:cubicBezTo>
                    <a:cubicBezTo>
                      <a:pt x="156" y="94"/>
                      <a:pt x="156" y="62"/>
                      <a:pt x="125" y="62"/>
                    </a:cubicBezTo>
                    <a:lnTo>
                      <a:pt x="94" y="94"/>
                    </a:lnTo>
                    <a:cubicBezTo>
                      <a:pt x="94" y="125"/>
                      <a:pt x="94" y="187"/>
                      <a:pt x="94" y="187"/>
                    </a:cubicBezTo>
                    <a:cubicBezTo>
                      <a:pt x="94"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37" name="Freeform 186"/>
              <p:cNvSpPr>
                <a:spLocks noChangeArrowheads="1"/>
              </p:cNvSpPr>
              <p:nvPr/>
            </p:nvSpPr>
            <p:spPr bwMode="auto">
              <a:xfrm>
                <a:off x="5594350" y="4757738"/>
                <a:ext cx="57150" cy="123825"/>
              </a:xfrm>
              <a:custGeom>
                <a:avLst/>
                <a:gdLst>
                  <a:gd name="T0" fmla="*/ 94 w 157"/>
                  <a:gd name="T1" fmla="*/ 0 h 345"/>
                  <a:gd name="T2" fmla="*/ 156 w 157"/>
                  <a:gd name="T3" fmla="*/ 0 h 345"/>
                  <a:gd name="T4" fmla="*/ 156 w 157"/>
                  <a:gd name="T5" fmla="*/ 344 h 345"/>
                  <a:gd name="T6" fmla="*/ 94 w 157"/>
                  <a:gd name="T7" fmla="*/ 344 h 345"/>
                  <a:gd name="T8" fmla="*/ 94 w 157"/>
                  <a:gd name="T9" fmla="*/ 63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94" y="344"/>
                    </a:cubicBezTo>
                    <a:cubicBezTo>
                      <a:pt x="94" y="344"/>
                      <a:pt x="94" y="344"/>
                      <a:pt x="94" y="63"/>
                    </a:cubicBezTo>
                    <a:cubicBezTo>
                      <a:pt x="63" y="94"/>
                      <a:pt x="31" y="94"/>
                      <a:pt x="0" y="125"/>
                    </a:cubicBezTo>
                    <a:cubicBezTo>
                      <a:pt x="0" y="125"/>
                      <a:pt x="0" y="125"/>
                      <a:pt x="0" y="63"/>
                    </a:cubicBezTo>
                    <a:cubicBezTo>
                      <a:pt x="31"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38" name="Freeform 187"/>
              <p:cNvSpPr>
                <a:spLocks noChangeArrowheads="1"/>
              </p:cNvSpPr>
              <p:nvPr/>
            </p:nvSpPr>
            <p:spPr bwMode="auto">
              <a:xfrm>
                <a:off x="5673725" y="4746625"/>
                <a:ext cx="90488" cy="134938"/>
              </a:xfrm>
              <a:custGeom>
                <a:avLst/>
                <a:gdLst>
                  <a:gd name="T0" fmla="*/ 219 w 251"/>
                  <a:gd name="T1" fmla="*/ 62 h 376"/>
                  <a:gd name="T2" fmla="*/ 250 w 251"/>
                  <a:gd name="T3" fmla="*/ 187 h 376"/>
                  <a:gd name="T4" fmla="*/ 125 w 251"/>
                  <a:gd name="T5" fmla="*/ 375 h 376"/>
                  <a:gd name="T6" fmla="*/ 0 w 251"/>
                  <a:gd name="T7" fmla="*/ 187 h 376"/>
                  <a:gd name="T8" fmla="*/ 125 w 251"/>
                  <a:gd name="T9" fmla="*/ 0 h 376"/>
                  <a:gd name="T10" fmla="*/ 219 w 251"/>
                  <a:gd name="T11" fmla="*/ 62 h 376"/>
                  <a:gd name="T12" fmla="*/ 219 w 251"/>
                  <a:gd name="T13" fmla="*/ 62 h 376"/>
                  <a:gd name="T14" fmla="*/ 125 w 251"/>
                  <a:gd name="T15" fmla="*/ 312 h 376"/>
                  <a:gd name="T16" fmla="*/ 187 w 251"/>
                  <a:gd name="T17" fmla="*/ 187 h 376"/>
                  <a:gd name="T18" fmla="*/ 187 w 251"/>
                  <a:gd name="T19" fmla="*/ 125 h 376"/>
                  <a:gd name="T20" fmla="*/ 125 w 251"/>
                  <a:gd name="T21" fmla="*/ 62 h 376"/>
                  <a:gd name="T22" fmla="*/ 94 w 251"/>
                  <a:gd name="T23" fmla="*/ 94 h 376"/>
                  <a:gd name="T24" fmla="*/ 94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2"/>
                    </a:moveTo>
                    <a:cubicBezTo>
                      <a:pt x="250" y="94"/>
                      <a:pt x="250" y="125"/>
                      <a:pt x="250" y="187"/>
                    </a:cubicBezTo>
                    <a:cubicBezTo>
                      <a:pt x="250" y="281"/>
                      <a:pt x="250" y="375"/>
                      <a:pt x="125" y="375"/>
                    </a:cubicBezTo>
                    <a:cubicBezTo>
                      <a:pt x="31" y="375"/>
                      <a:pt x="0" y="281"/>
                      <a:pt x="0" y="187"/>
                    </a:cubicBezTo>
                    <a:cubicBezTo>
                      <a:pt x="0" y="156"/>
                      <a:pt x="31" y="0"/>
                      <a:pt x="125" y="0"/>
                    </a:cubicBezTo>
                    <a:cubicBezTo>
                      <a:pt x="187" y="0"/>
                      <a:pt x="219" y="31"/>
                      <a:pt x="219" y="62"/>
                    </a:cubicBezTo>
                    <a:lnTo>
                      <a:pt x="219" y="62"/>
                    </a:lnTo>
                    <a:close/>
                    <a:moveTo>
                      <a:pt x="125" y="312"/>
                    </a:moveTo>
                    <a:cubicBezTo>
                      <a:pt x="187" y="312"/>
                      <a:pt x="187" y="250"/>
                      <a:pt x="187" y="187"/>
                    </a:cubicBezTo>
                    <a:lnTo>
                      <a:pt x="187" y="125"/>
                    </a:lnTo>
                    <a:cubicBezTo>
                      <a:pt x="187" y="94"/>
                      <a:pt x="156" y="62"/>
                      <a:pt x="125" y="62"/>
                    </a:cubicBezTo>
                    <a:lnTo>
                      <a:pt x="94" y="94"/>
                    </a:lnTo>
                    <a:cubicBezTo>
                      <a:pt x="94" y="125"/>
                      <a:pt x="94" y="187"/>
                      <a:pt x="94" y="187"/>
                    </a:cubicBezTo>
                    <a:cubicBezTo>
                      <a:pt x="94"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39" name="Freeform 188"/>
              <p:cNvSpPr>
                <a:spLocks noChangeArrowheads="1"/>
              </p:cNvSpPr>
              <p:nvPr/>
            </p:nvSpPr>
            <p:spPr bwMode="auto">
              <a:xfrm>
                <a:off x="5784850" y="4746625"/>
                <a:ext cx="90488" cy="134938"/>
              </a:xfrm>
              <a:custGeom>
                <a:avLst/>
                <a:gdLst>
                  <a:gd name="T0" fmla="*/ 219 w 251"/>
                  <a:gd name="T1" fmla="*/ 62 h 376"/>
                  <a:gd name="T2" fmla="*/ 250 w 251"/>
                  <a:gd name="T3" fmla="*/ 187 h 376"/>
                  <a:gd name="T4" fmla="*/ 125 w 251"/>
                  <a:gd name="T5" fmla="*/ 375 h 376"/>
                  <a:gd name="T6" fmla="*/ 0 w 251"/>
                  <a:gd name="T7" fmla="*/ 187 h 376"/>
                  <a:gd name="T8" fmla="*/ 125 w 251"/>
                  <a:gd name="T9" fmla="*/ 0 h 376"/>
                  <a:gd name="T10" fmla="*/ 219 w 251"/>
                  <a:gd name="T11" fmla="*/ 62 h 376"/>
                  <a:gd name="T12" fmla="*/ 219 w 251"/>
                  <a:gd name="T13" fmla="*/ 62 h 376"/>
                  <a:gd name="T14" fmla="*/ 125 w 251"/>
                  <a:gd name="T15" fmla="*/ 312 h 376"/>
                  <a:gd name="T16" fmla="*/ 157 w 251"/>
                  <a:gd name="T17" fmla="*/ 187 h 376"/>
                  <a:gd name="T18" fmla="*/ 157 w 251"/>
                  <a:gd name="T19" fmla="*/ 125 h 376"/>
                  <a:gd name="T20" fmla="*/ 125 w 251"/>
                  <a:gd name="T21" fmla="*/ 62 h 376"/>
                  <a:gd name="T22" fmla="*/ 94 w 251"/>
                  <a:gd name="T23" fmla="*/ 94 h 376"/>
                  <a:gd name="T24" fmla="*/ 63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2"/>
                    </a:moveTo>
                    <a:cubicBezTo>
                      <a:pt x="219" y="94"/>
                      <a:pt x="250" y="125"/>
                      <a:pt x="250" y="187"/>
                    </a:cubicBezTo>
                    <a:cubicBezTo>
                      <a:pt x="250" y="281"/>
                      <a:pt x="219" y="375"/>
                      <a:pt x="125" y="375"/>
                    </a:cubicBezTo>
                    <a:cubicBezTo>
                      <a:pt x="32" y="375"/>
                      <a:pt x="0" y="281"/>
                      <a:pt x="0" y="187"/>
                    </a:cubicBezTo>
                    <a:cubicBezTo>
                      <a:pt x="0" y="156"/>
                      <a:pt x="0" y="0"/>
                      <a:pt x="125" y="0"/>
                    </a:cubicBezTo>
                    <a:cubicBezTo>
                      <a:pt x="157" y="0"/>
                      <a:pt x="188" y="31"/>
                      <a:pt x="219" y="62"/>
                    </a:cubicBezTo>
                    <a:lnTo>
                      <a:pt x="219" y="62"/>
                    </a:lnTo>
                    <a:close/>
                    <a:moveTo>
                      <a:pt x="125" y="312"/>
                    </a:moveTo>
                    <a:cubicBezTo>
                      <a:pt x="157" y="312"/>
                      <a:pt x="157" y="250"/>
                      <a:pt x="157" y="187"/>
                    </a:cubicBezTo>
                    <a:lnTo>
                      <a:pt x="157" y="125"/>
                    </a:lnTo>
                    <a:cubicBezTo>
                      <a:pt x="157" y="94"/>
                      <a:pt x="157" y="62"/>
                      <a:pt x="125" y="62"/>
                    </a:cubicBezTo>
                    <a:cubicBezTo>
                      <a:pt x="94" y="62"/>
                      <a:pt x="94" y="94"/>
                      <a:pt x="94" y="94"/>
                    </a:cubicBezTo>
                    <a:cubicBezTo>
                      <a:pt x="63" y="125"/>
                      <a:pt x="63" y="187"/>
                      <a:pt x="63" y="187"/>
                    </a:cubicBezTo>
                    <a:cubicBezTo>
                      <a:pt x="63"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40" name="Freeform 189"/>
              <p:cNvSpPr>
                <a:spLocks noChangeArrowheads="1"/>
              </p:cNvSpPr>
              <p:nvPr/>
            </p:nvSpPr>
            <p:spPr bwMode="auto">
              <a:xfrm>
                <a:off x="5875338" y="4757738"/>
                <a:ext cx="68262" cy="123825"/>
              </a:xfrm>
              <a:custGeom>
                <a:avLst/>
                <a:gdLst>
                  <a:gd name="T0" fmla="*/ 94 w 189"/>
                  <a:gd name="T1" fmla="*/ 0 h 345"/>
                  <a:gd name="T2" fmla="*/ 188 w 189"/>
                  <a:gd name="T3" fmla="*/ 0 h 345"/>
                  <a:gd name="T4" fmla="*/ 188 w 189"/>
                  <a:gd name="T5" fmla="*/ 344 h 345"/>
                  <a:gd name="T6" fmla="*/ 94 w 189"/>
                  <a:gd name="T7" fmla="*/ 344 h 345"/>
                  <a:gd name="T8" fmla="*/ 94 w 189"/>
                  <a:gd name="T9" fmla="*/ 63 h 345"/>
                  <a:gd name="T10" fmla="*/ 0 w 189"/>
                  <a:gd name="T11" fmla="*/ 125 h 345"/>
                  <a:gd name="T12" fmla="*/ 0 w 189"/>
                  <a:gd name="T13" fmla="*/ 63 h 345"/>
                  <a:gd name="T14" fmla="*/ 94 w 189"/>
                  <a:gd name="T15" fmla="*/ 0 h 345"/>
                  <a:gd name="T16" fmla="*/ 94 w 189"/>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5">
                    <a:moveTo>
                      <a:pt x="94" y="0"/>
                    </a:moveTo>
                    <a:lnTo>
                      <a:pt x="188" y="0"/>
                    </a:lnTo>
                    <a:cubicBezTo>
                      <a:pt x="188" y="0"/>
                      <a:pt x="188" y="0"/>
                      <a:pt x="188" y="344"/>
                    </a:cubicBezTo>
                    <a:cubicBezTo>
                      <a:pt x="188" y="344"/>
                      <a:pt x="188" y="344"/>
                      <a:pt x="94" y="344"/>
                    </a:cubicBezTo>
                    <a:cubicBezTo>
                      <a:pt x="94" y="344"/>
                      <a:pt x="94" y="344"/>
                      <a:pt x="94" y="63"/>
                    </a:cubicBezTo>
                    <a:cubicBezTo>
                      <a:pt x="94" y="94"/>
                      <a:pt x="63" y="94"/>
                      <a:pt x="0" y="125"/>
                    </a:cubicBezTo>
                    <a:cubicBezTo>
                      <a:pt x="0" y="125"/>
                      <a:pt x="0" y="125"/>
                      <a:pt x="0" y="63"/>
                    </a:cubicBezTo>
                    <a:cubicBezTo>
                      <a:pt x="32"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41" name="Freeform 190"/>
              <p:cNvSpPr>
                <a:spLocks noChangeArrowheads="1"/>
              </p:cNvSpPr>
              <p:nvPr/>
            </p:nvSpPr>
            <p:spPr bwMode="auto">
              <a:xfrm>
                <a:off x="5965825" y="4746625"/>
                <a:ext cx="90488" cy="134938"/>
              </a:xfrm>
              <a:custGeom>
                <a:avLst/>
                <a:gdLst>
                  <a:gd name="T0" fmla="*/ 219 w 251"/>
                  <a:gd name="T1" fmla="*/ 62 h 376"/>
                  <a:gd name="T2" fmla="*/ 250 w 251"/>
                  <a:gd name="T3" fmla="*/ 187 h 376"/>
                  <a:gd name="T4" fmla="*/ 125 w 251"/>
                  <a:gd name="T5" fmla="*/ 375 h 376"/>
                  <a:gd name="T6" fmla="*/ 0 w 251"/>
                  <a:gd name="T7" fmla="*/ 187 h 376"/>
                  <a:gd name="T8" fmla="*/ 125 w 251"/>
                  <a:gd name="T9" fmla="*/ 0 h 376"/>
                  <a:gd name="T10" fmla="*/ 219 w 251"/>
                  <a:gd name="T11" fmla="*/ 62 h 376"/>
                  <a:gd name="T12" fmla="*/ 219 w 251"/>
                  <a:gd name="T13" fmla="*/ 62 h 376"/>
                  <a:gd name="T14" fmla="*/ 125 w 251"/>
                  <a:gd name="T15" fmla="*/ 312 h 376"/>
                  <a:gd name="T16" fmla="*/ 157 w 251"/>
                  <a:gd name="T17" fmla="*/ 187 h 376"/>
                  <a:gd name="T18" fmla="*/ 157 w 251"/>
                  <a:gd name="T19" fmla="*/ 125 h 376"/>
                  <a:gd name="T20" fmla="*/ 125 w 251"/>
                  <a:gd name="T21" fmla="*/ 62 h 376"/>
                  <a:gd name="T22" fmla="*/ 94 w 251"/>
                  <a:gd name="T23" fmla="*/ 94 h 376"/>
                  <a:gd name="T24" fmla="*/ 63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2"/>
                    </a:moveTo>
                    <a:cubicBezTo>
                      <a:pt x="219" y="94"/>
                      <a:pt x="250" y="125"/>
                      <a:pt x="250" y="187"/>
                    </a:cubicBezTo>
                    <a:cubicBezTo>
                      <a:pt x="250" y="281"/>
                      <a:pt x="219" y="375"/>
                      <a:pt x="125" y="375"/>
                    </a:cubicBezTo>
                    <a:cubicBezTo>
                      <a:pt x="31" y="375"/>
                      <a:pt x="0" y="281"/>
                      <a:pt x="0" y="187"/>
                    </a:cubicBezTo>
                    <a:cubicBezTo>
                      <a:pt x="0" y="156"/>
                      <a:pt x="0" y="0"/>
                      <a:pt x="125" y="0"/>
                    </a:cubicBezTo>
                    <a:cubicBezTo>
                      <a:pt x="157" y="0"/>
                      <a:pt x="188" y="31"/>
                      <a:pt x="219" y="62"/>
                    </a:cubicBezTo>
                    <a:lnTo>
                      <a:pt x="219" y="62"/>
                    </a:lnTo>
                    <a:close/>
                    <a:moveTo>
                      <a:pt x="125" y="312"/>
                    </a:moveTo>
                    <a:cubicBezTo>
                      <a:pt x="157" y="312"/>
                      <a:pt x="157" y="250"/>
                      <a:pt x="157" y="187"/>
                    </a:cubicBezTo>
                    <a:lnTo>
                      <a:pt x="157" y="125"/>
                    </a:lnTo>
                    <a:cubicBezTo>
                      <a:pt x="157" y="94"/>
                      <a:pt x="157" y="62"/>
                      <a:pt x="125" y="62"/>
                    </a:cubicBezTo>
                    <a:cubicBezTo>
                      <a:pt x="94" y="62"/>
                      <a:pt x="94" y="94"/>
                      <a:pt x="94" y="94"/>
                    </a:cubicBezTo>
                    <a:cubicBezTo>
                      <a:pt x="63" y="125"/>
                      <a:pt x="63" y="187"/>
                      <a:pt x="63" y="187"/>
                    </a:cubicBezTo>
                    <a:cubicBezTo>
                      <a:pt x="63"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42" name="Freeform 191"/>
              <p:cNvSpPr>
                <a:spLocks noChangeArrowheads="1"/>
              </p:cNvSpPr>
              <p:nvPr/>
            </p:nvSpPr>
            <p:spPr bwMode="auto">
              <a:xfrm>
                <a:off x="6078538" y="4757738"/>
                <a:ext cx="46037" cy="123825"/>
              </a:xfrm>
              <a:custGeom>
                <a:avLst/>
                <a:gdLst>
                  <a:gd name="T0" fmla="*/ 94 w 126"/>
                  <a:gd name="T1" fmla="*/ 0 h 345"/>
                  <a:gd name="T2" fmla="*/ 125 w 126"/>
                  <a:gd name="T3" fmla="*/ 0 h 345"/>
                  <a:gd name="T4" fmla="*/ 125 w 126"/>
                  <a:gd name="T5" fmla="*/ 344 h 345"/>
                  <a:gd name="T6" fmla="*/ 62 w 126"/>
                  <a:gd name="T7" fmla="*/ 344 h 345"/>
                  <a:gd name="T8" fmla="*/ 62 w 126"/>
                  <a:gd name="T9" fmla="*/ 63 h 345"/>
                  <a:gd name="T10" fmla="*/ 0 w 126"/>
                  <a:gd name="T11" fmla="*/ 125 h 345"/>
                  <a:gd name="T12" fmla="*/ 0 w 126"/>
                  <a:gd name="T13" fmla="*/ 63 h 345"/>
                  <a:gd name="T14" fmla="*/ 94 w 126"/>
                  <a:gd name="T15" fmla="*/ 0 h 345"/>
                  <a:gd name="T16" fmla="*/ 94 w 12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45">
                    <a:moveTo>
                      <a:pt x="94" y="0"/>
                    </a:moveTo>
                    <a:lnTo>
                      <a:pt x="125" y="0"/>
                    </a:lnTo>
                    <a:cubicBezTo>
                      <a:pt x="125" y="0"/>
                      <a:pt x="125" y="0"/>
                      <a:pt x="125" y="344"/>
                    </a:cubicBezTo>
                    <a:cubicBezTo>
                      <a:pt x="125" y="344"/>
                      <a:pt x="125" y="344"/>
                      <a:pt x="62" y="344"/>
                    </a:cubicBezTo>
                    <a:cubicBezTo>
                      <a:pt x="62" y="344"/>
                      <a:pt x="62" y="344"/>
                      <a:pt x="62" y="63"/>
                    </a:cubicBezTo>
                    <a:cubicBezTo>
                      <a:pt x="62" y="94"/>
                      <a:pt x="31" y="94"/>
                      <a:pt x="0" y="125"/>
                    </a:cubicBezTo>
                    <a:cubicBezTo>
                      <a:pt x="0" y="125"/>
                      <a:pt x="0" y="125"/>
                      <a:pt x="0" y="63"/>
                    </a:cubicBezTo>
                    <a:cubicBezTo>
                      <a:pt x="31" y="31"/>
                      <a:pt x="62"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43" name="Freeform 192"/>
              <p:cNvSpPr>
                <a:spLocks noChangeArrowheads="1"/>
              </p:cNvSpPr>
              <p:nvPr/>
            </p:nvSpPr>
            <p:spPr bwMode="auto">
              <a:xfrm>
                <a:off x="6145213" y="4746625"/>
                <a:ext cx="90487" cy="134938"/>
              </a:xfrm>
              <a:custGeom>
                <a:avLst/>
                <a:gdLst>
                  <a:gd name="T0" fmla="*/ 219 w 251"/>
                  <a:gd name="T1" fmla="*/ 62 h 376"/>
                  <a:gd name="T2" fmla="*/ 250 w 251"/>
                  <a:gd name="T3" fmla="*/ 187 h 376"/>
                  <a:gd name="T4" fmla="*/ 125 w 251"/>
                  <a:gd name="T5" fmla="*/ 375 h 376"/>
                  <a:gd name="T6" fmla="*/ 0 w 251"/>
                  <a:gd name="T7" fmla="*/ 187 h 376"/>
                  <a:gd name="T8" fmla="*/ 125 w 251"/>
                  <a:gd name="T9" fmla="*/ 0 h 376"/>
                  <a:gd name="T10" fmla="*/ 219 w 251"/>
                  <a:gd name="T11" fmla="*/ 62 h 376"/>
                  <a:gd name="T12" fmla="*/ 219 w 251"/>
                  <a:gd name="T13" fmla="*/ 62 h 376"/>
                  <a:gd name="T14" fmla="*/ 125 w 251"/>
                  <a:gd name="T15" fmla="*/ 312 h 376"/>
                  <a:gd name="T16" fmla="*/ 188 w 251"/>
                  <a:gd name="T17" fmla="*/ 187 h 376"/>
                  <a:gd name="T18" fmla="*/ 157 w 251"/>
                  <a:gd name="T19" fmla="*/ 125 h 376"/>
                  <a:gd name="T20" fmla="*/ 125 w 251"/>
                  <a:gd name="T21" fmla="*/ 62 h 376"/>
                  <a:gd name="T22" fmla="*/ 94 w 251"/>
                  <a:gd name="T23" fmla="*/ 94 h 376"/>
                  <a:gd name="T24" fmla="*/ 94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2"/>
                    </a:moveTo>
                    <a:cubicBezTo>
                      <a:pt x="250" y="94"/>
                      <a:pt x="250" y="125"/>
                      <a:pt x="250" y="187"/>
                    </a:cubicBezTo>
                    <a:cubicBezTo>
                      <a:pt x="250" y="281"/>
                      <a:pt x="219" y="375"/>
                      <a:pt x="125" y="375"/>
                    </a:cubicBezTo>
                    <a:cubicBezTo>
                      <a:pt x="32" y="375"/>
                      <a:pt x="0" y="281"/>
                      <a:pt x="0" y="187"/>
                    </a:cubicBezTo>
                    <a:cubicBezTo>
                      <a:pt x="0" y="156"/>
                      <a:pt x="0" y="0"/>
                      <a:pt x="125" y="0"/>
                    </a:cubicBezTo>
                    <a:cubicBezTo>
                      <a:pt x="188" y="0"/>
                      <a:pt x="219" y="31"/>
                      <a:pt x="219" y="62"/>
                    </a:cubicBezTo>
                    <a:lnTo>
                      <a:pt x="219" y="62"/>
                    </a:lnTo>
                    <a:close/>
                    <a:moveTo>
                      <a:pt x="125" y="312"/>
                    </a:moveTo>
                    <a:cubicBezTo>
                      <a:pt x="157" y="312"/>
                      <a:pt x="188" y="250"/>
                      <a:pt x="188" y="187"/>
                    </a:cubicBezTo>
                    <a:cubicBezTo>
                      <a:pt x="188" y="187"/>
                      <a:pt x="188" y="125"/>
                      <a:pt x="157" y="125"/>
                    </a:cubicBezTo>
                    <a:cubicBezTo>
                      <a:pt x="157" y="94"/>
                      <a:pt x="157" y="62"/>
                      <a:pt x="125" y="62"/>
                    </a:cubicBezTo>
                    <a:cubicBezTo>
                      <a:pt x="94" y="62"/>
                      <a:pt x="94" y="94"/>
                      <a:pt x="94" y="94"/>
                    </a:cubicBezTo>
                    <a:cubicBezTo>
                      <a:pt x="94" y="125"/>
                      <a:pt x="94" y="187"/>
                      <a:pt x="94" y="187"/>
                    </a:cubicBezTo>
                    <a:cubicBezTo>
                      <a:pt x="94"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44" name="Freeform 193"/>
              <p:cNvSpPr>
                <a:spLocks noChangeArrowheads="1"/>
              </p:cNvSpPr>
              <p:nvPr/>
            </p:nvSpPr>
            <p:spPr bwMode="auto">
              <a:xfrm>
                <a:off x="6257925" y="4757738"/>
                <a:ext cx="46038" cy="123825"/>
              </a:xfrm>
              <a:custGeom>
                <a:avLst/>
                <a:gdLst>
                  <a:gd name="T0" fmla="*/ 94 w 126"/>
                  <a:gd name="T1" fmla="*/ 0 h 345"/>
                  <a:gd name="T2" fmla="*/ 125 w 126"/>
                  <a:gd name="T3" fmla="*/ 0 h 345"/>
                  <a:gd name="T4" fmla="*/ 125 w 126"/>
                  <a:gd name="T5" fmla="*/ 344 h 345"/>
                  <a:gd name="T6" fmla="*/ 62 w 126"/>
                  <a:gd name="T7" fmla="*/ 344 h 345"/>
                  <a:gd name="T8" fmla="*/ 62 w 126"/>
                  <a:gd name="T9" fmla="*/ 63 h 345"/>
                  <a:gd name="T10" fmla="*/ 0 w 126"/>
                  <a:gd name="T11" fmla="*/ 125 h 345"/>
                  <a:gd name="T12" fmla="*/ 0 w 126"/>
                  <a:gd name="T13" fmla="*/ 63 h 345"/>
                  <a:gd name="T14" fmla="*/ 94 w 126"/>
                  <a:gd name="T15" fmla="*/ 0 h 345"/>
                  <a:gd name="T16" fmla="*/ 94 w 12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45">
                    <a:moveTo>
                      <a:pt x="94" y="0"/>
                    </a:moveTo>
                    <a:lnTo>
                      <a:pt x="125" y="0"/>
                    </a:lnTo>
                    <a:cubicBezTo>
                      <a:pt x="125" y="0"/>
                      <a:pt x="125" y="0"/>
                      <a:pt x="125" y="344"/>
                    </a:cubicBezTo>
                    <a:cubicBezTo>
                      <a:pt x="125" y="344"/>
                      <a:pt x="125" y="344"/>
                      <a:pt x="62" y="344"/>
                    </a:cubicBezTo>
                    <a:cubicBezTo>
                      <a:pt x="62" y="344"/>
                      <a:pt x="62" y="344"/>
                      <a:pt x="62" y="63"/>
                    </a:cubicBezTo>
                    <a:cubicBezTo>
                      <a:pt x="62" y="94"/>
                      <a:pt x="31" y="94"/>
                      <a:pt x="0" y="125"/>
                    </a:cubicBezTo>
                    <a:cubicBezTo>
                      <a:pt x="0" y="125"/>
                      <a:pt x="0" y="125"/>
                      <a:pt x="0" y="63"/>
                    </a:cubicBezTo>
                    <a:cubicBezTo>
                      <a:pt x="31" y="31"/>
                      <a:pt x="62"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45" name="Freeform 194"/>
              <p:cNvSpPr>
                <a:spLocks noChangeArrowheads="1"/>
              </p:cNvSpPr>
              <p:nvPr/>
            </p:nvSpPr>
            <p:spPr bwMode="auto">
              <a:xfrm>
                <a:off x="6326188" y="4746625"/>
                <a:ext cx="90487" cy="134938"/>
              </a:xfrm>
              <a:custGeom>
                <a:avLst/>
                <a:gdLst>
                  <a:gd name="T0" fmla="*/ 219 w 251"/>
                  <a:gd name="T1" fmla="*/ 62 h 376"/>
                  <a:gd name="T2" fmla="*/ 250 w 251"/>
                  <a:gd name="T3" fmla="*/ 187 h 376"/>
                  <a:gd name="T4" fmla="*/ 125 w 251"/>
                  <a:gd name="T5" fmla="*/ 375 h 376"/>
                  <a:gd name="T6" fmla="*/ 0 w 251"/>
                  <a:gd name="T7" fmla="*/ 187 h 376"/>
                  <a:gd name="T8" fmla="*/ 125 w 251"/>
                  <a:gd name="T9" fmla="*/ 0 h 376"/>
                  <a:gd name="T10" fmla="*/ 219 w 251"/>
                  <a:gd name="T11" fmla="*/ 62 h 376"/>
                  <a:gd name="T12" fmla="*/ 219 w 251"/>
                  <a:gd name="T13" fmla="*/ 62 h 376"/>
                  <a:gd name="T14" fmla="*/ 125 w 251"/>
                  <a:gd name="T15" fmla="*/ 312 h 376"/>
                  <a:gd name="T16" fmla="*/ 188 w 251"/>
                  <a:gd name="T17" fmla="*/ 187 h 376"/>
                  <a:gd name="T18" fmla="*/ 188 w 251"/>
                  <a:gd name="T19" fmla="*/ 125 h 376"/>
                  <a:gd name="T20" fmla="*/ 125 w 251"/>
                  <a:gd name="T21" fmla="*/ 62 h 376"/>
                  <a:gd name="T22" fmla="*/ 94 w 251"/>
                  <a:gd name="T23" fmla="*/ 94 h 376"/>
                  <a:gd name="T24" fmla="*/ 94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62"/>
                    </a:moveTo>
                    <a:cubicBezTo>
                      <a:pt x="250" y="94"/>
                      <a:pt x="250" y="125"/>
                      <a:pt x="250" y="187"/>
                    </a:cubicBezTo>
                    <a:cubicBezTo>
                      <a:pt x="250" y="281"/>
                      <a:pt x="250" y="375"/>
                      <a:pt x="125" y="375"/>
                    </a:cubicBezTo>
                    <a:cubicBezTo>
                      <a:pt x="32" y="375"/>
                      <a:pt x="0" y="281"/>
                      <a:pt x="0" y="187"/>
                    </a:cubicBezTo>
                    <a:cubicBezTo>
                      <a:pt x="0" y="156"/>
                      <a:pt x="32" y="0"/>
                      <a:pt x="125" y="0"/>
                    </a:cubicBezTo>
                    <a:cubicBezTo>
                      <a:pt x="188" y="0"/>
                      <a:pt x="219" y="31"/>
                      <a:pt x="219" y="62"/>
                    </a:cubicBezTo>
                    <a:lnTo>
                      <a:pt x="219" y="62"/>
                    </a:lnTo>
                    <a:close/>
                    <a:moveTo>
                      <a:pt x="125" y="312"/>
                    </a:moveTo>
                    <a:cubicBezTo>
                      <a:pt x="188" y="312"/>
                      <a:pt x="188" y="250"/>
                      <a:pt x="188" y="187"/>
                    </a:cubicBezTo>
                    <a:lnTo>
                      <a:pt x="188" y="125"/>
                    </a:lnTo>
                    <a:cubicBezTo>
                      <a:pt x="157" y="94"/>
                      <a:pt x="157" y="62"/>
                      <a:pt x="125" y="62"/>
                    </a:cubicBezTo>
                    <a:lnTo>
                      <a:pt x="94" y="94"/>
                    </a:lnTo>
                    <a:cubicBezTo>
                      <a:pt x="94" y="125"/>
                      <a:pt x="94" y="187"/>
                      <a:pt x="94" y="187"/>
                    </a:cubicBezTo>
                    <a:cubicBezTo>
                      <a:pt x="94"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46" name="Freeform 195"/>
              <p:cNvSpPr>
                <a:spLocks noChangeArrowheads="1"/>
              </p:cNvSpPr>
              <p:nvPr/>
            </p:nvSpPr>
            <p:spPr bwMode="auto">
              <a:xfrm>
                <a:off x="6438900" y="4757738"/>
                <a:ext cx="57150" cy="123825"/>
              </a:xfrm>
              <a:custGeom>
                <a:avLst/>
                <a:gdLst>
                  <a:gd name="T0" fmla="*/ 94 w 157"/>
                  <a:gd name="T1" fmla="*/ 0 h 345"/>
                  <a:gd name="T2" fmla="*/ 156 w 157"/>
                  <a:gd name="T3" fmla="*/ 0 h 345"/>
                  <a:gd name="T4" fmla="*/ 156 w 157"/>
                  <a:gd name="T5" fmla="*/ 250 h 345"/>
                  <a:gd name="T6" fmla="*/ 94 w 157"/>
                  <a:gd name="T7" fmla="*/ 344 h 345"/>
                  <a:gd name="T8" fmla="*/ 62 w 157"/>
                  <a:gd name="T9" fmla="*/ 344 h 345"/>
                  <a:gd name="T10" fmla="*/ 62 w 157"/>
                  <a:gd name="T11" fmla="*/ 63 h 345"/>
                  <a:gd name="T12" fmla="*/ 0 w 157"/>
                  <a:gd name="T13" fmla="*/ 125 h 345"/>
                  <a:gd name="T14" fmla="*/ 0 w 157"/>
                  <a:gd name="T15" fmla="*/ 63 h 345"/>
                  <a:gd name="T16" fmla="*/ 94 w 157"/>
                  <a:gd name="T17" fmla="*/ 0 h 345"/>
                  <a:gd name="T18" fmla="*/ 94 w 157"/>
                  <a:gd name="T19"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45">
                    <a:moveTo>
                      <a:pt x="94" y="0"/>
                    </a:moveTo>
                    <a:lnTo>
                      <a:pt x="156" y="0"/>
                    </a:lnTo>
                    <a:cubicBezTo>
                      <a:pt x="156" y="0"/>
                      <a:pt x="156" y="0"/>
                      <a:pt x="156" y="250"/>
                    </a:cubicBezTo>
                    <a:cubicBezTo>
                      <a:pt x="156" y="250"/>
                      <a:pt x="156" y="250"/>
                      <a:pt x="94" y="344"/>
                    </a:cubicBezTo>
                    <a:cubicBezTo>
                      <a:pt x="94" y="344"/>
                      <a:pt x="94" y="344"/>
                      <a:pt x="62" y="344"/>
                    </a:cubicBezTo>
                    <a:cubicBezTo>
                      <a:pt x="62" y="344"/>
                      <a:pt x="62" y="344"/>
                      <a:pt x="62" y="63"/>
                    </a:cubicBezTo>
                    <a:cubicBezTo>
                      <a:pt x="62" y="94"/>
                      <a:pt x="31" y="94"/>
                      <a:pt x="0" y="125"/>
                    </a:cubicBezTo>
                    <a:cubicBezTo>
                      <a:pt x="0" y="125"/>
                      <a:pt x="0" y="125"/>
                      <a:pt x="0" y="63"/>
                    </a:cubicBezTo>
                    <a:cubicBezTo>
                      <a:pt x="31" y="31"/>
                      <a:pt x="62"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47" name="Freeform 196"/>
              <p:cNvSpPr>
                <a:spLocks noChangeArrowheads="1"/>
              </p:cNvSpPr>
              <p:nvPr/>
            </p:nvSpPr>
            <p:spPr bwMode="auto">
              <a:xfrm>
                <a:off x="6505575" y="4746625"/>
                <a:ext cx="46038" cy="79375"/>
              </a:xfrm>
              <a:custGeom>
                <a:avLst/>
                <a:gdLst>
                  <a:gd name="T0" fmla="*/ 0 w 126"/>
                  <a:gd name="T1" fmla="*/ 187 h 220"/>
                  <a:gd name="T2" fmla="*/ 125 w 126"/>
                  <a:gd name="T3" fmla="*/ 0 h 220"/>
                  <a:gd name="T4" fmla="*/ 32 w 126"/>
                  <a:gd name="T5" fmla="*/ 219 h 220"/>
                  <a:gd name="T6" fmla="*/ 0 w 126"/>
                  <a:gd name="T7" fmla="*/ 187 h 220"/>
                  <a:gd name="T8" fmla="*/ 0 w 126"/>
                  <a:gd name="T9" fmla="*/ 187 h 220"/>
                </a:gdLst>
                <a:ahLst/>
                <a:cxnLst>
                  <a:cxn ang="0">
                    <a:pos x="T0" y="T1"/>
                  </a:cxn>
                  <a:cxn ang="0">
                    <a:pos x="T2" y="T3"/>
                  </a:cxn>
                  <a:cxn ang="0">
                    <a:pos x="T4" y="T5"/>
                  </a:cxn>
                  <a:cxn ang="0">
                    <a:pos x="T6" y="T7"/>
                  </a:cxn>
                  <a:cxn ang="0">
                    <a:pos x="T8" y="T9"/>
                  </a:cxn>
                </a:cxnLst>
                <a:rect l="0" t="0" r="r" b="b"/>
                <a:pathLst>
                  <a:path w="125" h="220">
                    <a:moveTo>
                      <a:pt x="0" y="187"/>
                    </a:moveTo>
                    <a:cubicBezTo>
                      <a:pt x="0" y="156"/>
                      <a:pt x="32" y="31"/>
                      <a:pt x="125" y="0"/>
                    </a:cubicBezTo>
                    <a:cubicBezTo>
                      <a:pt x="94" y="94"/>
                      <a:pt x="63" y="156"/>
                      <a:pt x="32" y="219"/>
                    </a:cubicBezTo>
                    <a:cubicBezTo>
                      <a:pt x="0" y="219"/>
                      <a:pt x="0" y="187"/>
                      <a:pt x="0" y="187"/>
                    </a:cubicBezTo>
                    <a:lnTo>
                      <a:pt x="0" y="18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48" name="Freeform 197"/>
              <p:cNvSpPr>
                <a:spLocks noChangeArrowheads="1"/>
              </p:cNvSpPr>
              <p:nvPr/>
            </p:nvSpPr>
            <p:spPr bwMode="auto">
              <a:xfrm>
                <a:off x="3817938" y="4970463"/>
                <a:ext cx="79375" cy="68262"/>
              </a:xfrm>
              <a:custGeom>
                <a:avLst/>
                <a:gdLst>
                  <a:gd name="T0" fmla="*/ 187 w 219"/>
                  <a:gd name="T1" fmla="*/ 31 h 188"/>
                  <a:gd name="T2" fmla="*/ 218 w 219"/>
                  <a:gd name="T3" fmla="*/ 156 h 188"/>
                  <a:gd name="T4" fmla="*/ 218 w 219"/>
                  <a:gd name="T5" fmla="*/ 187 h 188"/>
                  <a:gd name="T6" fmla="*/ 125 w 219"/>
                  <a:gd name="T7" fmla="*/ 156 h 188"/>
                  <a:gd name="T8" fmla="*/ 125 w 219"/>
                  <a:gd name="T9" fmla="*/ 94 h 188"/>
                  <a:gd name="T10" fmla="*/ 93 w 219"/>
                  <a:gd name="T11" fmla="*/ 62 h 188"/>
                  <a:gd name="T12" fmla="*/ 62 w 219"/>
                  <a:gd name="T13" fmla="*/ 94 h 188"/>
                  <a:gd name="T14" fmla="*/ 0 w 219"/>
                  <a:gd name="T15" fmla="*/ 31 h 188"/>
                  <a:gd name="T16" fmla="*/ 93 w 219"/>
                  <a:gd name="T17" fmla="*/ 0 h 188"/>
                  <a:gd name="T18" fmla="*/ 187 w 219"/>
                  <a:gd name="T19" fmla="*/ 31 h 188"/>
                  <a:gd name="T20" fmla="*/ 187 w 219"/>
                  <a:gd name="T21" fmla="*/ 3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88">
                    <a:moveTo>
                      <a:pt x="187" y="31"/>
                    </a:moveTo>
                    <a:cubicBezTo>
                      <a:pt x="187" y="62"/>
                      <a:pt x="218" y="94"/>
                      <a:pt x="218" y="156"/>
                    </a:cubicBezTo>
                    <a:cubicBezTo>
                      <a:pt x="218" y="187"/>
                      <a:pt x="218" y="187"/>
                      <a:pt x="218" y="187"/>
                    </a:cubicBezTo>
                    <a:cubicBezTo>
                      <a:pt x="187" y="187"/>
                      <a:pt x="156" y="156"/>
                      <a:pt x="125" y="156"/>
                    </a:cubicBezTo>
                    <a:cubicBezTo>
                      <a:pt x="125" y="125"/>
                      <a:pt x="125" y="125"/>
                      <a:pt x="125" y="94"/>
                    </a:cubicBezTo>
                    <a:cubicBezTo>
                      <a:pt x="125" y="94"/>
                      <a:pt x="125" y="62"/>
                      <a:pt x="93" y="62"/>
                    </a:cubicBezTo>
                    <a:cubicBezTo>
                      <a:pt x="62" y="62"/>
                      <a:pt x="62" y="62"/>
                      <a:pt x="62" y="94"/>
                    </a:cubicBezTo>
                    <a:cubicBezTo>
                      <a:pt x="31" y="62"/>
                      <a:pt x="0" y="62"/>
                      <a:pt x="0" y="31"/>
                    </a:cubicBezTo>
                    <a:cubicBezTo>
                      <a:pt x="0" y="0"/>
                      <a:pt x="31" y="0"/>
                      <a:pt x="93" y="0"/>
                    </a:cubicBezTo>
                    <a:cubicBezTo>
                      <a:pt x="125" y="0"/>
                      <a:pt x="156" y="31"/>
                      <a:pt x="187" y="31"/>
                    </a:cubicBezTo>
                    <a:lnTo>
                      <a:pt x="187"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49" name="Freeform 198"/>
              <p:cNvSpPr>
                <a:spLocks noChangeArrowheads="1"/>
              </p:cNvSpPr>
              <p:nvPr/>
            </p:nvSpPr>
            <p:spPr bwMode="auto">
              <a:xfrm>
                <a:off x="3895725" y="4981575"/>
                <a:ext cx="68263" cy="101600"/>
              </a:xfrm>
              <a:custGeom>
                <a:avLst/>
                <a:gdLst>
                  <a:gd name="T0" fmla="*/ 94 w 189"/>
                  <a:gd name="T1" fmla="*/ 0 h 282"/>
                  <a:gd name="T2" fmla="*/ 188 w 189"/>
                  <a:gd name="T3" fmla="*/ 0 h 282"/>
                  <a:gd name="T4" fmla="*/ 188 w 189"/>
                  <a:gd name="T5" fmla="*/ 281 h 282"/>
                  <a:gd name="T6" fmla="*/ 94 w 189"/>
                  <a:gd name="T7" fmla="*/ 219 h 282"/>
                  <a:gd name="T8" fmla="*/ 94 w 189"/>
                  <a:gd name="T9" fmla="*/ 63 h 282"/>
                  <a:gd name="T10" fmla="*/ 0 w 189"/>
                  <a:gd name="T11" fmla="*/ 125 h 282"/>
                  <a:gd name="T12" fmla="*/ 0 w 189"/>
                  <a:gd name="T13" fmla="*/ 63 h 282"/>
                  <a:gd name="T14" fmla="*/ 94 w 189"/>
                  <a:gd name="T15" fmla="*/ 0 h 282"/>
                  <a:gd name="T16" fmla="*/ 94 w 189"/>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282">
                    <a:moveTo>
                      <a:pt x="94" y="0"/>
                    </a:moveTo>
                    <a:lnTo>
                      <a:pt x="188" y="0"/>
                    </a:lnTo>
                    <a:cubicBezTo>
                      <a:pt x="188" y="0"/>
                      <a:pt x="188" y="0"/>
                      <a:pt x="188" y="281"/>
                    </a:cubicBezTo>
                    <a:cubicBezTo>
                      <a:pt x="188" y="281"/>
                      <a:pt x="188" y="281"/>
                      <a:pt x="94" y="219"/>
                    </a:cubicBezTo>
                    <a:cubicBezTo>
                      <a:pt x="94" y="219"/>
                      <a:pt x="94" y="219"/>
                      <a:pt x="94" y="63"/>
                    </a:cubicBezTo>
                    <a:cubicBezTo>
                      <a:pt x="94" y="94"/>
                      <a:pt x="63" y="94"/>
                      <a:pt x="0" y="125"/>
                    </a:cubicBezTo>
                    <a:cubicBezTo>
                      <a:pt x="0" y="125"/>
                      <a:pt x="0" y="125"/>
                      <a:pt x="0" y="63"/>
                    </a:cubicBezTo>
                    <a:cubicBezTo>
                      <a:pt x="32"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50" name="Freeform 199"/>
              <p:cNvSpPr>
                <a:spLocks noChangeArrowheads="1"/>
              </p:cNvSpPr>
              <p:nvPr/>
            </p:nvSpPr>
            <p:spPr bwMode="auto">
              <a:xfrm>
                <a:off x="3986213" y="4970463"/>
                <a:ext cx="90487" cy="134937"/>
              </a:xfrm>
              <a:custGeom>
                <a:avLst/>
                <a:gdLst>
                  <a:gd name="T0" fmla="*/ 219 w 251"/>
                  <a:gd name="T1" fmla="*/ 31 h 376"/>
                  <a:gd name="T2" fmla="*/ 250 w 251"/>
                  <a:gd name="T3" fmla="*/ 156 h 376"/>
                  <a:gd name="T4" fmla="*/ 125 w 251"/>
                  <a:gd name="T5" fmla="*/ 375 h 376"/>
                  <a:gd name="T6" fmla="*/ 0 w 251"/>
                  <a:gd name="T7" fmla="*/ 187 h 376"/>
                  <a:gd name="T8" fmla="*/ 125 w 251"/>
                  <a:gd name="T9" fmla="*/ 0 h 376"/>
                  <a:gd name="T10" fmla="*/ 219 w 251"/>
                  <a:gd name="T11" fmla="*/ 31 h 376"/>
                  <a:gd name="T12" fmla="*/ 219 w 251"/>
                  <a:gd name="T13" fmla="*/ 31 h 376"/>
                  <a:gd name="T14" fmla="*/ 125 w 251"/>
                  <a:gd name="T15" fmla="*/ 312 h 376"/>
                  <a:gd name="T16" fmla="*/ 157 w 251"/>
                  <a:gd name="T17" fmla="*/ 187 h 376"/>
                  <a:gd name="T18" fmla="*/ 157 w 251"/>
                  <a:gd name="T19" fmla="*/ 94 h 376"/>
                  <a:gd name="T20" fmla="*/ 125 w 251"/>
                  <a:gd name="T21" fmla="*/ 62 h 376"/>
                  <a:gd name="T22" fmla="*/ 94 w 251"/>
                  <a:gd name="T23" fmla="*/ 94 h 376"/>
                  <a:gd name="T24" fmla="*/ 63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19" y="62"/>
                      <a:pt x="250" y="94"/>
                      <a:pt x="250" y="156"/>
                    </a:cubicBezTo>
                    <a:cubicBezTo>
                      <a:pt x="250" y="250"/>
                      <a:pt x="219" y="375"/>
                      <a:pt x="125" y="375"/>
                    </a:cubicBezTo>
                    <a:cubicBezTo>
                      <a:pt x="32" y="375"/>
                      <a:pt x="0" y="281"/>
                      <a:pt x="0" y="187"/>
                    </a:cubicBezTo>
                    <a:cubicBezTo>
                      <a:pt x="0" y="125"/>
                      <a:pt x="0" y="0"/>
                      <a:pt x="125" y="0"/>
                    </a:cubicBezTo>
                    <a:cubicBezTo>
                      <a:pt x="157" y="0"/>
                      <a:pt x="188" y="31"/>
                      <a:pt x="219" y="31"/>
                    </a:cubicBezTo>
                    <a:lnTo>
                      <a:pt x="219" y="31"/>
                    </a:lnTo>
                    <a:close/>
                    <a:moveTo>
                      <a:pt x="125" y="312"/>
                    </a:moveTo>
                    <a:cubicBezTo>
                      <a:pt x="157" y="312"/>
                      <a:pt x="157" y="219"/>
                      <a:pt x="157" y="187"/>
                    </a:cubicBezTo>
                    <a:cubicBezTo>
                      <a:pt x="157" y="156"/>
                      <a:pt x="157" y="125"/>
                      <a:pt x="157" y="94"/>
                    </a:cubicBezTo>
                    <a:cubicBezTo>
                      <a:pt x="157" y="94"/>
                      <a:pt x="157" y="62"/>
                      <a:pt x="125" y="62"/>
                    </a:cubicBezTo>
                    <a:cubicBezTo>
                      <a:pt x="94" y="62"/>
                      <a:pt x="94" y="62"/>
                      <a:pt x="94" y="94"/>
                    </a:cubicBezTo>
                    <a:cubicBezTo>
                      <a:pt x="63" y="125"/>
                      <a:pt x="63" y="187"/>
                      <a:pt x="63" y="187"/>
                    </a:cubicBezTo>
                    <a:cubicBezTo>
                      <a:pt x="63"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51" name="Freeform 200"/>
              <p:cNvSpPr>
                <a:spLocks noChangeArrowheads="1"/>
              </p:cNvSpPr>
              <p:nvPr/>
            </p:nvSpPr>
            <p:spPr bwMode="auto">
              <a:xfrm>
                <a:off x="4087813" y="4970463"/>
                <a:ext cx="90487" cy="134937"/>
              </a:xfrm>
              <a:custGeom>
                <a:avLst/>
                <a:gdLst>
                  <a:gd name="T0" fmla="*/ 218 w 251"/>
                  <a:gd name="T1" fmla="*/ 31 h 376"/>
                  <a:gd name="T2" fmla="*/ 250 w 251"/>
                  <a:gd name="T3" fmla="*/ 156 h 376"/>
                  <a:gd name="T4" fmla="*/ 125 w 251"/>
                  <a:gd name="T5" fmla="*/ 375 h 376"/>
                  <a:gd name="T6" fmla="*/ 0 w 251"/>
                  <a:gd name="T7" fmla="*/ 187 h 376"/>
                  <a:gd name="T8" fmla="*/ 125 w 251"/>
                  <a:gd name="T9" fmla="*/ 0 h 376"/>
                  <a:gd name="T10" fmla="*/ 218 w 251"/>
                  <a:gd name="T11" fmla="*/ 31 h 376"/>
                  <a:gd name="T12" fmla="*/ 218 w 251"/>
                  <a:gd name="T13" fmla="*/ 31 h 376"/>
                  <a:gd name="T14" fmla="*/ 125 w 251"/>
                  <a:gd name="T15" fmla="*/ 312 h 376"/>
                  <a:gd name="T16" fmla="*/ 187 w 251"/>
                  <a:gd name="T17" fmla="*/ 187 h 376"/>
                  <a:gd name="T18" fmla="*/ 156 w 251"/>
                  <a:gd name="T19" fmla="*/ 94 h 376"/>
                  <a:gd name="T20" fmla="*/ 125 w 251"/>
                  <a:gd name="T21" fmla="*/ 62 h 376"/>
                  <a:gd name="T22" fmla="*/ 93 w 251"/>
                  <a:gd name="T23" fmla="*/ 94 h 376"/>
                  <a:gd name="T24" fmla="*/ 93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31"/>
                    </a:moveTo>
                    <a:cubicBezTo>
                      <a:pt x="250" y="62"/>
                      <a:pt x="250" y="94"/>
                      <a:pt x="250" y="156"/>
                    </a:cubicBezTo>
                    <a:cubicBezTo>
                      <a:pt x="250" y="250"/>
                      <a:pt x="250" y="375"/>
                      <a:pt x="125" y="375"/>
                    </a:cubicBezTo>
                    <a:cubicBezTo>
                      <a:pt x="31" y="375"/>
                      <a:pt x="0" y="281"/>
                      <a:pt x="0" y="187"/>
                    </a:cubicBezTo>
                    <a:cubicBezTo>
                      <a:pt x="0" y="125"/>
                      <a:pt x="31" y="0"/>
                      <a:pt x="125" y="0"/>
                    </a:cubicBezTo>
                    <a:cubicBezTo>
                      <a:pt x="187" y="0"/>
                      <a:pt x="218" y="31"/>
                      <a:pt x="218" y="31"/>
                    </a:cubicBezTo>
                    <a:lnTo>
                      <a:pt x="218" y="31"/>
                    </a:lnTo>
                    <a:close/>
                    <a:moveTo>
                      <a:pt x="125" y="312"/>
                    </a:moveTo>
                    <a:cubicBezTo>
                      <a:pt x="156" y="312"/>
                      <a:pt x="187" y="219"/>
                      <a:pt x="187" y="187"/>
                    </a:cubicBezTo>
                    <a:cubicBezTo>
                      <a:pt x="187" y="156"/>
                      <a:pt x="187" y="125"/>
                      <a:pt x="156" y="94"/>
                    </a:cubicBezTo>
                    <a:cubicBezTo>
                      <a:pt x="156" y="94"/>
                      <a:pt x="156" y="62"/>
                      <a:pt x="125" y="62"/>
                    </a:cubicBezTo>
                    <a:cubicBezTo>
                      <a:pt x="93" y="62"/>
                      <a:pt x="93" y="62"/>
                      <a:pt x="93" y="94"/>
                    </a:cubicBezTo>
                    <a:cubicBezTo>
                      <a:pt x="93" y="125"/>
                      <a:pt x="93" y="187"/>
                      <a:pt x="93" y="187"/>
                    </a:cubicBezTo>
                    <a:cubicBezTo>
                      <a:pt x="93" y="250"/>
                      <a:pt x="93"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52" name="Freeform 201"/>
              <p:cNvSpPr>
                <a:spLocks noChangeArrowheads="1"/>
              </p:cNvSpPr>
              <p:nvPr/>
            </p:nvSpPr>
            <p:spPr bwMode="auto">
              <a:xfrm>
                <a:off x="4200525" y="4970463"/>
                <a:ext cx="79375" cy="134937"/>
              </a:xfrm>
              <a:custGeom>
                <a:avLst/>
                <a:gdLst>
                  <a:gd name="T0" fmla="*/ 188 w 220"/>
                  <a:gd name="T1" fmla="*/ 31 h 376"/>
                  <a:gd name="T2" fmla="*/ 219 w 220"/>
                  <a:gd name="T3" fmla="*/ 156 h 376"/>
                  <a:gd name="T4" fmla="*/ 94 w 220"/>
                  <a:gd name="T5" fmla="*/ 375 h 376"/>
                  <a:gd name="T6" fmla="*/ 0 w 220"/>
                  <a:gd name="T7" fmla="*/ 187 h 376"/>
                  <a:gd name="T8" fmla="*/ 94 w 220"/>
                  <a:gd name="T9" fmla="*/ 0 h 376"/>
                  <a:gd name="T10" fmla="*/ 188 w 220"/>
                  <a:gd name="T11" fmla="*/ 31 h 376"/>
                  <a:gd name="T12" fmla="*/ 188 w 220"/>
                  <a:gd name="T13" fmla="*/ 31 h 376"/>
                  <a:gd name="T14" fmla="*/ 125 w 220"/>
                  <a:gd name="T15" fmla="*/ 312 h 376"/>
                  <a:gd name="T16" fmla="*/ 156 w 220"/>
                  <a:gd name="T17" fmla="*/ 187 h 376"/>
                  <a:gd name="T18" fmla="*/ 156 w 220"/>
                  <a:gd name="T19" fmla="*/ 94 h 376"/>
                  <a:gd name="T20" fmla="*/ 94 w 220"/>
                  <a:gd name="T21" fmla="*/ 62 h 376"/>
                  <a:gd name="T22" fmla="*/ 63 w 220"/>
                  <a:gd name="T23" fmla="*/ 94 h 376"/>
                  <a:gd name="T24" fmla="*/ 63 w 220"/>
                  <a:gd name="T25" fmla="*/ 187 h 376"/>
                  <a:gd name="T26" fmla="*/ 125 w 220"/>
                  <a:gd name="T27" fmla="*/ 312 h 376"/>
                  <a:gd name="T28" fmla="*/ 125 w 220"/>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376">
                    <a:moveTo>
                      <a:pt x="188" y="31"/>
                    </a:moveTo>
                    <a:cubicBezTo>
                      <a:pt x="219" y="62"/>
                      <a:pt x="219" y="94"/>
                      <a:pt x="219" y="156"/>
                    </a:cubicBezTo>
                    <a:cubicBezTo>
                      <a:pt x="219" y="250"/>
                      <a:pt x="219" y="375"/>
                      <a:pt x="94" y="375"/>
                    </a:cubicBezTo>
                    <a:cubicBezTo>
                      <a:pt x="31" y="375"/>
                      <a:pt x="0" y="281"/>
                      <a:pt x="0" y="187"/>
                    </a:cubicBezTo>
                    <a:cubicBezTo>
                      <a:pt x="0" y="125"/>
                      <a:pt x="0" y="0"/>
                      <a:pt x="94" y="0"/>
                    </a:cubicBezTo>
                    <a:cubicBezTo>
                      <a:pt x="156" y="0"/>
                      <a:pt x="188" y="31"/>
                      <a:pt x="188" y="31"/>
                    </a:cubicBezTo>
                    <a:lnTo>
                      <a:pt x="188" y="31"/>
                    </a:lnTo>
                    <a:close/>
                    <a:moveTo>
                      <a:pt x="125" y="312"/>
                    </a:moveTo>
                    <a:cubicBezTo>
                      <a:pt x="156" y="312"/>
                      <a:pt x="156" y="219"/>
                      <a:pt x="156" y="187"/>
                    </a:cubicBezTo>
                    <a:cubicBezTo>
                      <a:pt x="156" y="156"/>
                      <a:pt x="156" y="125"/>
                      <a:pt x="156" y="94"/>
                    </a:cubicBezTo>
                    <a:cubicBezTo>
                      <a:pt x="156" y="94"/>
                      <a:pt x="125" y="62"/>
                      <a:pt x="94" y="62"/>
                    </a:cubicBezTo>
                    <a:cubicBezTo>
                      <a:pt x="94" y="62"/>
                      <a:pt x="63" y="62"/>
                      <a:pt x="63" y="94"/>
                    </a:cubicBezTo>
                    <a:cubicBezTo>
                      <a:pt x="63" y="125"/>
                      <a:pt x="63" y="187"/>
                      <a:pt x="63" y="187"/>
                    </a:cubicBezTo>
                    <a:cubicBezTo>
                      <a:pt x="63" y="250"/>
                      <a:pt x="63"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53" name="Freeform 202"/>
              <p:cNvSpPr>
                <a:spLocks noChangeArrowheads="1"/>
              </p:cNvSpPr>
              <p:nvPr/>
            </p:nvSpPr>
            <p:spPr bwMode="auto">
              <a:xfrm>
                <a:off x="4300538" y="4970463"/>
                <a:ext cx="90487" cy="134937"/>
              </a:xfrm>
              <a:custGeom>
                <a:avLst/>
                <a:gdLst>
                  <a:gd name="T0" fmla="*/ 219 w 251"/>
                  <a:gd name="T1" fmla="*/ 31 h 376"/>
                  <a:gd name="T2" fmla="*/ 250 w 251"/>
                  <a:gd name="T3" fmla="*/ 156 h 376"/>
                  <a:gd name="T4" fmla="*/ 125 w 251"/>
                  <a:gd name="T5" fmla="*/ 375 h 376"/>
                  <a:gd name="T6" fmla="*/ 0 w 251"/>
                  <a:gd name="T7" fmla="*/ 187 h 376"/>
                  <a:gd name="T8" fmla="*/ 125 w 251"/>
                  <a:gd name="T9" fmla="*/ 0 h 376"/>
                  <a:gd name="T10" fmla="*/ 219 w 251"/>
                  <a:gd name="T11" fmla="*/ 31 h 376"/>
                  <a:gd name="T12" fmla="*/ 219 w 251"/>
                  <a:gd name="T13" fmla="*/ 31 h 376"/>
                  <a:gd name="T14" fmla="*/ 125 w 251"/>
                  <a:gd name="T15" fmla="*/ 312 h 376"/>
                  <a:gd name="T16" fmla="*/ 157 w 251"/>
                  <a:gd name="T17" fmla="*/ 187 h 376"/>
                  <a:gd name="T18" fmla="*/ 157 w 251"/>
                  <a:gd name="T19" fmla="*/ 94 h 376"/>
                  <a:gd name="T20" fmla="*/ 125 w 251"/>
                  <a:gd name="T21" fmla="*/ 62 h 376"/>
                  <a:gd name="T22" fmla="*/ 94 w 251"/>
                  <a:gd name="T23" fmla="*/ 94 h 376"/>
                  <a:gd name="T24" fmla="*/ 63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19" y="62"/>
                      <a:pt x="250" y="94"/>
                      <a:pt x="250" y="156"/>
                    </a:cubicBezTo>
                    <a:cubicBezTo>
                      <a:pt x="250" y="250"/>
                      <a:pt x="219" y="375"/>
                      <a:pt x="125" y="375"/>
                    </a:cubicBezTo>
                    <a:cubicBezTo>
                      <a:pt x="32" y="375"/>
                      <a:pt x="0" y="281"/>
                      <a:pt x="0" y="187"/>
                    </a:cubicBezTo>
                    <a:cubicBezTo>
                      <a:pt x="0" y="125"/>
                      <a:pt x="0" y="0"/>
                      <a:pt x="125" y="0"/>
                    </a:cubicBezTo>
                    <a:cubicBezTo>
                      <a:pt x="157" y="0"/>
                      <a:pt x="188" y="31"/>
                      <a:pt x="219" y="31"/>
                    </a:cubicBezTo>
                    <a:lnTo>
                      <a:pt x="219" y="31"/>
                    </a:lnTo>
                    <a:close/>
                    <a:moveTo>
                      <a:pt x="125" y="312"/>
                    </a:moveTo>
                    <a:cubicBezTo>
                      <a:pt x="157" y="312"/>
                      <a:pt x="157" y="219"/>
                      <a:pt x="157" y="187"/>
                    </a:cubicBezTo>
                    <a:cubicBezTo>
                      <a:pt x="157" y="156"/>
                      <a:pt x="157" y="125"/>
                      <a:pt x="157" y="94"/>
                    </a:cubicBezTo>
                    <a:cubicBezTo>
                      <a:pt x="157" y="94"/>
                      <a:pt x="157" y="62"/>
                      <a:pt x="125" y="62"/>
                    </a:cubicBezTo>
                    <a:cubicBezTo>
                      <a:pt x="94" y="62"/>
                      <a:pt x="94" y="62"/>
                      <a:pt x="94" y="94"/>
                    </a:cubicBezTo>
                    <a:cubicBezTo>
                      <a:pt x="63" y="125"/>
                      <a:pt x="63" y="187"/>
                      <a:pt x="63" y="187"/>
                    </a:cubicBezTo>
                    <a:cubicBezTo>
                      <a:pt x="63"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54" name="Freeform 203"/>
              <p:cNvSpPr>
                <a:spLocks noChangeArrowheads="1"/>
              </p:cNvSpPr>
              <p:nvPr/>
            </p:nvSpPr>
            <p:spPr bwMode="auto">
              <a:xfrm>
                <a:off x="4391025" y="4981575"/>
                <a:ext cx="68263" cy="123825"/>
              </a:xfrm>
              <a:custGeom>
                <a:avLst/>
                <a:gdLst>
                  <a:gd name="T0" fmla="*/ 94 w 189"/>
                  <a:gd name="T1" fmla="*/ 0 h 345"/>
                  <a:gd name="T2" fmla="*/ 188 w 189"/>
                  <a:gd name="T3" fmla="*/ 0 h 345"/>
                  <a:gd name="T4" fmla="*/ 188 w 189"/>
                  <a:gd name="T5" fmla="*/ 344 h 345"/>
                  <a:gd name="T6" fmla="*/ 94 w 189"/>
                  <a:gd name="T7" fmla="*/ 344 h 345"/>
                  <a:gd name="T8" fmla="*/ 94 w 189"/>
                  <a:gd name="T9" fmla="*/ 63 h 345"/>
                  <a:gd name="T10" fmla="*/ 0 w 189"/>
                  <a:gd name="T11" fmla="*/ 125 h 345"/>
                  <a:gd name="T12" fmla="*/ 0 w 189"/>
                  <a:gd name="T13" fmla="*/ 63 h 345"/>
                  <a:gd name="T14" fmla="*/ 94 w 189"/>
                  <a:gd name="T15" fmla="*/ 0 h 345"/>
                  <a:gd name="T16" fmla="*/ 94 w 189"/>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345">
                    <a:moveTo>
                      <a:pt x="94" y="0"/>
                    </a:moveTo>
                    <a:lnTo>
                      <a:pt x="188" y="0"/>
                    </a:lnTo>
                    <a:cubicBezTo>
                      <a:pt x="188" y="0"/>
                      <a:pt x="188" y="0"/>
                      <a:pt x="188" y="344"/>
                    </a:cubicBezTo>
                    <a:cubicBezTo>
                      <a:pt x="188" y="344"/>
                      <a:pt x="188" y="344"/>
                      <a:pt x="94" y="344"/>
                    </a:cubicBezTo>
                    <a:cubicBezTo>
                      <a:pt x="94" y="344"/>
                      <a:pt x="94" y="344"/>
                      <a:pt x="94" y="63"/>
                    </a:cubicBezTo>
                    <a:cubicBezTo>
                      <a:pt x="94" y="94"/>
                      <a:pt x="63" y="94"/>
                      <a:pt x="0" y="125"/>
                    </a:cubicBezTo>
                    <a:cubicBezTo>
                      <a:pt x="0" y="125"/>
                      <a:pt x="0" y="125"/>
                      <a:pt x="0" y="63"/>
                    </a:cubicBezTo>
                    <a:cubicBezTo>
                      <a:pt x="32"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55" name="Freeform 204"/>
              <p:cNvSpPr>
                <a:spLocks noChangeArrowheads="1"/>
              </p:cNvSpPr>
              <p:nvPr/>
            </p:nvSpPr>
            <p:spPr bwMode="auto">
              <a:xfrm>
                <a:off x="4481513" y="4970463"/>
                <a:ext cx="90487" cy="134937"/>
              </a:xfrm>
              <a:custGeom>
                <a:avLst/>
                <a:gdLst>
                  <a:gd name="T0" fmla="*/ 219 w 251"/>
                  <a:gd name="T1" fmla="*/ 31 h 376"/>
                  <a:gd name="T2" fmla="*/ 250 w 251"/>
                  <a:gd name="T3" fmla="*/ 156 h 376"/>
                  <a:gd name="T4" fmla="*/ 125 w 251"/>
                  <a:gd name="T5" fmla="*/ 375 h 376"/>
                  <a:gd name="T6" fmla="*/ 0 w 251"/>
                  <a:gd name="T7" fmla="*/ 187 h 376"/>
                  <a:gd name="T8" fmla="*/ 125 w 251"/>
                  <a:gd name="T9" fmla="*/ 0 h 376"/>
                  <a:gd name="T10" fmla="*/ 219 w 251"/>
                  <a:gd name="T11" fmla="*/ 31 h 376"/>
                  <a:gd name="T12" fmla="*/ 219 w 251"/>
                  <a:gd name="T13" fmla="*/ 31 h 376"/>
                  <a:gd name="T14" fmla="*/ 125 w 251"/>
                  <a:gd name="T15" fmla="*/ 312 h 376"/>
                  <a:gd name="T16" fmla="*/ 188 w 251"/>
                  <a:gd name="T17" fmla="*/ 187 h 376"/>
                  <a:gd name="T18" fmla="*/ 157 w 251"/>
                  <a:gd name="T19" fmla="*/ 94 h 376"/>
                  <a:gd name="T20" fmla="*/ 125 w 251"/>
                  <a:gd name="T21" fmla="*/ 62 h 376"/>
                  <a:gd name="T22" fmla="*/ 94 w 251"/>
                  <a:gd name="T23" fmla="*/ 94 h 376"/>
                  <a:gd name="T24" fmla="*/ 94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50" y="62"/>
                      <a:pt x="250" y="94"/>
                      <a:pt x="250" y="156"/>
                    </a:cubicBezTo>
                    <a:cubicBezTo>
                      <a:pt x="250" y="250"/>
                      <a:pt x="219" y="375"/>
                      <a:pt x="125" y="375"/>
                    </a:cubicBezTo>
                    <a:cubicBezTo>
                      <a:pt x="32" y="375"/>
                      <a:pt x="0" y="281"/>
                      <a:pt x="0" y="187"/>
                    </a:cubicBezTo>
                    <a:cubicBezTo>
                      <a:pt x="0" y="125"/>
                      <a:pt x="0" y="0"/>
                      <a:pt x="125" y="0"/>
                    </a:cubicBezTo>
                    <a:cubicBezTo>
                      <a:pt x="188" y="0"/>
                      <a:pt x="219" y="31"/>
                      <a:pt x="219" y="31"/>
                    </a:cubicBezTo>
                    <a:lnTo>
                      <a:pt x="219" y="31"/>
                    </a:lnTo>
                    <a:close/>
                    <a:moveTo>
                      <a:pt x="125" y="312"/>
                    </a:moveTo>
                    <a:cubicBezTo>
                      <a:pt x="157" y="312"/>
                      <a:pt x="188" y="219"/>
                      <a:pt x="188" y="187"/>
                    </a:cubicBezTo>
                    <a:cubicBezTo>
                      <a:pt x="188" y="156"/>
                      <a:pt x="157" y="125"/>
                      <a:pt x="157" y="94"/>
                    </a:cubicBezTo>
                    <a:cubicBezTo>
                      <a:pt x="157" y="94"/>
                      <a:pt x="157" y="62"/>
                      <a:pt x="125" y="62"/>
                    </a:cubicBezTo>
                    <a:cubicBezTo>
                      <a:pt x="94" y="62"/>
                      <a:pt x="94" y="62"/>
                      <a:pt x="94" y="94"/>
                    </a:cubicBezTo>
                    <a:cubicBezTo>
                      <a:pt x="94" y="125"/>
                      <a:pt x="94" y="187"/>
                      <a:pt x="94" y="187"/>
                    </a:cubicBezTo>
                    <a:cubicBezTo>
                      <a:pt x="94"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56" name="Freeform 205"/>
              <p:cNvSpPr>
                <a:spLocks noChangeArrowheads="1"/>
              </p:cNvSpPr>
              <p:nvPr/>
            </p:nvSpPr>
            <p:spPr bwMode="auto">
              <a:xfrm>
                <a:off x="4594225" y="4981575"/>
                <a:ext cx="46038" cy="123825"/>
              </a:xfrm>
              <a:custGeom>
                <a:avLst/>
                <a:gdLst>
                  <a:gd name="T0" fmla="*/ 93 w 126"/>
                  <a:gd name="T1" fmla="*/ 0 h 345"/>
                  <a:gd name="T2" fmla="*/ 125 w 126"/>
                  <a:gd name="T3" fmla="*/ 0 h 345"/>
                  <a:gd name="T4" fmla="*/ 125 w 126"/>
                  <a:gd name="T5" fmla="*/ 344 h 345"/>
                  <a:gd name="T6" fmla="*/ 62 w 126"/>
                  <a:gd name="T7" fmla="*/ 344 h 345"/>
                  <a:gd name="T8" fmla="*/ 62 w 126"/>
                  <a:gd name="T9" fmla="*/ 63 h 345"/>
                  <a:gd name="T10" fmla="*/ 0 w 126"/>
                  <a:gd name="T11" fmla="*/ 125 h 345"/>
                  <a:gd name="T12" fmla="*/ 0 w 126"/>
                  <a:gd name="T13" fmla="*/ 63 h 345"/>
                  <a:gd name="T14" fmla="*/ 93 w 126"/>
                  <a:gd name="T15" fmla="*/ 0 h 345"/>
                  <a:gd name="T16" fmla="*/ 93 w 12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45">
                    <a:moveTo>
                      <a:pt x="93" y="0"/>
                    </a:moveTo>
                    <a:lnTo>
                      <a:pt x="125" y="0"/>
                    </a:lnTo>
                    <a:cubicBezTo>
                      <a:pt x="125" y="0"/>
                      <a:pt x="125" y="0"/>
                      <a:pt x="125" y="344"/>
                    </a:cubicBezTo>
                    <a:cubicBezTo>
                      <a:pt x="125" y="344"/>
                      <a:pt x="125" y="344"/>
                      <a:pt x="62" y="344"/>
                    </a:cubicBezTo>
                    <a:cubicBezTo>
                      <a:pt x="62" y="344"/>
                      <a:pt x="62" y="344"/>
                      <a:pt x="62" y="63"/>
                    </a:cubicBezTo>
                    <a:cubicBezTo>
                      <a:pt x="62" y="94"/>
                      <a:pt x="31" y="94"/>
                      <a:pt x="0" y="125"/>
                    </a:cubicBezTo>
                    <a:cubicBezTo>
                      <a:pt x="0" y="125"/>
                      <a:pt x="0" y="125"/>
                      <a:pt x="0" y="63"/>
                    </a:cubicBezTo>
                    <a:cubicBezTo>
                      <a:pt x="31" y="31"/>
                      <a:pt x="62" y="31"/>
                      <a:pt x="93" y="0"/>
                    </a:cubicBezTo>
                    <a:lnTo>
                      <a:pt x="93"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57" name="Freeform 206"/>
              <p:cNvSpPr>
                <a:spLocks noChangeArrowheads="1"/>
              </p:cNvSpPr>
              <p:nvPr/>
            </p:nvSpPr>
            <p:spPr bwMode="auto">
              <a:xfrm>
                <a:off x="4660900" y="4970463"/>
                <a:ext cx="90488" cy="101600"/>
              </a:xfrm>
              <a:custGeom>
                <a:avLst/>
                <a:gdLst>
                  <a:gd name="T0" fmla="*/ 219 w 251"/>
                  <a:gd name="T1" fmla="*/ 31 h 282"/>
                  <a:gd name="T2" fmla="*/ 250 w 251"/>
                  <a:gd name="T3" fmla="*/ 125 h 282"/>
                  <a:gd name="T4" fmla="*/ 188 w 251"/>
                  <a:gd name="T5" fmla="*/ 187 h 282"/>
                  <a:gd name="T6" fmla="*/ 157 w 251"/>
                  <a:gd name="T7" fmla="*/ 94 h 282"/>
                  <a:gd name="T8" fmla="*/ 125 w 251"/>
                  <a:gd name="T9" fmla="*/ 62 h 282"/>
                  <a:gd name="T10" fmla="*/ 94 w 251"/>
                  <a:gd name="T11" fmla="*/ 94 h 282"/>
                  <a:gd name="T12" fmla="*/ 94 w 251"/>
                  <a:gd name="T13" fmla="*/ 187 h 282"/>
                  <a:gd name="T14" fmla="*/ 94 w 251"/>
                  <a:gd name="T15" fmla="*/ 250 h 282"/>
                  <a:gd name="T16" fmla="*/ 32 w 251"/>
                  <a:gd name="T17" fmla="*/ 281 h 282"/>
                  <a:gd name="T18" fmla="*/ 0 w 251"/>
                  <a:gd name="T19" fmla="*/ 187 h 282"/>
                  <a:gd name="T20" fmla="*/ 125 w 251"/>
                  <a:gd name="T21" fmla="*/ 0 h 282"/>
                  <a:gd name="T22" fmla="*/ 219 w 251"/>
                  <a:gd name="T23" fmla="*/ 31 h 282"/>
                  <a:gd name="T24" fmla="*/ 219 w 251"/>
                  <a:gd name="T25" fmla="*/ 3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82">
                    <a:moveTo>
                      <a:pt x="219" y="31"/>
                    </a:moveTo>
                    <a:cubicBezTo>
                      <a:pt x="250" y="62"/>
                      <a:pt x="250" y="94"/>
                      <a:pt x="250" y="125"/>
                    </a:cubicBezTo>
                    <a:cubicBezTo>
                      <a:pt x="219" y="156"/>
                      <a:pt x="219" y="156"/>
                      <a:pt x="188" y="187"/>
                    </a:cubicBezTo>
                    <a:cubicBezTo>
                      <a:pt x="188" y="156"/>
                      <a:pt x="188" y="125"/>
                      <a:pt x="157" y="94"/>
                    </a:cubicBezTo>
                    <a:cubicBezTo>
                      <a:pt x="157" y="94"/>
                      <a:pt x="157" y="62"/>
                      <a:pt x="125" y="62"/>
                    </a:cubicBezTo>
                    <a:cubicBezTo>
                      <a:pt x="94" y="62"/>
                      <a:pt x="94" y="62"/>
                      <a:pt x="94" y="94"/>
                    </a:cubicBezTo>
                    <a:cubicBezTo>
                      <a:pt x="94" y="125"/>
                      <a:pt x="94" y="187"/>
                      <a:pt x="94" y="187"/>
                    </a:cubicBezTo>
                    <a:cubicBezTo>
                      <a:pt x="94" y="187"/>
                      <a:pt x="94" y="219"/>
                      <a:pt x="94" y="250"/>
                    </a:cubicBezTo>
                    <a:cubicBezTo>
                      <a:pt x="63" y="250"/>
                      <a:pt x="32" y="250"/>
                      <a:pt x="32" y="281"/>
                    </a:cubicBezTo>
                    <a:cubicBezTo>
                      <a:pt x="0" y="250"/>
                      <a:pt x="0" y="219"/>
                      <a:pt x="0" y="187"/>
                    </a:cubicBezTo>
                    <a:cubicBezTo>
                      <a:pt x="0" y="125"/>
                      <a:pt x="32" y="0"/>
                      <a:pt x="125" y="0"/>
                    </a:cubicBezTo>
                    <a:cubicBezTo>
                      <a:pt x="188" y="0"/>
                      <a:pt x="219" y="31"/>
                      <a:pt x="219" y="31"/>
                    </a:cubicBezTo>
                    <a:lnTo>
                      <a:pt x="219"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58" name="Freeform 207"/>
              <p:cNvSpPr>
                <a:spLocks noChangeArrowheads="1"/>
              </p:cNvSpPr>
              <p:nvPr/>
            </p:nvSpPr>
            <p:spPr bwMode="auto">
              <a:xfrm>
                <a:off x="5414963" y="4981575"/>
                <a:ext cx="57150" cy="68263"/>
              </a:xfrm>
              <a:custGeom>
                <a:avLst/>
                <a:gdLst>
                  <a:gd name="T0" fmla="*/ 94 w 157"/>
                  <a:gd name="T1" fmla="*/ 0 h 189"/>
                  <a:gd name="T2" fmla="*/ 156 w 157"/>
                  <a:gd name="T3" fmla="*/ 0 h 189"/>
                  <a:gd name="T4" fmla="*/ 156 w 157"/>
                  <a:gd name="T5" fmla="*/ 188 h 189"/>
                  <a:gd name="T6" fmla="*/ 94 w 157"/>
                  <a:gd name="T7" fmla="*/ 125 h 189"/>
                  <a:gd name="T8" fmla="*/ 94 w 157"/>
                  <a:gd name="T9" fmla="*/ 63 h 189"/>
                  <a:gd name="T10" fmla="*/ 63 w 157"/>
                  <a:gd name="T11" fmla="*/ 94 h 189"/>
                  <a:gd name="T12" fmla="*/ 0 w 157"/>
                  <a:gd name="T13" fmla="*/ 125 h 189"/>
                  <a:gd name="T14" fmla="*/ 0 w 157"/>
                  <a:gd name="T15" fmla="*/ 63 h 189"/>
                  <a:gd name="T16" fmla="*/ 94 w 157"/>
                  <a:gd name="T17" fmla="*/ 0 h 189"/>
                  <a:gd name="T18" fmla="*/ 94 w 157"/>
                  <a:gd name="T1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89">
                    <a:moveTo>
                      <a:pt x="94" y="0"/>
                    </a:moveTo>
                    <a:lnTo>
                      <a:pt x="156" y="0"/>
                    </a:lnTo>
                    <a:cubicBezTo>
                      <a:pt x="156" y="0"/>
                      <a:pt x="156" y="0"/>
                      <a:pt x="156" y="188"/>
                    </a:cubicBezTo>
                    <a:cubicBezTo>
                      <a:pt x="156" y="188"/>
                      <a:pt x="156" y="188"/>
                      <a:pt x="94" y="125"/>
                    </a:cubicBezTo>
                    <a:cubicBezTo>
                      <a:pt x="94" y="125"/>
                      <a:pt x="94" y="125"/>
                      <a:pt x="94" y="63"/>
                    </a:cubicBezTo>
                    <a:cubicBezTo>
                      <a:pt x="63" y="94"/>
                      <a:pt x="63" y="94"/>
                      <a:pt x="63" y="94"/>
                    </a:cubicBezTo>
                    <a:cubicBezTo>
                      <a:pt x="31" y="94"/>
                      <a:pt x="31" y="94"/>
                      <a:pt x="0" y="125"/>
                    </a:cubicBezTo>
                    <a:cubicBezTo>
                      <a:pt x="0" y="125"/>
                      <a:pt x="0" y="125"/>
                      <a:pt x="0" y="63"/>
                    </a:cubicBezTo>
                    <a:cubicBezTo>
                      <a:pt x="31"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59" name="Freeform 208"/>
              <p:cNvSpPr>
                <a:spLocks noChangeArrowheads="1"/>
              </p:cNvSpPr>
              <p:nvPr/>
            </p:nvSpPr>
            <p:spPr bwMode="auto">
              <a:xfrm>
                <a:off x="5492750" y="4970463"/>
                <a:ext cx="90488" cy="134937"/>
              </a:xfrm>
              <a:custGeom>
                <a:avLst/>
                <a:gdLst>
                  <a:gd name="T0" fmla="*/ 219 w 251"/>
                  <a:gd name="T1" fmla="*/ 31 h 376"/>
                  <a:gd name="T2" fmla="*/ 250 w 251"/>
                  <a:gd name="T3" fmla="*/ 156 h 376"/>
                  <a:gd name="T4" fmla="*/ 187 w 251"/>
                  <a:gd name="T5" fmla="*/ 344 h 376"/>
                  <a:gd name="T6" fmla="*/ 125 w 251"/>
                  <a:gd name="T7" fmla="*/ 375 h 376"/>
                  <a:gd name="T8" fmla="*/ 0 w 251"/>
                  <a:gd name="T9" fmla="*/ 250 h 376"/>
                  <a:gd name="T10" fmla="*/ 0 w 251"/>
                  <a:gd name="T11" fmla="*/ 187 h 376"/>
                  <a:gd name="T12" fmla="*/ 125 w 251"/>
                  <a:gd name="T13" fmla="*/ 0 h 376"/>
                  <a:gd name="T14" fmla="*/ 219 w 251"/>
                  <a:gd name="T15" fmla="*/ 31 h 376"/>
                  <a:gd name="T16" fmla="*/ 219 w 251"/>
                  <a:gd name="T17" fmla="*/ 31 h 376"/>
                  <a:gd name="T18" fmla="*/ 94 w 251"/>
                  <a:gd name="T19" fmla="*/ 94 h 376"/>
                  <a:gd name="T20" fmla="*/ 94 w 251"/>
                  <a:gd name="T21" fmla="*/ 187 h 376"/>
                  <a:gd name="T22" fmla="*/ 125 w 251"/>
                  <a:gd name="T23" fmla="*/ 312 h 376"/>
                  <a:gd name="T24" fmla="*/ 187 w 251"/>
                  <a:gd name="T25" fmla="*/ 187 h 376"/>
                  <a:gd name="T26" fmla="*/ 156 w 251"/>
                  <a:gd name="T27" fmla="*/ 94 h 376"/>
                  <a:gd name="T28" fmla="*/ 125 w 251"/>
                  <a:gd name="T29" fmla="*/ 62 h 376"/>
                  <a:gd name="T30" fmla="*/ 94 w 251"/>
                  <a:gd name="T31" fmla="*/ 94 h 376"/>
                  <a:gd name="T32" fmla="*/ 94 w 251"/>
                  <a:gd name="T33" fmla="*/ 94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376">
                    <a:moveTo>
                      <a:pt x="219" y="31"/>
                    </a:moveTo>
                    <a:cubicBezTo>
                      <a:pt x="250" y="62"/>
                      <a:pt x="250" y="94"/>
                      <a:pt x="250" y="156"/>
                    </a:cubicBezTo>
                    <a:cubicBezTo>
                      <a:pt x="250" y="219"/>
                      <a:pt x="250" y="312"/>
                      <a:pt x="187" y="344"/>
                    </a:cubicBezTo>
                    <a:cubicBezTo>
                      <a:pt x="187" y="344"/>
                      <a:pt x="156" y="375"/>
                      <a:pt x="125" y="375"/>
                    </a:cubicBezTo>
                    <a:cubicBezTo>
                      <a:pt x="62" y="375"/>
                      <a:pt x="31" y="312"/>
                      <a:pt x="0" y="250"/>
                    </a:cubicBezTo>
                    <a:cubicBezTo>
                      <a:pt x="0" y="219"/>
                      <a:pt x="0" y="219"/>
                      <a:pt x="0" y="187"/>
                    </a:cubicBezTo>
                    <a:cubicBezTo>
                      <a:pt x="0" y="125"/>
                      <a:pt x="31" y="0"/>
                      <a:pt x="125" y="0"/>
                    </a:cubicBezTo>
                    <a:cubicBezTo>
                      <a:pt x="187" y="0"/>
                      <a:pt x="219" y="31"/>
                      <a:pt x="219" y="31"/>
                    </a:cubicBezTo>
                    <a:lnTo>
                      <a:pt x="219" y="31"/>
                    </a:lnTo>
                    <a:close/>
                    <a:moveTo>
                      <a:pt x="94" y="94"/>
                    </a:moveTo>
                    <a:cubicBezTo>
                      <a:pt x="94" y="125"/>
                      <a:pt x="94" y="187"/>
                      <a:pt x="94" y="187"/>
                    </a:cubicBezTo>
                    <a:cubicBezTo>
                      <a:pt x="94" y="250"/>
                      <a:pt x="94" y="312"/>
                      <a:pt x="125" y="312"/>
                    </a:cubicBezTo>
                    <a:cubicBezTo>
                      <a:pt x="187" y="312"/>
                      <a:pt x="187" y="219"/>
                      <a:pt x="187" y="187"/>
                    </a:cubicBezTo>
                    <a:cubicBezTo>
                      <a:pt x="187" y="156"/>
                      <a:pt x="187" y="125"/>
                      <a:pt x="156" y="94"/>
                    </a:cubicBezTo>
                    <a:cubicBezTo>
                      <a:pt x="156" y="94"/>
                      <a:pt x="156" y="62"/>
                      <a:pt x="125" y="62"/>
                    </a:cubicBezTo>
                    <a:cubicBezTo>
                      <a:pt x="125" y="62"/>
                      <a:pt x="94" y="62"/>
                      <a:pt x="94" y="94"/>
                    </a:cubicBezTo>
                    <a:lnTo>
                      <a:pt x="94" y="9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60" name="Freeform 209"/>
              <p:cNvSpPr>
                <a:spLocks noChangeArrowheads="1"/>
              </p:cNvSpPr>
              <p:nvPr/>
            </p:nvSpPr>
            <p:spPr bwMode="auto">
              <a:xfrm>
                <a:off x="5594350" y="4981575"/>
                <a:ext cx="57150" cy="123825"/>
              </a:xfrm>
              <a:custGeom>
                <a:avLst/>
                <a:gdLst>
                  <a:gd name="T0" fmla="*/ 94 w 157"/>
                  <a:gd name="T1" fmla="*/ 0 h 345"/>
                  <a:gd name="T2" fmla="*/ 156 w 157"/>
                  <a:gd name="T3" fmla="*/ 0 h 345"/>
                  <a:gd name="T4" fmla="*/ 156 w 157"/>
                  <a:gd name="T5" fmla="*/ 344 h 345"/>
                  <a:gd name="T6" fmla="*/ 94 w 157"/>
                  <a:gd name="T7" fmla="*/ 344 h 345"/>
                  <a:gd name="T8" fmla="*/ 94 w 157"/>
                  <a:gd name="T9" fmla="*/ 63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94" y="344"/>
                    </a:cubicBezTo>
                    <a:cubicBezTo>
                      <a:pt x="94" y="344"/>
                      <a:pt x="94" y="344"/>
                      <a:pt x="94" y="63"/>
                    </a:cubicBezTo>
                    <a:cubicBezTo>
                      <a:pt x="63" y="94"/>
                      <a:pt x="31" y="94"/>
                      <a:pt x="0" y="125"/>
                    </a:cubicBezTo>
                    <a:cubicBezTo>
                      <a:pt x="0" y="125"/>
                      <a:pt x="0" y="125"/>
                      <a:pt x="0" y="63"/>
                    </a:cubicBezTo>
                    <a:cubicBezTo>
                      <a:pt x="31"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61" name="Freeform 210"/>
              <p:cNvSpPr>
                <a:spLocks noChangeArrowheads="1"/>
              </p:cNvSpPr>
              <p:nvPr/>
            </p:nvSpPr>
            <p:spPr bwMode="auto">
              <a:xfrm>
                <a:off x="5673725" y="4970463"/>
                <a:ext cx="90488" cy="134937"/>
              </a:xfrm>
              <a:custGeom>
                <a:avLst/>
                <a:gdLst>
                  <a:gd name="T0" fmla="*/ 219 w 251"/>
                  <a:gd name="T1" fmla="*/ 31 h 376"/>
                  <a:gd name="T2" fmla="*/ 250 w 251"/>
                  <a:gd name="T3" fmla="*/ 156 h 376"/>
                  <a:gd name="T4" fmla="*/ 125 w 251"/>
                  <a:gd name="T5" fmla="*/ 375 h 376"/>
                  <a:gd name="T6" fmla="*/ 0 w 251"/>
                  <a:gd name="T7" fmla="*/ 187 h 376"/>
                  <a:gd name="T8" fmla="*/ 125 w 251"/>
                  <a:gd name="T9" fmla="*/ 0 h 376"/>
                  <a:gd name="T10" fmla="*/ 219 w 251"/>
                  <a:gd name="T11" fmla="*/ 31 h 376"/>
                  <a:gd name="T12" fmla="*/ 219 w 251"/>
                  <a:gd name="T13" fmla="*/ 31 h 376"/>
                  <a:gd name="T14" fmla="*/ 125 w 251"/>
                  <a:gd name="T15" fmla="*/ 312 h 376"/>
                  <a:gd name="T16" fmla="*/ 187 w 251"/>
                  <a:gd name="T17" fmla="*/ 187 h 376"/>
                  <a:gd name="T18" fmla="*/ 187 w 251"/>
                  <a:gd name="T19" fmla="*/ 94 h 376"/>
                  <a:gd name="T20" fmla="*/ 125 w 251"/>
                  <a:gd name="T21" fmla="*/ 62 h 376"/>
                  <a:gd name="T22" fmla="*/ 94 w 251"/>
                  <a:gd name="T23" fmla="*/ 94 h 376"/>
                  <a:gd name="T24" fmla="*/ 94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50" y="62"/>
                      <a:pt x="250" y="94"/>
                      <a:pt x="250" y="156"/>
                    </a:cubicBezTo>
                    <a:cubicBezTo>
                      <a:pt x="250" y="250"/>
                      <a:pt x="250" y="375"/>
                      <a:pt x="125" y="375"/>
                    </a:cubicBezTo>
                    <a:cubicBezTo>
                      <a:pt x="31" y="375"/>
                      <a:pt x="0" y="281"/>
                      <a:pt x="0" y="187"/>
                    </a:cubicBezTo>
                    <a:cubicBezTo>
                      <a:pt x="0" y="125"/>
                      <a:pt x="31" y="0"/>
                      <a:pt x="125" y="0"/>
                    </a:cubicBezTo>
                    <a:cubicBezTo>
                      <a:pt x="187" y="0"/>
                      <a:pt x="219" y="31"/>
                      <a:pt x="219" y="31"/>
                    </a:cubicBezTo>
                    <a:lnTo>
                      <a:pt x="219" y="31"/>
                    </a:lnTo>
                    <a:close/>
                    <a:moveTo>
                      <a:pt x="125" y="312"/>
                    </a:moveTo>
                    <a:cubicBezTo>
                      <a:pt x="187" y="312"/>
                      <a:pt x="187" y="219"/>
                      <a:pt x="187" y="187"/>
                    </a:cubicBezTo>
                    <a:cubicBezTo>
                      <a:pt x="187" y="156"/>
                      <a:pt x="187" y="125"/>
                      <a:pt x="187" y="94"/>
                    </a:cubicBezTo>
                    <a:cubicBezTo>
                      <a:pt x="187" y="94"/>
                      <a:pt x="156" y="62"/>
                      <a:pt x="125" y="62"/>
                    </a:cubicBezTo>
                    <a:cubicBezTo>
                      <a:pt x="125" y="62"/>
                      <a:pt x="94" y="62"/>
                      <a:pt x="94" y="94"/>
                    </a:cubicBezTo>
                    <a:cubicBezTo>
                      <a:pt x="94" y="125"/>
                      <a:pt x="94" y="187"/>
                      <a:pt x="94" y="187"/>
                    </a:cubicBezTo>
                    <a:cubicBezTo>
                      <a:pt x="94"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62" name="Freeform 211"/>
              <p:cNvSpPr>
                <a:spLocks noChangeArrowheads="1"/>
              </p:cNvSpPr>
              <p:nvPr/>
            </p:nvSpPr>
            <p:spPr bwMode="auto">
              <a:xfrm>
                <a:off x="5773738" y="4981575"/>
                <a:ext cx="57150" cy="123825"/>
              </a:xfrm>
              <a:custGeom>
                <a:avLst/>
                <a:gdLst>
                  <a:gd name="T0" fmla="*/ 94 w 157"/>
                  <a:gd name="T1" fmla="*/ 0 h 345"/>
                  <a:gd name="T2" fmla="*/ 156 w 157"/>
                  <a:gd name="T3" fmla="*/ 0 h 345"/>
                  <a:gd name="T4" fmla="*/ 156 w 157"/>
                  <a:gd name="T5" fmla="*/ 344 h 345"/>
                  <a:gd name="T6" fmla="*/ 94 w 157"/>
                  <a:gd name="T7" fmla="*/ 344 h 345"/>
                  <a:gd name="T8" fmla="*/ 94 w 157"/>
                  <a:gd name="T9" fmla="*/ 63 h 345"/>
                  <a:gd name="T10" fmla="*/ 0 w 157"/>
                  <a:gd name="T11" fmla="*/ 125 h 345"/>
                  <a:gd name="T12" fmla="*/ 0 w 157"/>
                  <a:gd name="T13" fmla="*/ 63 h 345"/>
                  <a:gd name="T14" fmla="*/ 94 w 157"/>
                  <a:gd name="T15" fmla="*/ 0 h 345"/>
                  <a:gd name="T16" fmla="*/ 94 w 157"/>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45">
                    <a:moveTo>
                      <a:pt x="94" y="0"/>
                    </a:moveTo>
                    <a:lnTo>
                      <a:pt x="156" y="0"/>
                    </a:lnTo>
                    <a:cubicBezTo>
                      <a:pt x="156" y="0"/>
                      <a:pt x="156" y="0"/>
                      <a:pt x="156" y="344"/>
                    </a:cubicBezTo>
                    <a:cubicBezTo>
                      <a:pt x="156" y="344"/>
                      <a:pt x="156" y="344"/>
                      <a:pt x="94" y="344"/>
                    </a:cubicBezTo>
                    <a:cubicBezTo>
                      <a:pt x="94" y="344"/>
                      <a:pt x="94" y="344"/>
                      <a:pt x="94" y="63"/>
                    </a:cubicBezTo>
                    <a:cubicBezTo>
                      <a:pt x="63" y="94"/>
                      <a:pt x="31" y="94"/>
                      <a:pt x="0" y="125"/>
                    </a:cubicBezTo>
                    <a:cubicBezTo>
                      <a:pt x="0" y="125"/>
                      <a:pt x="0" y="125"/>
                      <a:pt x="0" y="63"/>
                    </a:cubicBezTo>
                    <a:cubicBezTo>
                      <a:pt x="31"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63" name="Freeform 212"/>
              <p:cNvSpPr>
                <a:spLocks noChangeArrowheads="1"/>
              </p:cNvSpPr>
              <p:nvPr/>
            </p:nvSpPr>
            <p:spPr bwMode="auto">
              <a:xfrm>
                <a:off x="5864225" y="4970463"/>
                <a:ext cx="90488" cy="134937"/>
              </a:xfrm>
              <a:custGeom>
                <a:avLst/>
                <a:gdLst>
                  <a:gd name="T0" fmla="*/ 219 w 251"/>
                  <a:gd name="T1" fmla="*/ 31 h 376"/>
                  <a:gd name="T2" fmla="*/ 250 w 251"/>
                  <a:gd name="T3" fmla="*/ 156 h 376"/>
                  <a:gd name="T4" fmla="*/ 125 w 251"/>
                  <a:gd name="T5" fmla="*/ 375 h 376"/>
                  <a:gd name="T6" fmla="*/ 0 w 251"/>
                  <a:gd name="T7" fmla="*/ 187 h 376"/>
                  <a:gd name="T8" fmla="*/ 125 w 251"/>
                  <a:gd name="T9" fmla="*/ 0 h 376"/>
                  <a:gd name="T10" fmla="*/ 219 w 251"/>
                  <a:gd name="T11" fmla="*/ 31 h 376"/>
                  <a:gd name="T12" fmla="*/ 219 w 251"/>
                  <a:gd name="T13" fmla="*/ 31 h 376"/>
                  <a:gd name="T14" fmla="*/ 125 w 251"/>
                  <a:gd name="T15" fmla="*/ 312 h 376"/>
                  <a:gd name="T16" fmla="*/ 156 w 251"/>
                  <a:gd name="T17" fmla="*/ 187 h 376"/>
                  <a:gd name="T18" fmla="*/ 156 w 251"/>
                  <a:gd name="T19" fmla="*/ 94 h 376"/>
                  <a:gd name="T20" fmla="*/ 125 w 251"/>
                  <a:gd name="T21" fmla="*/ 62 h 376"/>
                  <a:gd name="T22" fmla="*/ 63 w 251"/>
                  <a:gd name="T23" fmla="*/ 94 h 376"/>
                  <a:gd name="T24" fmla="*/ 63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19" y="62"/>
                      <a:pt x="250" y="94"/>
                      <a:pt x="250" y="156"/>
                    </a:cubicBezTo>
                    <a:cubicBezTo>
                      <a:pt x="250" y="250"/>
                      <a:pt x="219" y="375"/>
                      <a:pt x="125" y="375"/>
                    </a:cubicBezTo>
                    <a:cubicBezTo>
                      <a:pt x="31" y="375"/>
                      <a:pt x="0" y="281"/>
                      <a:pt x="0" y="187"/>
                    </a:cubicBezTo>
                    <a:cubicBezTo>
                      <a:pt x="0" y="125"/>
                      <a:pt x="0" y="0"/>
                      <a:pt x="125" y="0"/>
                    </a:cubicBezTo>
                    <a:cubicBezTo>
                      <a:pt x="156" y="0"/>
                      <a:pt x="188" y="31"/>
                      <a:pt x="219" y="31"/>
                    </a:cubicBezTo>
                    <a:lnTo>
                      <a:pt x="219" y="31"/>
                    </a:lnTo>
                    <a:close/>
                    <a:moveTo>
                      <a:pt x="125" y="312"/>
                    </a:moveTo>
                    <a:cubicBezTo>
                      <a:pt x="156" y="312"/>
                      <a:pt x="156" y="219"/>
                      <a:pt x="156" y="187"/>
                    </a:cubicBezTo>
                    <a:cubicBezTo>
                      <a:pt x="156" y="156"/>
                      <a:pt x="156" y="125"/>
                      <a:pt x="156" y="94"/>
                    </a:cubicBezTo>
                    <a:lnTo>
                      <a:pt x="125" y="62"/>
                    </a:lnTo>
                    <a:cubicBezTo>
                      <a:pt x="94" y="62"/>
                      <a:pt x="94" y="62"/>
                      <a:pt x="63" y="94"/>
                    </a:cubicBezTo>
                    <a:cubicBezTo>
                      <a:pt x="63" y="125"/>
                      <a:pt x="63" y="187"/>
                      <a:pt x="63" y="187"/>
                    </a:cubicBezTo>
                    <a:cubicBezTo>
                      <a:pt x="63" y="250"/>
                      <a:pt x="63"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64" name="Freeform 213"/>
              <p:cNvSpPr>
                <a:spLocks noChangeArrowheads="1"/>
              </p:cNvSpPr>
              <p:nvPr/>
            </p:nvSpPr>
            <p:spPr bwMode="auto">
              <a:xfrm>
                <a:off x="5965825" y="4970463"/>
                <a:ext cx="90488" cy="134937"/>
              </a:xfrm>
              <a:custGeom>
                <a:avLst/>
                <a:gdLst>
                  <a:gd name="T0" fmla="*/ 219 w 251"/>
                  <a:gd name="T1" fmla="*/ 31 h 376"/>
                  <a:gd name="T2" fmla="*/ 250 w 251"/>
                  <a:gd name="T3" fmla="*/ 156 h 376"/>
                  <a:gd name="T4" fmla="*/ 125 w 251"/>
                  <a:gd name="T5" fmla="*/ 375 h 376"/>
                  <a:gd name="T6" fmla="*/ 0 w 251"/>
                  <a:gd name="T7" fmla="*/ 187 h 376"/>
                  <a:gd name="T8" fmla="*/ 125 w 251"/>
                  <a:gd name="T9" fmla="*/ 0 h 376"/>
                  <a:gd name="T10" fmla="*/ 219 w 251"/>
                  <a:gd name="T11" fmla="*/ 31 h 376"/>
                  <a:gd name="T12" fmla="*/ 219 w 251"/>
                  <a:gd name="T13" fmla="*/ 31 h 376"/>
                  <a:gd name="T14" fmla="*/ 125 w 251"/>
                  <a:gd name="T15" fmla="*/ 312 h 376"/>
                  <a:gd name="T16" fmla="*/ 157 w 251"/>
                  <a:gd name="T17" fmla="*/ 187 h 376"/>
                  <a:gd name="T18" fmla="*/ 157 w 251"/>
                  <a:gd name="T19" fmla="*/ 94 h 376"/>
                  <a:gd name="T20" fmla="*/ 125 w 251"/>
                  <a:gd name="T21" fmla="*/ 62 h 376"/>
                  <a:gd name="T22" fmla="*/ 94 w 251"/>
                  <a:gd name="T23" fmla="*/ 94 h 376"/>
                  <a:gd name="T24" fmla="*/ 63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9" y="31"/>
                    </a:moveTo>
                    <a:cubicBezTo>
                      <a:pt x="219" y="62"/>
                      <a:pt x="250" y="94"/>
                      <a:pt x="250" y="156"/>
                    </a:cubicBezTo>
                    <a:cubicBezTo>
                      <a:pt x="250" y="250"/>
                      <a:pt x="219" y="375"/>
                      <a:pt x="125" y="375"/>
                    </a:cubicBezTo>
                    <a:cubicBezTo>
                      <a:pt x="31" y="375"/>
                      <a:pt x="0" y="281"/>
                      <a:pt x="0" y="187"/>
                    </a:cubicBezTo>
                    <a:cubicBezTo>
                      <a:pt x="0" y="125"/>
                      <a:pt x="0" y="0"/>
                      <a:pt x="125" y="0"/>
                    </a:cubicBezTo>
                    <a:cubicBezTo>
                      <a:pt x="157" y="0"/>
                      <a:pt x="188" y="31"/>
                      <a:pt x="219" y="31"/>
                    </a:cubicBezTo>
                    <a:lnTo>
                      <a:pt x="219" y="31"/>
                    </a:lnTo>
                    <a:close/>
                    <a:moveTo>
                      <a:pt x="125" y="312"/>
                    </a:moveTo>
                    <a:cubicBezTo>
                      <a:pt x="157" y="312"/>
                      <a:pt x="157" y="219"/>
                      <a:pt x="157" y="187"/>
                    </a:cubicBezTo>
                    <a:cubicBezTo>
                      <a:pt x="157" y="156"/>
                      <a:pt x="157" y="125"/>
                      <a:pt x="157" y="94"/>
                    </a:cubicBezTo>
                    <a:cubicBezTo>
                      <a:pt x="157" y="94"/>
                      <a:pt x="157" y="62"/>
                      <a:pt x="125" y="62"/>
                    </a:cubicBezTo>
                    <a:cubicBezTo>
                      <a:pt x="94" y="62"/>
                      <a:pt x="94" y="62"/>
                      <a:pt x="94" y="94"/>
                    </a:cubicBezTo>
                    <a:cubicBezTo>
                      <a:pt x="63" y="125"/>
                      <a:pt x="63" y="187"/>
                      <a:pt x="63" y="187"/>
                    </a:cubicBezTo>
                    <a:cubicBezTo>
                      <a:pt x="63" y="250"/>
                      <a:pt x="94"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65" name="Freeform 214"/>
              <p:cNvSpPr>
                <a:spLocks noChangeArrowheads="1"/>
              </p:cNvSpPr>
              <p:nvPr/>
            </p:nvSpPr>
            <p:spPr bwMode="auto">
              <a:xfrm>
                <a:off x="6067425" y="4970463"/>
                <a:ext cx="90488" cy="134937"/>
              </a:xfrm>
              <a:custGeom>
                <a:avLst/>
                <a:gdLst>
                  <a:gd name="T0" fmla="*/ 218 w 251"/>
                  <a:gd name="T1" fmla="*/ 31 h 376"/>
                  <a:gd name="T2" fmla="*/ 250 w 251"/>
                  <a:gd name="T3" fmla="*/ 156 h 376"/>
                  <a:gd name="T4" fmla="*/ 125 w 251"/>
                  <a:gd name="T5" fmla="*/ 375 h 376"/>
                  <a:gd name="T6" fmla="*/ 0 w 251"/>
                  <a:gd name="T7" fmla="*/ 187 h 376"/>
                  <a:gd name="T8" fmla="*/ 125 w 251"/>
                  <a:gd name="T9" fmla="*/ 0 h 376"/>
                  <a:gd name="T10" fmla="*/ 218 w 251"/>
                  <a:gd name="T11" fmla="*/ 31 h 376"/>
                  <a:gd name="T12" fmla="*/ 218 w 251"/>
                  <a:gd name="T13" fmla="*/ 31 h 376"/>
                  <a:gd name="T14" fmla="*/ 125 w 251"/>
                  <a:gd name="T15" fmla="*/ 312 h 376"/>
                  <a:gd name="T16" fmla="*/ 187 w 251"/>
                  <a:gd name="T17" fmla="*/ 187 h 376"/>
                  <a:gd name="T18" fmla="*/ 187 w 251"/>
                  <a:gd name="T19" fmla="*/ 94 h 376"/>
                  <a:gd name="T20" fmla="*/ 125 w 251"/>
                  <a:gd name="T21" fmla="*/ 62 h 376"/>
                  <a:gd name="T22" fmla="*/ 93 w 251"/>
                  <a:gd name="T23" fmla="*/ 94 h 376"/>
                  <a:gd name="T24" fmla="*/ 93 w 251"/>
                  <a:gd name="T25" fmla="*/ 187 h 376"/>
                  <a:gd name="T26" fmla="*/ 125 w 251"/>
                  <a:gd name="T27" fmla="*/ 312 h 376"/>
                  <a:gd name="T28" fmla="*/ 125 w 251"/>
                  <a:gd name="T29" fmla="*/ 312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376">
                    <a:moveTo>
                      <a:pt x="218" y="31"/>
                    </a:moveTo>
                    <a:cubicBezTo>
                      <a:pt x="250" y="62"/>
                      <a:pt x="250" y="94"/>
                      <a:pt x="250" y="156"/>
                    </a:cubicBezTo>
                    <a:cubicBezTo>
                      <a:pt x="250" y="250"/>
                      <a:pt x="250" y="375"/>
                      <a:pt x="125" y="375"/>
                    </a:cubicBezTo>
                    <a:cubicBezTo>
                      <a:pt x="31" y="375"/>
                      <a:pt x="0" y="281"/>
                      <a:pt x="0" y="187"/>
                    </a:cubicBezTo>
                    <a:cubicBezTo>
                      <a:pt x="0" y="125"/>
                      <a:pt x="31" y="0"/>
                      <a:pt x="125" y="0"/>
                    </a:cubicBezTo>
                    <a:cubicBezTo>
                      <a:pt x="187" y="0"/>
                      <a:pt x="218" y="31"/>
                      <a:pt x="218" y="31"/>
                    </a:cubicBezTo>
                    <a:lnTo>
                      <a:pt x="218" y="31"/>
                    </a:lnTo>
                    <a:close/>
                    <a:moveTo>
                      <a:pt x="125" y="312"/>
                    </a:moveTo>
                    <a:cubicBezTo>
                      <a:pt x="187" y="312"/>
                      <a:pt x="187" y="219"/>
                      <a:pt x="187" y="187"/>
                    </a:cubicBezTo>
                    <a:cubicBezTo>
                      <a:pt x="187" y="156"/>
                      <a:pt x="187" y="125"/>
                      <a:pt x="187" y="94"/>
                    </a:cubicBezTo>
                    <a:cubicBezTo>
                      <a:pt x="156" y="94"/>
                      <a:pt x="156" y="62"/>
                      <a:pt x="125" y="62"/>
                    </a:cubicBezTo>
                    <a:cubicBezTo>
                      <a:pt x="125" y="62"/>
                      <a:pt x="93" y="62"/>
                      <a:pt x="93" y="94"/>
                    </a:cubicBezTo>
                    <a:cubicBezTo>
                      <a:pt x="93" y="125"/>
                      <a:pt x="93" y="187"/>
                      <a:pt x="93" y="187"/>
                    </a:cubicBezTo>
                    <a:cubicBezTo>
                      <a:pt x="93" y="250"/>
                      <a:pt x="93" y="312"/>
                      <a:pt x="125" y="312"/>
                    </a:cubicBezTo>
                    <a:lnTo>
                      <a:pt x="125" y="3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66" name="Freeform 215"/>
              <p:cNvSpPr>
                <a:spLocks noChangeArrowheads="1"/>
              </p:cNvSpPr>
              <p:nvPr/>
            </p:nvSpPr>
            <p:spPr bwMode="auto">
              <a:xfrm>
                <a:off x="6180138" y="4981575"/>
                <a:ext cx="46037" cy="123825"/>
              </a:xfrm>
              <a:custGeom>
                <a:avLst/>
                <a:gdLst>
                  <a:gd name="T0" fmla="*/ 94 w 126"/>
                  <a:gd name="T1" fmla="*/ 0 h 345"/>
                  <a:gd name="T2" fmla="*/ 125 w 126"/>
                  <a:gd name="T3" fmla="*/ 0 h 345"/>
                  <a:gd name="T4" fmla="*/ 125 w 126"/>
                  <a:gd name="T5" fmla="*/ 344 h 345"/>
                  <a:gd name="T6" fmla="*/ 94 w 126"/>
                  <a:gd name="T7" fmla="*/ 344 h 345"/>
                  <a:gd name="T8" fmla="*/ 94 w 126"/>
                  <a:gd name="T9" fmla="*/ 63 h 345"/>
                  <a:gd name="T10" fmla="*/ 0 w 126"/>
                  <a:gd name="T11" fmla="*/ 125 h 345"/>
                  <a:gd name="T12" fmla="*/ 0 w 126"/>
                  <a:gd name="T13" fmla="*/ 63 h 345"/>
                  <a:gd name="T14" fmla="*/ 94 w 126"/>
                  <a:gd name="T15" fmla="*/ 0 h 345"/>
                  <a:gd name="T16" fmla="*/ 94 w 126"/>
                  <a:gd name="T17"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345">
                    <a:moveTo>
                      <a:pt x="94" y="0"/>
                    </a:moveTo>
                    <a:lnTo>
                      <a:pt x="125" y="0"/>
                    </a:lnTo>
                    <a:cubicBezTo>
                      <a:pt x="125" y="0"/>
                      <a:pt x="125" y="0"/>
                      <a:pt x="125" y="344"/>
                    </a:cubicBezTo>
                    <a:cubicBezTo>
                      <a:pt x="125" y="344"/>
                      <a:pt x="125" y="344"/>
                      <a:pt x="94" y="344"/>
                    </a:cubicBezTo>
                    <a:cubicBezTo>
                      <a:pt x="94" y="344"/>
                      <a:pt x="94" y="344"/>
                      <a:pt x="94" y="63"/>
                    </a:cubicBezTo>
                    <a:cubicBezTo>
                      <a:pt x="63" y="94"/>
                      <a:pt x="31" y="94"/>
                      <a:pt x="0" y="125"/>
                    </a:cubicBezTo>
                    <a:cubicBezTo>
                      <a:pt x="0" y="125"/>
                      <a:pt x="0" y="125"/>
                      <a:pt x="0" y="63"/>
                    </a:cubicBezTo>
                    <a:cubicBezTo>
                      <a:pt x="31" y="31"/>
                      <a:pt x="63" y="31"/>
                      <a:pt x="94" y="0"/>
                    </a:cubicBezTo>
                    <a:lnTo>
                      <a:pt x="9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67" name="Freeform 216"/>
              <p:cNvSpPr>
                <a:spLocks noChangeArrowheads="1"/>
              </p:cNvSpPr>
              <p:nvPr/>
            </p:nvSpPr>
            <p:spPr bwMode="auto">
              <a:xfrm>
                <a:off x="6246813" y="4970463"/>
                <a:ext cx="90487" cy="90487"/>
              </a:xfrm>
              <a:custGeom>
                <a:avLst/>
                <a:gdLst>
                  <a:gd name="T0" fmla="*/ 218 w 251"/>
                  <a:gd name="T1" fmla="*/ 31 h 251"/>
                  <a:gd name="T2" fmla="*/ 250 w 251"/>
                  <a:gd name="T3" fmla="*/ 94 h 251"/>
                  <a:gd name="T4" fmla="*/ 187 w 251"/>
                  <a:gd name="T5" fmla="*/ 156 h 251"/>
                  <a:gd name="T6" fmla="*/ 187 w 251"/>
                  <a:gd name="T7" fmla="*/ 94 h 251"/>
                  <a:gd name="T8" fmla="*/ 125 w 251"/>
                  <a:gd name="T9" fmla="*/ 62 h 251"/>
                  <a:gd name="T10" fmla="*/ 93 w 251"/>
                  <a:gd name="T11" fmla="*/ 94 h 251"/>
                  <a:gd name="T12" fmla="*/ 93 w 251"/>
                  <a:gd name="T13" fmla="*/ 187 h 251"/>
                  <a:gd name="T14" fmla="*/ 93 w 251"/>
                  <a:gd name="T15" fmla="*/ 219 h 251"/>
                  <a:gd name="T16" fmla="*/ 31 w 251"/>
                  <a:gd name="T17" fmla="*/ 250 h 251"/>
                  <a:gd name="T18" fmla="*/ 0 w 251"/>
                  <a:gd name="T19" fmla="*/ 187 h 251"/>
                  <a:gd name="T20" fmla="*/ 125 w 251"/>
                  <a:gd name="T21" fmla="*/ 0 h 251"/>
                  <a:gd name="T22" fmla="*/ 218 w 251"/>
                  <a:gd name="T23" fmla="*/ 31 h 251"/>
                  <a:gd name="T24" fmla="*/ 218 w 251"/>
                  <a:gd name="T25" fmla="*/ 3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51">
                    <a:moveTo>
                      <a:pt x="218" y="31"/>
                    </a:moveTo>
                    <a:cubicBezTo>
                      <a:pt x="250" y="62"/>
                      <a:pt x="250" y="94"/>
                      <a:pt x="250" y="94"/>
                    </a:cubicBezTo>
                    <a:cubicBezTo>
                      <a:pt x="250" y="94"/>
                      <a:pt x="250" y="94"/>
                      <a:pt x="187" y="156"/>
                    </a:cubicBezTo>
                    <a:cubicBezTo>
                      <a:pt x="187" y="125"/>
                      <a:pt x="187" y="125"/>
                      <a:pt x="187" y="94"/>
                    </a:cubicBezTo>
                    <a:cubicBezTo>
                      <a:pt x="187" y="94"/>
                      <a:pt x="156" y="62"/>
                      <a:pt x="125" y="62"/>
                    </a:cubicBezTo>
                    <a:cubicBezTo>
                      <a:pt x="125" y="62"/>
                      <a:pt x="93" y="62"/>
                      <a:pt x="93" y="94"/>
                    </a:cubicBezTo>
                    <a:cubicBezTo>
                      <a:pt x="93" y="125"/>
                      <a:pt x="93" y="187"/>
                      <a:pt x="93" y="187"/>
                    </a:cubicBezTo>
                    <a:lnTo>
                      <a:pt x="93" y="219"/>
                    </a:lnTo>
                    <a:cubicBezTo>
                      <a:pt x="93" y="219"/>
                      <a:pt x="93" y="219"/>
                      <a:pt x="31" y="250"/>
                    </a:cubicBezTo>
                    <a:cubicBezTo>
                      <a:pt x="31" y="250"/>
                      <a:pt x="0" y="219"/>
                      <a:pt x="0" y="187"/>
                    </a:cubicBezTo>
                    <a:cubicBezTo>
                      <a:pt x="0" y="125"/>
                      <a:pt x="31" y="0"/>
                      <a:pt x="125" y="0"/>
                    </a:cubicBezTo>
                    <a:cubicBezTo>
                      <a:pt x="187" y="0"/>
                      <a:pt x="218" y="31"/>
                      <a:pt x="218" y="31"/>
                    </a:cubicBezTo>
                    <a:lnTo>
                      <a:pt x="218" y="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grpSp>
        <p:grpSp>
          <p:nvGrpSpPr>
            <p:cNvPr id="269" name="Group 268"/>
            <p:cNvGrpSpPr/>
            <p:nvPr/>
          </p:nvGrpSpPr>
          <p:grpSpPr>
            <a:xfrm>
              <a:off x="1306914" y="2170434"/>
              <a:ext cx="1005840" cy="1005840"/>
              <a:chOff x="1545380" y="1806944"/>
              <a:chExt cx="715068" cy="715067"/>
            </a:xfrm>
          </p:grpSpPr>
          <p:sp>
            <p:nvSpPr>
              <p:cNvPr id="270" name="Oval 269">
                <a:extLst>
                  <a:ext uri="{FF2B5EF4-FFF2-40B4-BE49-F238E27FC236}">
                    <a16:creationId xmlns:a16="http://schemas.microsoft.com/office/drawing/2014/main" id="{A27B8A9A-5F5C-0446-9FB5-31BB92E7142B}"/>
                  </a:ext>
                </a:extLst>
              </p:cNvPr>
              <p:cNvSpPr/>
              <p:nvPr/>
            </p:nvSpPr>
            <p:spPr bwMode="gray">
              <a:xfrm>
                <a:off x="1545380" y="1806944"/>
                <a:ext cx="715068" cy="715067"/>
              </a:xfrm>
              <a:prstGeom prst="ellipse">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grpSp>
            <p:nvGrpSpPr>
              <p:cNvPr id="271" name="Group 270">
                <a:extLst>
                  <a:ext uri="{FF2B5EF4-FFF2-40B4-BE49-F238E27FC236}">
                    <a16:creationId xmlns:a16="http://schemas.microsoft.com/office/drawing/2014/main" id="{58752DAD-82DB-9C41-8D54-0D24682B3C86}"/>
                  </a:ext>
                </a:extLst>
              </p:cNvPr>
              <p:cNvGrpSpPr/>
              <p:nvPr/>
            </p:nvGrpSpPr>
            <p:grpSpPr>
              <a:xfrm>
                <a:off x="1670644" y="1934078"/>
                <a:ext cx="506067" cy="506687"/>
                <a:chOff x="5592672" y="1723752"/>
                <a:chExt cx="906262" cy="907374"/>
              </a:xfrm>
              <a:solidFill>
                <a:schemeClr val="bg1"/>
              </a:solidFill>
            </p:grpSpPr>
            <p:sp>
              <p:nvSpPr>
                <p:cNvPr id="272" name="Freeform 3">
                  <a:extLst>
                    <a:ext uri="{FF2B5EF4-FFF2-40B4-BE49-F238E27FC236}">
                      <a16:creationId xmlns:a16="http://schemas.microsoft.com/office/drawing/2014/main" id="{7B5E8AE4-098D-914F-B902-08D45E00A09D}"/>
                    </a:ext>
                  </a:extLst>
                </p:cNvPr>
                <p:cNvSpPr>
                  <a:spLocks noChangeAspect="1" noChangeArrowheads="1"/>
                </p:cNvSpPr>
                <p:nvPr/>
              </p:nvSpPr>
              <p:spPr bwMode="auto">
                <a:xfrm>
                  <a:off x="5592672" y="1723752"/>
                  <a:ext cx="906262" cy="907374"/>
                </a:xfrm>
                <a:custGeom>
                  <a:avLst/>
                  <a:gdLst>
                    <a:gd name="T0" fmla="*/ 2824 w 2987"/>
                    <a:gd name="T1" fmla="*/ 394 h 2964"/>
                    <a:gd name="T2" fmla="*/ 2893 w 2987"/>
                    <a:gd name="T3" fmla="*/ 255 h 2964"/>
                    <a:gd name="T4" fmla="*/ 2870 w 2987"/>
                    <a:gd name="T5" fmla="*/ 209 h 2964"/>
                    <a:gd name="T6" fmla="*/ 2812 w 2987"/>
                    <a:gd name="T7" fmla="*/ 209 h 2964"/>
                    <a:gd name="T8" fmla="*/ 2708 w 2987"/>
                    <a:gd name="T9" fmla="*/ 347 h 2964"/>
                    <a:gd name="T10" fmla="*/ 2268 w 2987"/>
                    <a:gd name="T11" fmla="*/ 961 h 2964"/>
                    <a:gd name="T12" fmla="*/ 2176 w 2987"/>
                    <a:gd name="T13" fmla="*/ 0 h 2964"/>
                    <a:gd name="T14" fmla="*/ 370 w 2987"/>
                    <a:gd name="T15" fmla="*/ 370 h 2964"/>
                    <a:gd name="T16" fmla="*/ 0 w 2987"/>
                    <a:gd name="T17" fmla="*/ 2338 h 2964"/>
                    <a:gd name="T18" fmla="*/ 1250 w 2987"/>
                    <a:gd name="T19" fmla="*/ 2338 h 2964"/>
                    <a:gd name="T20" fmla="*/ 2176 w 2987"/>
                    <a:gd name="T21" fmla="*/ 2314 h 2964"/>
                    <a:gd name="T22" fmla="*/ 1864 w 2987"/>
                    <a:gd name="T23" fmla="*/ 2038 h 2964"/>
                    <a:gd name="T24" fmla="*/ 1783 w 2987"/>
                    <a:gd name="T25" fmla="*/ 1980 h 2964"/>
                    <a:gd name="T26" fmla="*/ 2291 w 2987"/>
                    <a:gd name="T27" fmla="*/ 1204 h 2964"/>
                    <a:gd name="T28" fmla="*/ 2511 w 2987"/>
                    <a:gd name="T29" fmla="*/ 1100 h 2964"/>
                    <a:gd name="T30" fmla="*/ 2824 w 2987"/>
                    <a:gd name="T31" fmla="*/ 498 h 2964"/>
                    <a:gd name="T32" fmla="*/ 2627 w 2987"/>
                    <a:gd name="T33" fmla="*/ 1088 h 2964"/>
                    <a:gd name="T34" fmla="*/ 2940 w 2987"/>
                    <a:gd name="T35" fmla="*/ 660 h 2964"/>
                    <a:gd name="T36" fmla="*/ 625 w 2987"/>
                    <a:gd name="T37" fmla="*/ 2870 h 2964"/>
                    <a:gd name="T38" fmla="*/ 625 w 2987"/>
                    <a:gd name="T39" fmla="*/ 1806 h 2964"/>
                    <a:gd name="T40" fmla="*/ 625 w 2987"/>
                    <a:gd name="T41" fmla="*/ 2870 h 2964"/>
                    <a:gd name="T42" fmla="*/ 741 w 2987"/>
                    <a:gd name="T43" fmla="*/ 1621 h 2964"/>
                    <a:gd name="T44" fmla="*/ 1574 w 2987"/>
                    <a:gd name="T45" fmla="*/ 1528 h 2964"/>
                    <a:gd name="T46" fmla="*/ 1806 w 2987"/>
                    <a:gd name="T47" fmla="*/ 1297 h 2964"/>
                    <a:gd name="T48" fmla="*/ 741 w 2987"/>
                    <a:gd name="T49" fmla="*/ 1204 h 2964"/>
                    <a:gd name="T50" fmla="*/ 1806 w 2987"/>
                    <a:gd name="T51" fmla="*/ 1297 h 2964"/>
                    <a:gd name="T52" fmla="*/ 741 w 2987"/>
                    <a:gd name="T53" fmla="*/ 972 h 2964"/>
                    <a:gd name="T54" fmla="*/ 1806 w 2987"/>
                    <a:gd name="T55" fmla="*/ 880 h 2964"/>
                    <a:gd name="T56" fmla="*/ 1806 w 2987"/>
                    <a:gd name="T57" fmla="*/ 648 h 2964"/>
                    <a:gd name="T58" fmla="*/ 741 w 2987"/>
                    <a:gd name="T59" fmla="*/ 556 h 2964"/>
                    <a:gd name="T60" fmla="*/ 1806 w 2987"/>
                    <a:gd name="T61" fmla="*/ 648 h 2964"/>
                    <a:gd name="T62" fmla="*/ 811 w 2987"/>
                    <a:gd name="T63" fmla="*/ 2119 h 2964"/>
                    <a:gd name="T64" fmla="*/ 440 w 2987"/>
                    <a:gd name="T65" fmla="*/ 2268 h 2964"/>
                    <a:gd name="T66" fmla="*/ 336 w 2987"/>
                    <a:gd name="T67" fmla="*/ 2291 h 2964"/>
                    <a:gd name="T68" fmla="*/ 556 w 2987"/>
                    <a:gd name="T69" fmla="*/ 2569 h 2964"/>
                    <a:gd name="T70" fmla="*/ 915 w 2987"/>
                    <a:gd name="T71" fmla="*/ 2211 h 2964"/>
                    <a:gd name="T72" fmla="*/ 880 w 2987"/>
                    <a:gd name="T73" fmla="*/ 2119 h 2964"/>
                    <a:gd name="connsiteX0" fmla="*/ 9694 w 10000"/>
                    <a:gd name="connsiteY0" fmla="*/ 1407 h 10000"/>
                    <a:gd name="connsiteX1" fmla="*/ 9539 w 10000"/>
                    <a:gd name="connsiteY1" fmla="*/ 1329 h 10000"/>
                    <a:gd name="connsiteX2" fmla="*/ 9617 w 10000"/>
                    <a:gd name="connsiteY2" fmla="*/ 1211 h 10000"/>
                    <a:gd name="connsiteX3" fmla="*/ 9772 w 10000"/>
                    <a:gd name="connsiteY3" fmla="*/ 860 h 10000"/>
                    <a:gd name="connsiteX4" fmla="*/ 9735 w 10000"/>
                    <a:gd name="connsiteY4" fmla="*/ 705 h 10000"/>
                    <a:gd name="connsiteX5" fmla="*/ 9694 w 10000"/>
                    <a:gd name="connsiteY5" fmla="*/ 705 h 10000"/>
                    <a:gd name="connsiteX6" fmla="*/ 9617 w 10000"/>
                    <a:gd name="connsiteY6" fmla="*/ 665 h 10000"/>
                    <a:gd name="connsiteX7" fmla="*/ 9499 w 10000"/>
                    <a:gd name="connsiteY7" fmla="*/ 705 h 10000"/>
                    <a:gd name="connsiteX8" fmla="*/ 9265 w 10000"/>
                    <a:gd name="connsiteY8" fmla="*/ 975 h 10000"/>
                    <a:gd name="connsiteX9" fmla="*/ 9147 w 10000"/>
                    <a:gd name="connsiteY9" fmla="*/ 1171 h 10000"/>
                    <a:gd name="connsiteX10" fmla="*/ 8914 w 10000"/>
                    <a:gd name="connsiteY10" fmla="*/ 1289 h 10000"/>
                    <a:gd name="connsiteX11" fmla="*/ 7661 w 10000"/>
                    <a:gd name="connsiteY11" fmla="*/ 3243 h 10000"/>
                    <a:gd name="connsiteX12" fmla="*/ 7350 w 10000"/>
                    <a:gd name="connsiteY12" fmla="*/ 3790 h 10000"/>
                    <a:gd name="connsiteX13" fmla="*/ 7350 w 10000"/>
                    <a:gd name="connsiteY13" fmla="*/ 0 h 10000"/>
                    <a:gd name="connsiteX14" fmla="*/ 2503 w 10000"/>
                    <a:gd name="connsiteY14" fmla="*/ 0 h 10000"/>
                    <a:gd name="connsiteX15" fmla="*/ 1250 w 10000"/>
                    <a:gd name="connsiteY15" fmla="*/ 1248 h 10000"/>
                    <a:gd name="connsiteX16" fmla="*/ 1250 w 10000"/>
                    <a:gd name="connsiteY16" fmla="*/ 5977 h 10000"/>
                    <a:gd name="connsiteX17" fmla="*/ 0 w 10000"/>
                    <a:gd name="connsiteY17" fmla="*/ 7890 h 10000"/>
                    <a:gd name="connsiteX18" fmla="*/ 2111 w 10000"/>
                    <a:gd name="connsiteY18" fmla="*/ 10000 h 10000"/>
                    <a:gd name="connsiteX19" fmla="*/ 4223 w 10000"/>
                    <a:gd name="connsiteY19" fmla="*/ 7890 h 10000"/>
                    <a:gd name="connsiteX20" fmla="*/ 4223 w 10000"/>
                    <a:gd name="connsiteY20" fmla="*/ 7809 h 10000"/>
                    <a:gd name="connsiteX21" fmla="*/ 7350 w 10000"/>
                    <a:gd name="connsiteY21" fmla="*/ 7809 h 10000"/>
                    <a:gd name="connsiteX22" fmla="*/ 7350 w 10000"/>
                    <a:gd name="connsiteY22" fmla="*/ 5508 h 10000"/>
                    <a:gd name="connsiteX23" fmla="*/ 6296 w 10000"/>
                    <a:gd name="connsiteY23" fmla="*/ 6878 h 10000"/>
                    <a:gd name="connsiteX24" fmla="*/ 5945 w 10000"/>
                    <a:gd name="connsiteY24" fmla="*/ 7188 h 10000"/>
                    <a:gd name="connsiteX25" fmla="*/ 6023 w 10000"/>
                    <a:gd name="connsiteY25" fmla="*/ 6682 h 10000"/>
                    <a:gd name="connsiteX26" fmla="*/ 7313 w 10000"/>
                    <a:gd name="connsiteY26" fmla="*/ 3830 h 10000"/>
                    <a:gd name="connsiteX27" fmla="*/ 7739 w 10000"/>
                    <a:gd name="connsiteY27" fmla="*/ 4063 h 10000"/>
                    <a:gd name="connsiteX28" fmla="*/ 8130 w 10000"/>
                    <a:gd name="connsiteY28" fmla="*/ 4299 h 10000"/>
                    <a:gd name="connsiteX29" fmla="*/ 8481 w 10000"/>
                    <a:gd name="connsiteY29" fmla="*/ 3712 h 10000"/>
                    <a:gd name="connsiteX30" fmla="*/ 9499 w 10000"/>
                    <a:gd name="connsiteY30" fmla="*/ 1681 h 10000"/>
                    <a:gd name="connsiteX31" fmla="*/ 9539 w 10000"/>
                    <a:gd name="connsiteY31" fmla="*/ 1681 h 10000"/>
                    <a:gd name="connsiteX32" fmla="*/ 9657 w 10000"/>
                    <a:gd name="connsiteY32" fmla="*/ 2110 h 10000"/>
                    <a:gd name="connsiteX33" fmla="*/ 8874 w 10000"/>
                    <a:gd name="connsiteY33" fmla="*/ 3672 h 10000"/>
                    <a:gd name="connsiteX34" fmla="*/ 8992 w 10000"/>
                    <a:gd name="connsiteY34" fmla="*/ 4100 h 10000"/>
                    <a:gd name="connsiteX35" fmla="*/ 9931 w 10000"/>
                    <a:gd name="connsiteY35" fmla="*/ 2228 h 10000"/>
                    <a:gd name="connsiteX36" fmla="*/ 9694 w 10000"/>
                    <a:gd name="connsiteY36" fmla="*/ 1407 h 10000"/>
                    <a:gd name="connsiteX37" fmla="*/ 2111 w 10000"/>
                    <a:gd name="connsiteY37" fmla="*/ 9686 h 10000"/>
                    <a:gd name="connsiteX38" fmla="*/ 314 w 10000"/>
                    <a:gd name="connsiteY38" fmla="*/ 7890 h 10000"/>
                    <a:gd name="connsiteX39" fmla="*/ 2111 w 10000"/>
                    <a:gd name="connsiteY39" fmla="*/ 6095 h 10000"/>
                    <a:gd name="connsiteX40" fmla="*/ 3912 w 10000"/>
                    <a:gd name="connsiteY40" fmla="*/ 7890 h 10000"/>
                    <a:gd name="connsiteX41" fmla="*/ 2111 w 10000"/>
                    <a:gd name="connsiteY41" fmla="*/ 9686 h 10000"/>
                    <a:gd name="connsiteX42" fmla="*/ 5317 w 10000"/>
                    <a:gd name="connsiteY42" fmla="*/ 5471 h 10000"/>
                    <a:gd name="connsiteX43" fmla="*/ 2503 w 10000"/>
                    <a:gd name="connsiteY43" fmla="*/ 5471 h 10000"/>
                    <a:gd name="connsiteX44" fmla="*/ 2503 w 10000"/>
                    <a:gd name="connsiteY44" fmla="*/ 5157 h 10000"/>
                    <a:gd name="connsiteX45" fmla="*/ 5317 w 10000"/>
                    <a:gd name="connsiteY45" fmla="*/ 5157 h 10000"/>
                    <a:gd name="connsiteX46" fmla="*/ 5317 w 10000"/>
                    <a:gd name="connsiteY46" fmla="*/ 5471 h 10000"/>
                    <a:gd name="connsiteX47" fmla="*/ 6100 w 10000"/>
                    <a:gd name="connsiteY47" fmla="*/ 4377 h 10000"/>
                    <a:gd name="connsiteX48" fmla="*/ 2503 w 10000"/>
                    <a:gd name="connsiteY48" fmla="*/ 4377 h 10000"/>
                    <a:gd name="connsiteX49" fmla="*/ 2503 w 10000"/>
                    <a:gd name="connsiteY49" fmla="*/ 4063 h 10000"/>
                    <a:gd name="connsiteX50" fmla="*/ 6100 w 10000"/>
                    <a:gd name="connsiteY50" fmla="*/ 4063 h 10000"/>
                    <a:gd name="connsiteX51" fmla="*/ 6100 w 10000"/>
                    <a:gd name="connsiteY51" fmla="*/ 4377 h 10000"/>
                    <a:gd name="connsiteX52" fmla="*/ 6100 w 10000"/>
                    <a:gd name="connsiteY52" fmla="*/ 3280 h 10000"/>
                    <a:gd name="connsiteX53" fmla="*/ 2503 w 10000"/>
                    <a:gd name="connsiteY53" fmla="*/ 3280 h 10000"/>
                    <a:gd name="connsiteX54" fmla="*/ 2503 w 10000"/>
                    <a:gd name="connsiteY54" fmla="*/ 2970 h 10000"/>
                    <a:gd name="connsiteX55" fmla="*/ 6100 w 10000"/>
                    <a:gd name="connsiteY55" fmla="*/ 2970 h 10000"/>
                    <a:gd name="connsiteX56" fmla="*/ 6100 w 10000"/>
                    <a:gd name="connsiteY56" fmla="*/ 3280 h 10000"/>
                    <a:gd name="connsiteX57" fmla="*/ 6100 w 10000"/>
                    <a:gd name="connsiteY57" fmla="*/ 2187 h 10000"/>
                    <a:gd name="connsiteX58" fmla="*/ 2503 w 10000"/>
                    <a:gd name="connsiteY58" fmla="*/ 2187 h 10000"/>
                    <a:gd name="connsiteX59" fmla="*/ 2503 w 10000"/>
                    <a:gd name="connsiteY59" fmla="*/ 1877 h 10000"/>
                    <a:gd name="connsiteX60" fmla="*/ 6100 w 10000"/>
                    <a:gd name="connsiteY60" fmla="*/ 1877 h 10000"/>
                    <a:gd name="connsiteX61" fmla="*/ 6100 w 10000"/>
                    <a:gd name="connsiteY61" fmla="*/ 2187 h 10000"/>
                    <a:gd name="connsiteX62" fmla="*/ 3091 w 10000"/>
                    <a:gd name="connsiteY62" fmla="*/ 7266 h 10000"/>
                    <a:gd name="connsiteX63" fmla="*/ 3091 w 10000"/>
                    <a:gd name="connsiteY63" fmla="*/ 7462 h 10000"/>
                    <a:gd name="connsiteX64" fmla="*/ 3091 w 10000"/>
                    <a:gd name="connsiteY64" fmla="*/ 7266 h 10000"/>
                    <a:gd name="connsiteX65" fmla="*/ 2972 w 10000"/>
                    <a:gd name="connsiteY65" fmla="*/ 7151 h 10000"/>
                    <a:gd name="connsiteX66" fmla="*/ 2972 w 10000"/>
                    <a:gd name="connsiteY66" fmla="*/ 7151 h 10000"/>
                    <a:gd name="connsiteX67" fmla="*/ 2972 w 10000"/>
                    <a:gd name="connsiteY67" fmla="*/ 7151 h 10000"/>
                    <a:gd name="connsiteX68" fmla="*/ 2972 w 10000"/>
                    <a:gd name="connsiteY68" fmla="*/ 7151 h 10000"/>
                    <a:gd name="connsiteX69" fmla="*/ 2972 w 10000"/>
                    <a:gd name="connsiteY69" fmla="*/ 7151 h 10000"/>
                    <a:gd name="connsiteX70" fmla="*/ 2972 w 10000"/>
                    <a:gd name="connsiteY70" fmla="*/ 7151 h 10000"/>
                    <a:gd name="connsiteX71" fmla="*/ 2972 w 10000"/>
                    <a:gd name="connsiteY71" fmla="*/ 7151 h 10000"/>
                    <a:gd name="connsiteX72" fmla="*/ 2946 w 9911"/>
                    <a:gd name="connsiteY72" fmla="*/ 7149 h 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000" h="10000">
                      <a:moveTo>
                        <a:pt x="9694" y="1407"/>
                      </a:moveTo>
                      <a:lnTo>
                        <a:pt x="9539" y="1329"/>
                      </a:lnTo>
                      <a:cubicBezTo>
                        <a:pt x="9565" y="1290"/>
                        <a:pt x="9590" y="1250"/>
                        <a:pt x="9617" y="1211"/>
                      </a:cubicBezTo>
                      <a:cubicBezTo>
                        <a:pt x="9668" y="1094"/>
                        <a:pt x="9721" y="977"/>
                        <a:pt x="9772" y="860"/>
                      </a:cubicBezTo>
                      <a:cubicBezTo>
                        <a:pt x="9772" y="820"/>
                        <a:pt x="9772" y="742"/>
                        <a:pt x="9735" y="705"/>
                      </a:cubicBezTo>
                      <a:lnTo>
                        <a:pt x="9694" y="705"/>
                      </a:lnTo>
                      <a:cubicBezTo>
                        <a:pt x="9617" y="665"/>
                        <a:pt x="9644" y="678"/>
                        <a:pt x="9617" y="665"/>
                      </a:cubicBezTo>
                      <a:cubicBezTo>
                        <a:pt x="9576" y="624"/>
                        <a:pt x="9499" y="665"/>
                        <a:pt x="9499" y="705"/>
                      </a:cubicBezTo>
                      <a:lnTo>
                        <a:pt x="9265" y="975"/>
                      </a:lnTo>
                      <a:lnTo>
                        <a:pt x="9147" y="1171"/>
                      </a:lnTo>
                      <a:cubicBezTo>
                        <a:pt x="9070" y="1171"/>
                        <a:pt x="8992" y="1248"/>
                        <a:pt x="8914" y="1289"/>
                      </a:cubicBezTo>
                      <a:cubicBezTo>
                        <a:pt x="8637" y="1681"/>
                        <a:pt x="8093" y="2538"/>
                        <a:pt x="7661" y="3243"/>
                      </a:cubicBezTo>
                      <a:cubicBezTo>
                        <a:pt x="7543" y="3439"/>
                        <a:pt x="7468" y="3594"/>
                        <a:pt x="7350" y="3790"/>
                      </a:cubicBezTo>
                      <a:lnTo>
                        <a:pt x="7350" y="0"/>
                      </a:lnTo>
                      <a:lnTo>
                        <a:pt x="2503" y="0"/>
                      </a:lnTo>
                      <a:lnTo>
                        <a:pt x="1250" y="1248"/>
                      </a:lnTo>
                      <a:lnTo>
                        <a:pt x="1250" y="5977"/>
                      </a:lnTo>
                      <a:cubicBezTo>
                        <a:pt x="507" y="6291"/>
                        <a:pt x="0" y="7033"/>
                        <a:pt x="0" y="7890"/>
                      </a:cubicBezTo>
                      <a:cubicBezTo>
                        <a:pt x="0" y="9062"/>
                        <a:pt x="939" y="10000"/>
                        <a:pt x="2111" y="10000"/>
                      </a:cubicBezTo>
                      <a:cubicBezTo>
                        <a:pt x="3283" y="10000"/>
                        <a:pt x="4223" y="9062"/>
                        <a:pt x="4223" y="7890"/>
                      </a:cubicBezTo>
                      <a:lnTo>
                        <a:pt x="4223" y="7809"/>
                      </a:lnTo>
                      <a:lnTo>
                        <a:pt x="7350" y="7809"/>
                      </a:lnTo>
                      <a:lnTo>
                        <a:pt x="7350" y="5508"/>
                      </a:lnTo>
                      <a:cubicBezTo>
                        <a:pt x="6922" y="6095"/>
                        <a:pt x="6570" y="6564"/>
                        <a:pt x="6296" y="6878"/>
                      </a:cubicBezTo>
                      <a:cubicBezTo>
                        <a:pt x="6100" y="7111"/>
                        <a:pt x="5982" y="7229"/>
                        <a:pt x="5945" y="7188"/>
                      </a:cubicBezTo>
                      <a:cubicBezTo>
                        <a:pt x="5867" y="7151"/>
                        <a:pt x="5905" y="6993"/>
                        <a:pt x="6023" y="6682"/>
                      </a:cubicBezTo>
                      <a:cubicBezTo>
                        <a:pt x="6218" y="6095"/>
                        <a:pt x="6689" y="5039"/>
                        <a:pt x="7313" y="3830"/>
                      </a:cubicBezTo>
                      <a:lnTo>
                        <a:pt x="7739" y="4063"/>
                      </a:lnTo>
                      <a:cubicBezTo>
                        <a:pt x="8130" y="4299"/>
                        <a:pt x="8002" y="4218"/>
                        <a:pt x="8130" y="4299"/>
                      </a:cubicBezTo>
                      <a:cubicBezTo>
                        <a:pt x="8248" y="4100"/>
                        <a:pt x="8367" y="3908"/>
                        <a:pt x="8481" y="3712"/>
                      </a:cubicBezTo>
                      <a:cubicBezTo>
                        <a:pt x="8874" y="3007"/>
                        <a:pt x="9303" y="2110"/>
                        <a:pt x="9499" y="1681"/>
                      </a:cubicBezTo>
                      <a:lnTo>
                        <a:pt x="9539" y="1681"/>
                      </a:lnTo>
                      <a:cubicBezTo>
                        <a:pt x="9694" y="1759"/>
                        <a:pt x="9735" y="1954"/>
                        <a:pt x="9657" y="2110"/>
                      </a:cubicBezTo>
                      <a:cubicBezTo>
                        <a:pt x="9461" y="2538"/>
                        <a:pt x="9147" y="3125"/>
                        <a:pt x="8874" y="3672"/>
                      </a:cubicBezTo>
                      <a:cubicBezTo>
                        <a:pt x="8756" y="3830"/>
                        <a:pt x="8837" y="4023"/>
                        <a:pt x="8992" y="4100"/>
                      </a:cubicBezTo>
                      <a:cubicBezTo>
                        <a:pt x="9343" y="3476"/>
                        <a:pt x="9694" y="2737"/>
                        <a:pt x="9931" y="2228"/>
                      </a:cubicBezTo>
                      <a:cubicBezTo>
                        <a:pt x="10087" y="1954"/>
                        <a:pt x="9968" y="1603"/>
                        <a:pt x="9694" y="1407"/>
                      </a:cubicBezTo>
                      <a:close/>
                      <a:moveTo>
                        <a:pt x="2111" y="9686"/>
                      </a:moveTo>
                      <a:cubicBezTo>
                        <a:pt x="1135" y="9686"/>
                        <a:pt x="314" y="8866"/>
                        <a:pt x="314" y="7890"/>
                      </a:cubicBezTo>
                      <a:cubicBezTo>
                        <a:pt x="314" y="6915"/>
                        <a:pt x="1135" y="6095"/>
                        <a:pt x="2111" y="6095"/>
                      </a:cubicBezTo>
                      <a:cubicBezTo>
                        <a:pt x="3091" y="6095"/>
                        <a:pt x="3912" y="6915"/>
                        <a:pt x="3912" y="7890"/>
                      </a:cubicBezTo>
                      <a:cubicBezTo>
                        <a:pt x="3912" y="8866"/>
                        <a:pt x="3091" y="9686"/>
                        <a:pt x="2111" y="9686"/>
                      </a:cubicBezTo>
                      <a:close/>
                      <a:moveTo>
                        <a:pt x="5317" y="5471"/>
                      </a:moveTo>
                      <a:lnTo>
                        <a:pt x="2503" y="5471"/>
                      </a:lnTo>
                      <a:lnTo>
                        <a:pt x="2503" y="5157"/>
                      </a:lnTo>
                      <a:lnTo>
                        <a:pt x="5317" y="5157"/>
                      </a:lnTo>
                      <a:lnTo>
                        <a:pt x="5317" y="5471"/>
                      </a:lnTo>
                      <a:close/>
                      <a:moveTo>
                        <a:pt x="6100" y="4377"/>
                      </a:moveTo>
                      <a:lnTo>
                        <a:pt x="2503" y="4377"/>
                      </a:lnTo>
                      <a:lnTo>
                        <a:pt x="2503" y="4063"/>
                      </a:lnTo>
                      <a:lnTo>
                        <a:pt x="6100" y="4063"/>
                      </a:lnTo>
                      <a:lnTo>
                        <a:pt x="6100" y="4377"/>
                      </a:lnTo>
                      <a:close/>
                      <a:moveTo>
                        <a:pt x="6100" y="3280"/>
                      </a:moveTo>
                      <a:lnTo>
                        <a:pt x="2503" y="3280"/>
                      </a:lnTo>
                      <a:lnTo>
                        <a:pt x="2503" y="2970"/>
                      </a:lnTo>
                      <a:lnTo>
                        <a:pt x="6100" y="2970"/>
                      </a:lnTo>
                      <a:lnTo>
                        <a:pt x="6100" y="3280"/>
                      </a:lnTo>
                      <a:close/>
                      <a:moveTo>
                        <a:pt x="6100" y="2187"/>
                      </a:moveTo>
                      <a:lnTo>
                        <a:pt x="2503" y="2187"/>
                      </a:lnTo>
                      <a:lnTo>
                        <a:pt x="2503" y="1877"/>
                      </a:lnTo>
                      <a:lnTo>
                        <a:pt x="6100" y="1877"/>
                      </a:lnTo>
                      <a:lnTo>
                        <a:pt x="6100" y="2187"/>
                      </a:lnTo>
                      <a:close/>
                    </a:path>
                  </a:pathLst>
                </a:custGeom>
                <a:grpFill/>
                <a:ln>
                  <a:noFill/>
                </a:ln>
                <a:effectLst/>
                <a:extLst>
                  <a:ext uri="{91240B29-F687-4f45-9708-019B960494DF}">
                    <a14:hiddenLine xmlns:p14="http://schemas.microsoft.com/office/powerpoint/2010/main" xmlns:p15="http://schemas.microsoft.com/office/powerpoint/2012/main" xmlns="" xmlns:a14="http://schemas.microsoft.com/office/drawing/2010/main" w="9525" cap="flat">
                      <a:solidFill>
                        <a:srgbClr val="808080"/>
                      </a:solidFill>
                      <a:bevel/>
                      <a:headEnd/>
                      <a:tailEnd/>
                    </a14:hiddenLine>
                  </a:ext>
                  <a:ext uri="{AF507438-7753-43e0-B8FC-AC1667EBCBE1}">
                    <a14:hiddenEffects xmlns:p14="http://schemas.microsoft.com/office/powerpoint/2010/main" xmlns:p15="http://schemas.microsoft.com/office/powerpoint/2012/main"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73" name="Freeform 11">
                  <a:extLst>
                    <a:ext uri="{FF2B5EF4-FFF2-40B4-BE49-F238E27FC236}">
                      <a16:creationId xmlns:a16="http://schemas.microsoft.com/office/drawing/2014/main" id="{412A1667-648C-A64F-B0EC-E4BA060DF150}"/>
                    </a:ext>
                  </a:extLst>
                </p:cNvPr>
                <p:cNvSpPr>
                  <a:spLocks noChangeAspect="1" noChangeArrowheads="1"/>
                </p:cNvSpPr>
                <p:nvPr/>
              </p:nvSpPr>
              <p:spPr bwMode="auto">
                <a:xfrm>
                  <a:off x="5658252" y="2269614"/>
                  <a:ext cx="167874" cy="238502"/>
                </a:xfrm>
                <a:custGeom>
                  <a:avLst/>
                  <a:gdLst>
                    <a:gd name="T0" fmla="*/ 1760 w 2085"/>
                    <a:gd name="T1" fmla="*/ 1111 h 2964"/>
                    <a:gd name="T2" fmla="*/ 1760 w 2085"/>
                    <a:gd name="T3" fmla="*/ 718 h 2964"/>
                    <a:gd name="T4" fmla="*/ 1042 w 2085"/>
                    <a:gd name="T5" fmla="*/ 0 h 2964"/>
                    <a:gd name="T6" fmla="*/ 324 w 2085"/>
                    <a:gd name="T7" fmla="*/ 718 h 2964"/>
                    <a:gd name="T8" fmla="*/ 324 w 2085"/>
                    <a:gd name="T9" fmla="*/ 1111 h 2964"/>
                    <a:gd name="T10" fmla="*/ 0 w 2085"/>
                    <a:gd name="T11" fmla="*/ 1111 h 2964"/>
                    <a:gd name="T12" fmla="*/ 0 w 2085"/>
                    <a:gd name="T13" fmla="*/ 2523 h 2964"/>
                    <a:gd name="T14" fmla="*/ 1042 w 2085"/>
                    <a:gd name="T15" fmla="*/ 2963 h 2964"/>
                    <a:gd name="T16" fmla="*/ 2084 w 2085"/>
                    <a:gd name="T17" fmla="*/ 2523 h 2964"/>
                    <a:gd name="T18" fmla="*/ 2084 w 2085"/>
                    <a:gd name="T19" fmla="*/ 1111 h 2964"/>
                    <a:gd name="T20" fmla="*/ 1760 w 2085"/>
                    <a:gd name="T21" fmla="*/ 1111 h 2964"/>
                    <a:gd name="T22" fmla="*/ 1158 w 2085"/>
                    <a:gd name="T23" fmla="*/ 1956 h 2964"/>
                    <a:gd name="T24" fmla="*/ 1158 w 2085"/>
                    <a:gd name="T25" fmla="*/ 2223 h 2964"/>
                    <a:gd name="T26" fmla="*/ 1042 w 2085"/>
                    <a:gd name="T27" fmla="*/ 2338 h 2964"/>
                    <a:gd name="T28" fmla="*/ 926 w 2085"/>
                    <a:gd name="T29" fmla="*/ 2223 h 2964"/>
                    <a:gd name="T30" fmla="*/ 926 w 2085"/>
                    <a:gd name="T31" fmla="*/ 1956 h 2964"/>
                    <a:gd name="T32" fmla="*/ 810 w 2085"/>
                    <a:gd name="T33" fmla="*/ 1760 h 2964"/>
                    <a:gd name="T34" fmla="*/ 1042 w 2085"/>
                    <a:gd name="T35" fmla="*/ 1528 h 2964"/>
                    <a:gd name="T36" fmla="*/ 1273 w 2085"/>
                    <a:gd name="T37" fmla="*/ 1760 h 2964"/>
                    <a:gd name="T38" fmla="*/ 1158 w 2085"/>
                    <a:gd name="T39" fmla="*/ 1956 h 2964"/>
                    <a:gd name="T40" fmla="*/ 1436 w 2085"/>
                    <a:gd name="T41" fmla="*/ 1111 h 2964"/>
                    <a:gd name="T42" fmla="*/ 648 w 2085"/>
                    <a:gd name="T43" fmla="*/ 1111 h 2964"/>
                    <a:gd name="T44" fmla="*/ 648 w 2085"/>
                    <a:gd name="T45" fmla="*/ 718 h 2964"/>
                    <a:gd name="T46" fmla="*/ 1042 w 2085"/>
                    <a:gd name="T47" fmla="*/ 324 h 2964"/>
                    <a:gd name="T48" fmla="*/ 1436 w 2085"/>
                    <a:gd name="T49" fmla="*/ 718 h 2964"/>
                    <a:gd name="T50" fmla="*/ 1436 w 2085"/>
                    <a:gd name="T51" fmla="*/ 1111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5" h="2964">
                      <a:moveTo>
                        <a:pt x="1760" y="1111"/>
                      </a:moveTo>
                      <a:cubicBezTo>
                        <a:pt x="1760" y="718"/>
                        <a:pt x="1760" y="718"/>
                        <a:pt x="1760" y="718"/>
                      </a:cubicBezTo>
                      <a:cubicBezTo>
                        <a:pt x="1760" y="324"/>
                        <a:pt x="1436" y="0"/>
                        <a:pt x="1042" y="0"/>
                      </a:cubicBezTo>
                      <a:cubicBezTo>
                        <a:pt x="648" y="0"/>
                        <a:pt x="324" y="324"/>
                        <a:pt x="324" y="718"/>
                      </a:cubicBezTo>
                      <a:cubicBezTo>
                        <a:pt x="324" y="1111"/>
                        <a:pt x="324" y="1111"/>
                        <a:pt x="324" y="1111"/>
                      </a:cubicBezTo>
                      <a:cubicBezTo>
                        <a:pt x="0" y="1111"/>
                        <a:pt x="0" y="1111"/>
                        <a:pt x="0" y="1111"/>
                      </a:cubicBezTo>
                      <a:cubicBezTo>
                        <a:pt x="0" y="2523"/>
                        <a:pt x="0" y="2523"/>
                        <a:pt x="0" y="2523"/>
                      </a:cubicBezTo>
                      <a:cubicBezTo>
                        <a:pt x="1042" y="2963"/>
                        <a:pt x="1042" y="2963"/>
                        <a:pt x="1042" y="2963"/>
                      </a:cubicBezTo>
                      <a:cubicBezTo>
                        <a:pt x="2084" y="2523"/>
                        <a:pt x="2084" y="2523"/>
                        <a:pt x="2084" y="2523"/>
                      </a:cubicBezTo>
                      <a:cubicBezTo>
                        <a:pt x="2084" y="1111"/>
                        <a:pt x="2084" y="1111"/>
                        <a:pt x="2084" y="1111"/>
                      </a:cubicBezTo>
                      <a:lnTo>
                        <a:pt x="1760" y="1111"/>
                      </a:lnTo>
                      <a:close/>
                      <a:moveTo>
                        <a:pt x="1158" y="1956"/>
                      </a:moveTo>
                      <a:cubicBezTo>
                        <a:pt x="1158" y="2222"/>
                        <a:pt x="1158" y="2223"/>
                        <a:pt x="1158" y="2223"/>
                      </a:cubicBezTo>
                      <a:cubicBezTo>
                        <a:pt x="1158" y="2291"/>
                        <a:pt x="1111" y="2338"/>
                        <a:pt x="1042" y="2338"/>
                      </a:cubicBezTo>
                      <a:cubicBezTo>
                        <a:pt x="973" y="2338"/>
                        <a:pt x="926" y="2291"/>
                        <a:pt x="926" y="2223"/>
                      </a:cubicBezTo>
                      <a:cubicBezTo>
                        <a:pt x="926" y="1956"/>
                        <a:pt x="926" y="1956"/>
                        <a:pt x="926" y="1956"/>
                      </a:cubicBezTo>
                      <a:cubicBezTo>
                        <a:pt x="857" y="1922"/>
                        <a:pt x="810" y="1841"/>
                        <a:pt x="810" y="1760"/>
                      </a:cubicBezTo>
                      <a:cubicBezTo>
                        <a:pt x="810" y="1632"/>
                        <a:pt x="914" y="1528"/>
                        <a:pt x="1042" y="1528"/>
                      </a:cubicBezTo>
                      <a:cubicBezTo>
                        <a:pt x="1169" y="1528"/>
                        <a:pt x="1273" y="1632"/>
                        <a:pt x="1273" y="1760"/>
                      </a:cubicBezTo>
                      <a:cubicBezTo>
                        <a:pt x="1273" y="1841"/>
                        <a:pt x="1227" y="1922"/>
                        <a:pt x="1158" y="1956"/>
                      </a:cubicBezTo>
                      <a:close/>
                      <a:moveTo>
                        <a:pt x="1436" y="1111"/>
                      </a:moveTo>
                      <a:cubicBezTo>
                        <a:pt x="648" y="1111"/>
                        <a:pt x="648" y="1111"/>
                        <a:pt x="648" y="1111"/>
                      </a:cubicBezTo>
                      <a:cubicBezTo>
                        <a:pt x="648" y="718"/>
                        <a:pt x="648" y="718"/>
                        <a:pt x="648" y="718"/>
                      </a:cubicBezTo>
                      <a:cubicBezTo>
                        <a:pt x="648" y="498"/>
                        <a:pt x="822" y="324"/>
                        <a:pt x="1042" y="324"/>
                      </a:cubicBezTo>
                      <a:cubicBezTo>
                        <a:pt x="1262" y="324"/>
                        <a:pt x="1436" y="498"/>
                        <a:pt x="1436" y="718"/>
                      </a:cubicBezTo>
                      <a:lnTo>
                        <a:pt x="1436" y="1111"/>
                      </a:lnTo>
                      <a:close/>
                    </a:path>
                  </a:pathLst>
                </a:custGeom>
                <a:grpFill/>
                <a:ln>
                  <a:noFill/>
                </a:ln>
                <a:effectLst/>
                <a:extLst>
                  <a:ext uri="{91240B29-F687-4f45-9708-019B960494DF}">
                    <a14:hiddenLine xmlns:p14="http://schemas.microsoft.com/office/powerpoint/2010/main" xmlns:p15="http://schemas.microsoft.com/office/powerpoint/2012/main" xmlns="" xmlns:a14="http://schemas.microsoft.com/office/drawing/2010/main" w="9525" cap="flat">
                      <a:solidFill>
                        <a:srgbClr val="808080"/>
                      </a:solidFill>
                      <a:bevel/>
                      <a:headEnd/>
                      <a:tailEnd/>
                    </a14:hiddenLine>
                  </a:ext>
                  <a:ext uri="{AF507438-7753-43e0-B8FC-AC1667EBCBE1}">
                    <a14:hiddenEffects xmlns:p14="http://schemas.microsoft.com/office/powerpoint/2010/main" xmlns:p15="http://schemas.microsoft.com/office/powerpoint/2012/main"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grpSp>
        </p:grpSp>
        <p:grpSp>
          <p:nvGrpSpPr>
            <p:cNvPr id="274" name="Group 273"/>
            <p:cNvGrpSpPr/>
            <p:nvPr/>
          </p:nvGrpSpPr>
          <p:grpSpPr>
            <a:xfrm>
              <a:off x="3117279" y="2168417"/>
              <a:ext cx="1005840" cy="1005840"/>
              <a:chOff x="6096000" y="2988411"/>
              <a:chExt cx="715068" cy="715067"/>
            </a:xfrm>
          </p:grpSpPr>
          <p:sp>
            <p:nvSpPr>
              <p:cNvPr id="275" name="Oval 274">
                <a:extLst>
                  <a:ext uri="{FF2B5EF4-FFF2-40B4-BE49-F238E27FC236}">
                    <a16:creationId xmlns:a16="http://schemas.microsoft.com/office/drawing/2014/main" id="{3AFE3FD0-E1A5-EA43-A3BE-24C6C858A0B4}"/>
                  </a:ext>
                </a:extLst>
              </p:cNvPr>
              <p:cNvSpPr/>
              <p:nvPr/>
            </p:nvSpPr>
            <p:spPr bwMode="gray">
              <a:xfrm>
                <a:off x="6096000" y="2988411"/>
                <a:ext cx="715068" cy="715067"/>
              </a:xfrm>
              <a:prstGeom prst="ellipse">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u="sng">
                  <a:solidFill>
                    <a:srgbClr val="FFFFFF"/>
                  </a:solidFill>
                  <a:latin typeface="Oracle Sans" panose="020B0503020204020204" pitchFamily="34" charset="0"/>
                </a:endParaRPr>
              </a:p>
            </p:txBody>
          </p:sp>
          <p:sp>
            <p:nvSpPr>
              <p:cNvPr id="276" name="Freeform 275">
                <a:extLst>
                  <a:ext uri="{FF2B5EF4-FFF2-40B4-BE49-F238E27FC236}">
                    <a16:creationId xmlns:a16="http://schemas.microsoft.com/office/drawing/2014/main" id="{9858AE1E-D0DA-654A-96B1-2F76F1138E55}"/>
                  </a:ext>
                </a:extLst>
              </p:cNvPr>
              <p:cNvSpPr>
                <a:spLocks noChangeAspect="1" noChangeArrowheads="1"/>
              </p:cNvSpPr>
              <p:nvPr/>
            </p:nvSpPr>
            <p:spPr bwMode="auto">
              <a:xfrm>
                <a:off x="6247816" y="3100397"/>
                <a:ext cx="400590" cy="470669"/>
              </a:xfrm>
              <a:custGeom>
                <a:avLst/>
                <a:gdLst>
                  <a:gd name="connsiteX0" fmla="*/ 351485 w 780636"/>
                  <a:gd name="connsiteY0" fmla="*/ 653140 h 917202"/>
                  <a:gd name="connsiteX1" fmla="*/ 401199 w 780636"/>
                  <a:gd name="connsiteY1" fmla="*/ 673284 h 917202"/>
                  <a:gd name="connsiteX2" fmla="*/ 401199 w 780636"/>
                  <a:gd name="connsiteY2" fmla="*/ 772816 h 917202"/>
                  <a:gd name="connsiteX3" fmla="*/ 351485 w 780636"/>
                  <a:gd name="connsiteY3" fmla="*/ 792961 h 917202"/>
                  <a:gd name="connsiteX4" fmla="*/ 301679 w 780636"/>
                  <a:gd name="connsiteY4" fmla="*/ 772816 h 917202"/>
                  <a:gd name="connsiteX5" fmla="*/ 301679 w 780636"/>
                  <a:gd name="connsiteY5" fmla="*/ 673284 h 917202"/>
                  <a:gd name="connsiteX6" fmla="*/ 351485 w 780636"/>
                  <a:gd name="connsiteY6" fmla="*/ 653140 h 917202"/>
                  <a:gd name="connsiteX7" fmla="*/ 351485 w 780636"/>
                  <a:gd name="connsiteY7" fmla="*/ 636200 h 917202"/>
                  <a:gd name="connsiteX8" fmla="*/ 290051 w 780636"/>
                  <a:gd name="connsiteY8" fmla="*/ 661656 h 917202"/>
                  <a:gd name="connsiteX9" fmla="*/ 290051 w 780636"/>
                  <a:gd name="connsiteY9" fmla="*/ 784537 h 917202"/>
                  <a:gd name="connsiteX10" fmla="*/ 351485 w 780636"/>
                  <a:gd name="connsiteY10" fmla="*/ 809992 h 917202"/>
                  <a:gd name="connsiteX11" fmla="*/ 404404 w 780636"/>
                  <a:gd name="connsiteY11" fmla="*/ 791954 h 917202"/>
                  <a:gd name="connsiteX12" fmla="*/ 429856 w 780636"/>
                  <a:gd name="connsiteY12" fmla="*/ 816310 h 917202"/>
                  <a:gd name="connsiteX13" fmla="*/ 431962 w 780636"/>
                  <a:gd name="connsiteY13" fmla="*/ 829038 h 917202"/>
                  <a:gd name="connsiteX14" fmla="*/ 498706 w 780636"/>
                  <a:gd name="connsiteY14" fmla="*/ 902199 h 917202"/>
                  <a:gd name="connsiteX15" fmla="*/ 523151 w 780636"/>
                  <a:gd name="connsiteY15" fmla="*/ 902199 h 917202"/>
                  <a:gd name="connsiteX16" fmla="*/ 530567 w 780636"/>
                  <a:gd name="connsiteY16" fmla="*/ 894782 h 917202"/>
                  <a:gd name="connsiteX17" fmla="*/ 530567 w 780636"/>
                  <a:gd name="connsiteY17" fmla="*/ 870334 h 917202"/>
                  <a:gd name="connsiteX18" fmla="*/ 457415 w 780636"/>
                  <a:gd name="connsiteY18" fmla="*/ 803582 h 917202"/>
                  <a:gd name="connsiteX19" fmla="*/ 444688 w 780636"/>
                  <a:gd name="connsiteY19" fmla="*/ 801476 h 917202"/>
                  <a:gd name="connsiteX20" fmla="*/ 420335 w 780636"/>
                  <a:gd name="connsiteY20" fmla="*/ 776021 h 917202"/>
                  <a:gd name="connsiteX21" fmla="*/ 412919 w 780636"/>
                  <a:gd name="connsiteY21" fmla="*/ 661656 h 917202"/>
                  <a:gd name="connsiteX22" fmla="*/ 351485 w 780636"/>
                  <a:gd name="connsiteY22" fmla="*/ 636200 h 917202"/>
                  <a:gd name="connsiteX23" fmla="*/ 175409 w 780636"/>
                  <a:gd name="connsiteY23" fmla="*/ 602052 h 917202"/>
                  <a:gd name="connsiteX24" fmla="*/ 605227 w 780636"/>
                  <a:gd name="connsiteY24" fmla="*/ 602052 h 917202"/>
                  <a:gd name="connsiteX25" fmla="*/ 619747 w 780636"/>
                  <a:gd name="connsiteY25" fmla="*/ 616268 h 917202"/>
                  <a:gd name="connsiteX26" fmla="*/ 619747 w 780636"/>
                  <a:gd name="connsiteY26" fmla="*/ 902619 h 917202"/>
                  <a:gd name="connsiteX27" fmla="*/ 605227 w 780636"/>
                  <a:gd name="connsiteY27" fmla="*/ 917202 h 917202"/>
                  <a:gd name="connsiteX28" fmla="*/ 175409 w 780636"/>
                  <a:gd name="connsiteY28" fmla="*/ 917202 h 917202"/>
                  <a:gd name="connsiteX29" fmla="*/ 161201 w 780636"/>
                  <a:gd name="connsiteY29" fmla="*/ 902619 h 917202"/>
                  <a:gd name="connsiteX30" fmla="*/ 161201 w 780636"/>
                  <a:gd name="connsiteY30" fmla="*/ 616268 h 917202"/>
                  <a:gd name="connsiteX31" fmla="*/ 175409 w 780636"/>
                  <a:gd name="connsiteY31" fmla="*/ 602052 h 917202"/>
                  <a:gd name="connsiteX32" fmla="*/ 279390 w 780636"/>
                  <a:gd name="connsiteY32" fmla="*/ 455024 h 917202"/>
                  <a:gd name="connsiteX33" fmla="*/ 390474 w 780636"/>
                  <a:gd name="connsiteY33" fmla="*/ 490978 h 917202"/>
                  <a:gd name="connsiteX34" fmla="*/ 501559 w 780636"/>
                  <a:gd name="connsiteY34" fmla="*/ 455024 h 917202"/>
                  <a:gd name="connsiteX35" fmla="*/ 690941 w 780636"/>
                  <a:gd name="connsiteY35" fmla="*/ 544818 h 917202"/>
                  <a:gd name="connsiteX36" fmla="*/ 755578 w 780636"/>
                  <a:gd name="connsiteY36" fmla="*/ 637914 h 917202"/>
                  <a:gd name="connsiteX37" fmla="*/ 780636 w 780636"/>
                  <a:gd name="connsiteY37" fmla="*/ 816952 h 917202"/>
                  <a:gd name="connsiteX38" fmla="*/ 648162 w 780636"/>
                  <a:gd name="connsiteY38" fmla="*/ 816952 h 917202"/>
                  <a:gd name="connsiteX39" fmla="*/ 648162 w 780636"/>
                  <a:gd name="connsiteY39" fmla="*/ 616268 h 917202"/>
                  <a:gd name="connsiteX40" fmla="*/ 605227 w 780636"/>
                  <a:gd name="connsiteY40" fmla="*/ 573251 h 917202"/>
                  <a:gd name="connsiteX41" fmla="*/ 175409 w 780636"/>
                  <a:gd name="connsiteY41" fmla="*/ 573251 h 917202"/>
                  <a:gd name="connsiteX42" fmla="*/ 132474 w 780636"/>
                  <a:gd name="connsiteY42" fmla="*/ 616268 h 917202"/>
                  <a:gd name="connsiteX43" fmla="*/ 132474 w 780636"/>
                  <a:gd name="connsiteY43" fmla="*/ 816952 h 917202"/>
                  <a:gd name="connsiteX44" fmla="*/ 0 w 780636"/>
                  <a:gd name="connsiteY44" fmla="*/ 816952 h 917202"/>
                  <a:gd name="connsiteX45" fmla="*/ 25058 w 780636"/>
                  <a:gd name="connsiteY45" fmla="*/ 637914 h 917202"/>
                  <a:gd name="connsiteX46" fmla="*/ 89383 w 780636"/>
                  <a:gd name="connsiteY46" fmla="*/ 544818 h 917202"/>
                  <a:gd name="connsiteX47" fmla="*/ 401325 w 780636"/>
                  <a:gd name="connsiteY47" fmla="*/ 0 h 917202"/>
                  <a:gd name="connsiteX48" fmla="*/ 422636 w 780636"/>
                  <a:gd name="connsiteY48" fmla="*/ 28800 h 917202"/>
                  <a:gd name="connsiteX49" fmla="*/ 530052 w 780636"/>
                  <a:gd name="connsiteY49" fmla="*/ 136113 h 917202"/>
                  <a:gd name="connsiteX50" fmla="*/ 519513 w 780636"/>
                  <a:gd name="connsiteY50" fmla="*/ 218569 h 917202"/>
                  <a:gd name="connsiteX51" fmla="*/ 533721 w 780636"/>
                  <a:gd name="connsiteY51" fmla="*/ 247370 h 917202"/>
                  <a:gd name="connsiteX52" fmla="*/ 526617 w 780636"/>
                  <a:gd name="connsiteY52" fmla="*/ 290386 h 917202"/>
                  <a:gd name="connsiteX53" fmla="*/ 497890 w 780636"/>
                  <a:gd name="connsiteY53" fmla="*/ 315426 h 917202"/>
                  <a:gd name="connsiteX54" fmla="*/ 393909 w 780636"/>
                  <a:gd name="connsiteY54" fmla="*/ 426499 h 917202"/>
                  <a:gd name="connsiteX55" fmla="*/ 390474 w 780636"/>
                  <a:gd name="connsiteY55" fmla="*/ 426499 h 917202"/>
                  <a:gd name="connsiteX56" fmla="*/ 283059 w 780636"/>
                  <a:gd name="connsiteY56" fmla="*/ 315426 h 917202"/>
                  <a:gd name="connsiteX57" fmla="*/ 254331 w 780636"/>
                  <a:gd name="connsiteY57" fmla="*/ 290386 h 917202"/>
                  <a:gd name="connsiteX58" fmla="*/ 247227 w 780636"/>
                  <a:gd name="connsiteY58" fmla="*/ 247370 h 917202"/>
                  <a:gd name="connsiteX59" fmla="*/ 261435 w 780636"/>
                  <a:gd name="connsiteY59" fmla="*/ 218569 h 917202"/>
                  <a:gd name="connsiteX60" fmla="*/ 254331 w 780636"/>
                  <a:gd name="connsiteY60" fmla="*/ 143267 h 917202"/>
                  <a:gd name="connsiteX61" fmla="*/ 254331 w 780636"/>
                  <a:gd name="connsiteY61" fmla="*/ 129051 h 917202"/>
                  <a:gd name="connsiteX62" fmla="*/ 401325 w 780636"/>
                  <a:gd name="connsiteY62" fmla="*/ 0 h 91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80636" h="917202">
                    <a:moveTo>
                      <a:pt x="351485" y="653140"/>
                    </a:moveTo>
                    <a:cubicBezTo>
                      <a:pt x="370620" y="653140"/>
                      <a:pt x="387558" y="660557"/>
                      <a:pt x="401199" y="673284"/>
                    </a:cubicBezTo>
                    <a:cubicBezTo>
                      <a:pt x="427751" y="700846"/>
                      <a:pt x="427751" y="745347"/>
                      <a:pt x="401199" y="772816"/>
                    </a:cubicBezTo>
                    <a:cubicBezTo>
                      <a:pt x="387558" y="785544"/>
                      <a:pt x="370620" y="792961"/>
                      <a:pt x="351485" y="792961"/>
                    </a:cubicBezTo>
                    <a:cubicBezTo>
                      <a:pt x="332441" y="792961"/>
                      <a:pt x="315504" y="785544"/>
                      <a:pt x="301679" y="772816"/>
                    </a:cubicBezTo>
                    <a:cubicBezTo>
                      <a:pt x="275219" y="745347"/>
                      <a:pt x="275219" y="700846"/>
                      <a:pt x="301679" y="673284"/>
                    </a:cubicBezTo>
                    <a:cubicBezTo>
                      <a:pt x="315504" y="660557"/>
                      <a:pt x="332441" y="653140"/>
                      <a:pt x="351485" y="653140"/>
                    </a:cubicBezTo>
                    <a:close/>
                    <a:moveTo>
                      <a:pt x="351485" y="636200"/>
                    </a:moveTo>
                    <a:cubicBezTo>
                      <a:pt x="329237" y="636200"/>
                      <a:pt x="306989" y="644716"/>
                      <a:pt x="290051" y="661656"/>
                    </a:cubicBezTo>
                    <a:cubicBezTo>
                      <a:pt x="256084" y="695535"/>
                      <a:pt x="256084" y="750657"/>
                      <a:pt x="290051" y="784537"/>
                    </a:cubicBezTo>
                    <a:cubicBezTo>
                      <a:pt x="306989" y="801476"/>
                      <a:pt x="329237" y="809992"/>
                      <a:pt x="351485" y="809992"/>
                    </a:cubicBezTo>
                    <a:cubicBezTo>
                      <a:pt x="370620" y="809992"/>
                      <a:pt x="389663" y="803582"/>
                      <a:pt x="404404" y="791954"/>
                    </a:cubicBezTo>
                    <a:cubicBezTo>
                      <a:pt x="429856" y="816310"/>
                      <a:pt x="429856" y="816310"/>
                      <a:pt x="429856" y="816310"/>
                    </a:cubicBezTo>
                    <a:cubicBezTo>
                      <a:pt x="428758" y="820614"/>
                      <a:pt x="428758" y="825833"/>
                      <a:pt x="431962" y="829038"/>
                    </a:cubicBezTo>
                    <a:cubicBezTo>
                      <a:pt x="498706" y="902199"/>
                      <a:pt x="498706" y="902199"/>
                      <a:pt x="498706" y="902199"/>
                    </a:cubicBezTo>
                    <a:cubicBezTo>
                      <a:pt x="505115" y="909616"/>
                      <a:pt x="516743" y="909616"/>
                      <a:pt x="523151" y="902199"/>
                    </a:cubicBezTo>
                    <a:cubicBezTo>
                      <a:pt x="530567" y="894782"/>
                      <a:pt x="530567" y="894782"/>
                      <a:pt x="530567" y="894782"/>
                    </a:cubicBezTo>
                    <a:cubicBezTo>
                      <a:pt x="537983" y="888372"/>
                      <a:pt x="537983" y="876744"/>
                      <a:pt x="530567" y="870334"/>
                    </a:cubicBezTo>
                    <a:cubicBezTo>
                      <a:pt x="457415" y="803582"/>
                      <a:pt x="457415" y="803582"/>
                      <a:pt x="457415" y="803582"/>
                    </a:cubicBezTo>
                    <a:cubicBezTo>
                      <a:pt x="454210" y="800378"/>
                      <a:pt x="448991" y="800378"/>
                      <a:pt x="444688" y="801476"/>
                    </a:cubicBezTo>
                    <a:cubicBezTo>
                      <a:pt x="420335" y="776021"/>
                      <a:pt x="420335" y="776021"/>
                      <a:pt x="420335" y="776021"/>
                    </a:cubicBezTo>
                    <a:cubicBezTo>
                      <a:pt x="446794" y="742233"/>
                      <a:pt x="444688" y="693429"/>
                      <a:pt x="412919" y="661656"/>
                    </a:cubicBezTo>
                    <a:cubicBezTo>
                      <a:pt x="396072" y="644716"/>
                      <a:pt x="373733" y="636200"/>
                      <a:pt x="351485" y="636200"/>
                    </a:cubicBezTo>
                    <a:close/>
                    <a:moveTo>
                      <a:pt x="175409" y="602052"/>
                    </a:moveTo>
                    <a:lnTo>
                      <a:pt x="605227" y="602052"/>
                    </a:lnTo>
                    <a:cubicBezTo>
                      <a:pt x="612643" y="602052"/>
                      <a:pt x="619747" y="609206"/>
                      <a:pt x="619747" y="616268"/>
                    </a:cubicBezTo>
                    <a:lnTo>
                      <a:pt x="619747" y="902619"/>
                    </a:lnTo>
                    <a:cubicBezTo>
                      <a:pt x="619747" y="910048"/>
                      <a:pt x="612643" y="917202"/>
                      <a:pt x="605227" y="917202"/>
                    </a:cubicBezTo>
                    <a:lnTo>
                      <a:pt x="175409" y="917202"/>
                    </a:lnTo>
                    <a:cubicBezTo>
                      <a:pt x="168305" y="917202"/>
                      <a:pt x="161201" y="910048"/>
                      <a:pt x="161201" y="902619"/>
                    </a:cubicBezTo>
                    <a:lnTo>
                      <a:pt x="161201" y="616268"/>
                    </a:lnTo>
                    <a:cubicBezTo>
                      <a:pt x="161201" y="609206"/>
                      <a:pt x="168305" y="602052"/>
                      <a:pt x="175409" y="602052"/>
                    </a:cubicBezTo>
                    <a:close/>
                    <a:moveTo>
                      <a:pt x="279390" y="455024"/>
                    </a:moveTo>
                    <a:cubicBezTo>
                      <a:pt x="279390" y="458785"/>
                      <a:pt x="311630" y="490978"/>
                      <a:pt x="390474" y="490978"/>
                    </a:cubicBezTo>
                    <a:cubicBezTo>
                      <a:pt x="469318" y="490978"/>
                      <a:pt x="501559" y="458785"/>
                      <a:pt x="501559" y="455024"/>
                    </a:cubicBezTo>
                    <a:lnTo>
                      <a:pt x="690941" y="544818"/>
                    </a:lnTo>
                    <a:cubicBezTo>
                      <a:pt x="726850" y="562428"/>
                      <a:pt x="751909" y="598383"/>
                      <a:pt x="755578" y="637914"/>
                    </a:cubicBezTo>
                    <a:lnTo>
                      <a:pt x="780636" y="816952"/>
                    </a:lnTo>
                    <a:lnTo>
                      <a:pt x="648162" y="816952"/>
                    </a:lnTo>
                    <a:lnTo>
                      <a:pt x="648162" y="616268"/>
                    </a:lnTo>
                    <a:cubicBezTo>
                      <a:pt x="648162" y="591229"/>
                      <a:pt x="630520" y="573251"/>
                      <a:pt x="605227" y="573251"/>
                    </a:cubicBezTo>
                    <a:lnTo>
                      <a:pt x="175409" y="573251"/>
                    </a:lnTo>
                    <a:cubicBezTo>
                      <a:pt x="150429" y="573251"/>
                      <a:pt x="132474" y="591229"/>
                      <a:pt x="132474" y="616268"/>
                    </a:cubicBezTo>
                    <a:lnTo>
                      <a:pt x="132474" y="816952"/>
                    </a:lnTo>
                    <a:lnTo>
                      <a:pt x="0" y="816952"/>
                    </a:lnTo>
                    <a:lnTo>
                      <a:pt x="25058" y="637914"/>
                    </a:lnTo>
                    <a:cubicBezTo>
                      <a:pt x="28727" y="598383"/>
                      <a:pt x="53786" y="562428"/>
                      <a:pt x="89383" y="544818"/>
                    </a:cubicBezTo>
                    <a:close/>
                    <a:moveTo>
                      <a:pt x="401325" y="0"/>
                    </a:moveTo>
                    <a:lnTo>
                      <a:pt x="422636" y="28800"/>
                    </a:lnTo>
                    <a:cubicBezTo>
                      <a:pt x="483604" y="32194"/>
                      <a:pt x="526617" y="86034"/>
                      <a:pt x="530052" y="136113"/>
                    </a:cubicBezTo>
                    <a:cubicBezTo>
                      <a:pt x="530052" y="168399"/>
                      <a:pt x="522948" y="200592"/>
                      <a:pt x="519513" y="218569"/>
                    </a:cubicBezTo>
                    <a:cubicBezTo>
                      <a:pt x="530052" y="225724"/>
                      <a:pt x="537156" y="236547"/>
                      <a:pt x="533721" y="247370"/>
                    </a:cubicBezTo>
                    <a:cubicBezTo>
                      <a:pt x="531379" y="261678"/>
                      <a:pt x="528959" y="276078"/>
                      <a:pt x="526617" y="290386"/>
                    </a:cubicBezTo>
                    <a:cubicBezTo>
                      <a:pt x="526617" y="304603"/>
                      <a:pt x="512409" y="315426"/>
                      <a:pt x="497890" y="315426"/>
                    </a:cubicBezTo>
                    <a:cubicBezTo>
                      <a:pt x="483604" y="422830"/>
                      <a:pt x="404682" y="426499"/>
                      <a:pt x="393909" y="426499"/>
                    </a:cubicBezTo>
                    <a:lnTo>
                      <a:pt x="390474" y="426499"/>
                    </a:lnTo>
                    <a:cubicBezTo>
                      <a:pt x="376267" y="426499"/>
                      <a:pt x="297344" y="422830"/>
                      <a:pt x="283059" y="315426"/>
                    </a:cubicBezTo>
                    <a:cubicBezTo>
                      <a:pt x="268539" y="315426"/>
                      <a:pt x="254331" y="304603"/>
                      <a:pt x="254331" y="290386"/>
                    </a:cubicBezTo>
                    <a:cubicBezTo>
                      <a:pt x="251989" y="276078"/>
                      <a:pt x="249569" y="261678"/>
                      <a:pt x="247227" y="247370"/>
                    </a:cubicBezTo>
                    <a:cubicBezTo>
                      <a:pt x="247227" y="236547"/>
                      <a:pt x="250584" y="225724"/>
                      <a:pt x="261435" y="218569"/>
                    </a:cubicBezTo>
                    <a:cubicBezTo>
                      <a:pt x="258000" y="200592"/>
                      <a:pt x="254331" y="172159"/>
                      <a:pt x="254331" y="143267"/>
                    </a:cubicBezTo>
                    <a:lnTo>
                      <a:pt x="254331" y="129051"/>
                    </a:lnTo>
                    <a:cubicBezTo>
                      <a:pt x="254331" y="129051"/>
                      <a:pt x="250584" y="7154"/>
                      <a:pt x="401325" y="0"/>
                    </a:cubicBezTo>
                    <a:close/>
                  </a:path>
                </a:pathLst>
              </a:custGeom>
              <a:solidFill>
                <a:schemeClr val="bg1"/>
              </a:solidFill>
              <a:ln>
                <a:noFill/>
              </a:ln>
              <a:effectLst/>
              <a:extLst>
                <a:ext uri="{91240B29-F687-4f45-9708-019B960494DF}">
                  <a14:hiddenLine xmlns:p14="http://schemas.microsoft.com/office/powerpoint/2010/main" xmlns:p15="http://schemas.microsoft.com/office/powerpoint/2012/main" xmlns:a14="http://schemas.microsoft.com/office/drawing/2010/main" xmlns="" w="9525" cap="flat">
                    <a:solidFill>
                      <a:srgbClr val="808080"/>
                    </a:solidFill>
                    <a:bevel/>
                    <a:headEnd/>
                    <a:tailEnd/>
                  </a14:hiddenLine>
                </a:ext>
                <a:ext uri="{AF507438-7753-43e0-B8FC-AC1667EBCBE1}">
                  <a14:hiddenEffects xmlns:p14="http://schemas.microsoft.com/office/powerpoint/2010/main" xmlns:p15="http://schemas.microsoft.com/office/powerpoint/2012/main" xmlns:a14="http://schemas.microsoft.com/office/drawing/2010/main" xmlns="">
                    <a:effectLst>
                      <a:outerShdw blurRad="63500" dist="38099" dir="2700000" algn="ctr" rotWithShape="0">
                        <a:srgbClr val="000000">
                          <a:alpha val="74998"/>
                        </a:srgbClr>
                      </a:outerShdw>
                    </a:effectLst>
                  </a14:hiddenEffects>
                </a:ext>
              </a:extLst>
            </p:spPr>
            <p:txBody>
              <a:bodyPr wrap="square" anchor="ctr">
                <a:noAutofit/>
              </a:bodyPr>
              <a:lstStyle/>
              <a:p>
                <a:pPr>
                  <a:spcBef>
                    <a:spcPct val="0"/>
                  </a:spcBef>
                  <a:spcAft>
                    <a:spcPct val="0"/>
                  </a:spcAft>
                  <a:defRPr/>
                </a:pPr>
                <a:endParaRPr lang="en-US" u="sng" dirty="0">
                  <a:solidFill>
                    <a:srgbClr val="58595B"/>
                  </a:solidFill>
                  <a:latin typeface="Oracle Sans" panose="020B0503020204020204" pitchFamily="34" charset="0"/>
                </a:endParaRPr>
              </a:p>
            </p:txBody>
          </p:sp>
        </p:grpSp>
        <p:grpSp>
          <p:nvGrpSpPr>
            <p:cNvPr id="277" name="Group 276"/>
            <p:cNvGrpSpPr/>
            <p:nvPr/>
          </p:nvGrpSpPr>
          <p:grpSpPr>
            <a:xfrm>
              <a:off x="4953160" y="2168091"/>
              <a:ext cx="1005840" cy="1005840"/>
              <a:chOff x="6096000" y="4045315"/>
              <a:chExt cx="715068" cy="715067"/>
            </a:xfrm>
          </p:grpSpPr>
          <p:sp>
            <p:nvSpPr>
              <p:cNvPr id="278" name="Oval 277">
                <a:extLst>
                  <a:ext uri="{FF2B5EF4-FFF2-40B4-BE49-F238E27FC236}">
                    <a16:creationId xmlns:a16="http://schemas.microsoft.com/office/drawing/2014/main" id="{B2AEBEE2-9C33-7F40-B3CD-83908E00A82B}"/>
                  </a:ext>
                </a:extLst>
              </p:cNvPr>
              <p:cNvSpPr/>
              <p:nvPr/>
            </p:nvSpPr>
            <p:spPr bwMode="gray">
              <a:xfrm>
                <a:off x="6096000" y="4045315"/>
                <a:ext cx="715068" cy="715067"/>
              </a:xfrm>
              <a:prstGeom prst="ellipse">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dirty="0">
                  <a:solidFill>
                    <a:srgbClr val="FFFFFF"/>
                  </a:solidFill>
                  <a:latin typeface="Oracle Sans" panose="020B0503020204020204" pitchFamily="34" charset="0"/>
                </a:endParaRPr>
              </a:p>
            </p:txBody>
          </p:sp>
          <p:sp>
            <p:nvSpPr>
              <p:cNvPr id="279" name="Freeform 278">
                <a:extLst>
                  <a:ext uri="{FF2B5EF4-FFF2-40B4-BE49-F238E27FC236}">
                    <a16:creationId xmlns:a16="http://schemas.microsoft.com/office/drawing/2014/main" id="{592196BF-6EE3-9B48-9DAB-0D9130FDC66C}"/>
                  </a:ext>
                </a:extLst>
              </p:cNvPr>
              <p:cNvSpPr>
                <a:spLocks noChangeAspect="1" noChangeArrowheads="1"/>
              </p:cNvSpPr>
              <p:nvPr/>
            </p:nvSpPr>
            <p:spPr bwMode="auto">
              <a:xfrm>
                <a:off x="6286891" y="4172201"/>
                <a:ext cx="346190" cy="470931"/>
              </a:xfrm>
              <a:custGeom>
                <a:avLst/>
                <a:gdLst>
                  <a:gd name="T0" fmla="*/ 1621 w 2177"/>
                  <a:gd name="T1" fmla="*/ 324 h 2964"/>
                  <a:gd name="T2" fmla="*/ 1296 w 2177"/>
                  <a:gd name="T3" fmla="*/ 185 h 2964"/>
                  <a:gd name="T4" fmla="*/ 880 w 2177"/>
                  <a:gd name="T5" fmla="*/ 185 h 2964"/>
                  <a:gd name="T6" fmla="*/ 555 w 2177"/>
                  <a:gd name="T7" fmla="*/ 324 h 2964"/>
                  <a:gd name="T8" fmla="*/ 1621 w 2177"/>
                  <a:gd name="T9" fmla="*/ 556 h 2964"/>
                  <a:gd name="T10" fmla="*/ 1088 w 2177"/>
                  <a:gd name="T11" fmla="*/ 278 h 2964"/>
                  <a:gd name="T12" fmla="*/ 1088 w 2177"/>
                  <a:gd name="T13" fmla="*/ 139 h 2964"/>
                  <a:gd name="T14" fmla="*/ 1088 w 2177"/>
                  <a:gd name="T15" fmla="*/ 278 h 2964"/>
                  <a:gd name="T16" fmla="*/ 1713 w 2177"/>
                  <a:gd name="T17" fmla="*/ 278 h 2964"/>
                  <a:gd name="T18" fmla="*/ 1991 w 2177"/>
                  <a:gd name="T19" fmla="*/ 463 h 2964"/>
                  <a:gd name="T20" fmla="*/ 555 w 2177"/>
                  <a:gd name="T21" fmla="*/ 2777 h 2964"/>
                  <a:gd name="T22" fmla="*/ 185 w 2177"/>
                  <a:gd name="T23" fmla="*/ 463 h 2964"/>
                  <a:gd name="T24" fmla="*/ 463 w 2177"/>
                  <a:gd name="T25" fmla="*/ 278 h 2964"/>
                  <a:gd name="T26" fmla="*/ 0 w 2177"/>
                  <a:gd name="T27" fmla="*/ 370 h 2964"/>
                  <a:gd name="T28" fmla="*/ 92 w 2177"/>
                  <a:gd name="T29" fmla="*/ 2963 h 2964"/>
                  <a:gd name="T30" fmla="*/ 2176 w 2177"/>
                  <a:gd name="T31" fmla="*/ 2870 h 2964"/>
                  <a:gd name="T32" fmla="*/ 2084 w 2177"/>
                  <a:gd name="T33" fmla="*/ 278 h 2964"/>
                  <a:gd name="T34" fmla="*/ 555 w 2177"/>
                  <a:gd name="T35" fmla="*/ 1621 h 2964"/>
                  <a:gd name="T36" fmla="*/ 1065 w 2177"/>
                  <a:gd name="T37" fmla="*/ 1713 h 2964"/>
                  <a:gd name="T38" fmla="*/ 1065 w 2177"/>
                  <a:gd name="T39" fmla="*/ 2176 h 2964"/>
                  <a:gd name="T40" fmla="*/ 555 w 2177"/>
                  <a:gd name="T41" fmla="*/ 2268 h 2964"/>
                  <a:gd name="T42" fmla="*/ 1065 w 2177"/>
                  <a:gd name="T43" fmla="*/ 2176 h 2964"/>
                  <a:gd name="T44" fmla="*/ 555 w 2177"/>
                  <a:gd name="T45" fmla="*/ 1065 h 2964"/>
                  <a:gd name="T46" fmla="*/ 1065 w 2177"/>
                  <a:gd name="T47" fmla="*/ 1158 h 2964"/>
                  <a:gd name="T48" fmla="*/ 1250 w 2177"/>
                  <a:gd name="T49" fmla="*/ 1817 h 2964"/>
                  <a:gd name="T50" fmla="*/ 1319 w 2177"/>
                  <a:gd name="T51" fmla="*/ 1841 h 2964"/>
                  <a:gd name="T52" fmla="*/ 1528 w 2177"/>
                  <a:gd name="T53" fmla="*/ 1841 h 2964"/>
                  <a:gd name="T54" fmla="*/ 1597 w 2177"/>
                  <a:gd name="T55" fmla="*/ 1817 h 2964"/>
                  <a:gd name="T56" fmla="*/ 1493 w 2177"/>
                  <a:gd name="T57" fmla="*/ 1667 h 2964"/>
                  <a:gd name="T58" fmla="*/ 1597 w 2177"/>
                  <a:gd name="T59" fmla="*/ 1517 h 2964"/>
                  <a:gd name="T60" fmla="*/ 1528 w 2177"/>
                  <a:gd name="T61" fmla="*/ 1493 h 2964"/>
                  <a:gd name="T62" fmla="*/ 1319 w 2177"/>
                  <a:gd name="T63" fmla="*/ 1493 h 2964"/>
                  <a:gd name="T64" fmla="*/ 1250 w 2177"/>
                  <a:gd name="T65" fmla="*/ 1517 h 2964"/>
                  <a:gd name="T66" fmla="*/ 1354 w 2177"/>
                  <a:gd name="T67" fmla="*/ 1667 h 2964"/>
                  <a:gd name="T68" fmla="*/ 1250 w 2177"/>
                  <a:gd name="T69" fmla="*/ 1817 h 2964"/>
                  <a:gd name="T70" fmla="*/ 1366 w 2177"/>
                  <a:gd name="T71" fmla="*/ 2384 h 2964"/>
                  <a:gd name="T72" fmla="*/ 1609 w 2177"/>
                  <a:gd name="T73" fmla="*/ 2142 h 2964"/>
                  <a:gd name="T74" fmla="*/ 1586 w 2177"/>
                  <a:gd name="T75" fmla="*/ 2072 h 2964"/>
                  <a:gd name="T76" fmla="*/ 1366 w 2177"/>
                  <a:gd name="T77" fmla="*/ 2245 h 2964"/>
                  <a:gd name="T78" fmla="*/ 1250 w 2177"/>
                  <a:gd name="T79" fmla="*/ 2176 h 2964"/>
                  <a:gd name="T80" fmla="*/ 1227 w 2177"/>
                  <a:gd name="T81" fmla="*/ 2233 h 2964"/>
                  <a:gd name="T82" fmla="*/ 1586 w 2177"/>
                  <a:gd name="T83" fmla="*/ 961 h 2964"/>
                  <a:gd name="T84" fmla="*/ 1366 w 2177"/>
                  <a:gd name="T85" fmla="*/ 1135 h 2964"/>
                  <a:gd name="T86" fmla="*/ 1250 w 2177"/>
                  <a:gd name="T87" fmla="*/ 1065 h 2964"/>
                  <a:gd name="T88" fmla="*/ 1227 w 2177"/>
                  <a:gd name="T89" fmla="*/ 1123 h 2964"/>
                  <a:gd name="T90" fmla="*/ 1435 w 2177"/>
                  <a:gd name="T91" fmla="*/ 1204 h 2964"/>
                  <a:gd name="T92" fmla="*/ 1609 w 2177"/>
                  <a:gd name="T93" fmla="*/ 984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77" h="2964">
                    <a:moveTo>
                      <a:pt x="1621" y="463"/>
                    </a:moveTo>
                    <a:cubicBezTo>
                      <a:pt x="1621" y="324"/>
                      <a:pt x="1621" y="324"/>
                      <a:pt x="1621" y="324"/>
                    </a:cubicBezTo>
                    <a:cubicBezTo>
                      <a:pt x="1621" y="243"/>
                      <a:pt x="1562" y="185"/>
                      <a:pt x="1482" y="185"/>
                    </a:cubicBezTo>
                    <a:cubicBezTo>
                      <a:pt x="1296" y="185"/>
                      <a:pt x="1296" y="185"/>
                      <a:pt x="1296" y="185"/>
                    </a:cubicBezTo>
                    <a:cubicBezTo>
                      <a:pt x="1285" y="81"/>
                      <a:pt x="1192" y="0"/>
                      <a:pt x="1088" y="0"/>
                    </a:cubicBezTo>
                    <a:cubicBezTo>
                      <a:pt x="984" y="0"/>
                      <a:pt x="891" y="81"/>
                      <a:pt x="880" y="185"/>
                    </a:cubicBezTo>
                    <a:cubicBezTo>
                      <a:pt x="694" y="185"/>
                      <a:pt x="694" y="185"/>
                      <a:pt x="694" y="185"/>
                    </a:cubicBezTo>
                    <a:cubicBezTo>
                      <a:pt x="613" y="185"/>
                      <a:pt x="555" y="243"/>
                      <a:pt x="555" y="324"/>
                    </a:cubicBezTo>
                    <a:cubicBezTo>
                      <a:pt x="555" y="556"/>
                      <a:pt x="555" y="556"/>
                      <a:pt x="555" y="556"/>
                    </a:cubicBezTo>
                    <a:cubicBezTo>
                      <a:pt x="1621" y="556"/>
                      <a:pt x="1621" y="556"/>
                      <a:pt x="1621" y="556"/>
                    </a:cubicBezTo>
                    <a:lnTo>
                      <a:pt x="1621" y="463"/>
                    </a:lnTo>
                    <a:close/>
                    <a:moveTo>
                      <a:pt x="1088" y="278"/>
                    </a:moveTo>
                    <a:cubicBezTo>
                      <a:pt x="1053" y="278"/>
                      <a:pt x="1019" y="243"/>
                      <a:pt x="1019" y="209"/>
                    </a:cubicBezTo>
                    <a:cubicBezTo>
                      <a:pt x="1019" y="174"/>
                      <a:pt x="1053" y="139"/>
                      <a:pt x="1088" y="139"/>
                    </a:cubicBezTo>
                    <a:cubicBezTo>
                      <a:pt x="1123" y="139"/>
                      <a:pt x="1157" y="174"/>
                      <a:pt x="1157" y="209"/>
                    </a:cubicBezTo>
                    <a:cubicBezTo>
                      <a:pt x="1157" y="243"/>
                      <a:pt x="1123" y="278"/>
                      <a:pt x="1088" y="278"/>
                    </a:cubicBezTo>
                    <a:close/>
                    <a:moveTo>
                      <a:pt x="2084" y="278"/>
                    </a:moveTo>
                    <a:cubicBezTo>
                      <a:pt x="1713" y="278"/>
                      <a:pt x="1713" y="278"/>
                      <a:pt x="1713" y="278"/>
                    </a:cubicBezTo>
                    <a:cubicBezTo>
                      <a:pt x="1713" y="463"/>
                      <a:pt x="1713" y="463"/>
                      <a:pt x="1713" y="463"/>
                    </a:cubicBezTo>
                    <a:cubicBezTo>
                      <a:pt x="1991" y="463"/>
                      <a:pt x="1991" y="463"/>
                      <a:pt x="1991" y="463"/>
                    </a:cubicBezTo>
                    <a:cubicBezTo>
                      <a:pt x="1991" y="2777"/>
                      <a:pt x="1991" y="2777"/>
                      <a:pt x="1991" y="2777"/>
                    </a:cubicBezTo>
                    <a:cubicBezTo>
                      <a:pt x="555" y="2777"/>
                      <a:pt x="555" y="2777"/>
                      <a:pt x="555" y="2777"/>
                    </a:cubicBezTo>
                    <a:cubicBezTo>
                      <a:pt x="185" y="2407"/>
                      <a:pt x="185" y="2407"/>
                      <a:pt x="185" y="2407"/>
                    </a:cubicBezTo>
                    <a:cubicBezTo>
                      <a:pt x="185" y="463"/>
                      <a:pt x="185" y="463"/>
                      <a:pt x="185" y="463"/>
                    </a:cubicBezTo>
                    <a:cubicBezTo>
                      <a:pt x="463" y="463"/>
                      <a:pt x="463" y="463"/>
                      <a:pt x="463" y="463"/>
                    </a:cubicBezTo>
                    <a:cubicBezTo>
                      <a:pt x="463" y="278"/>
                      <a:pt x="463" y="278"/>
                      <a:pt x="463" y="278"/>
                    </a:cubicBezTo>
                    <a:cubicBezTo>
                      <a:pt x="92" y="278"/>
                      <a:pt x="92" y="278"/>
                      <a:pt x="92" y="278"/>
                    </a:cubicBezTo>
                    <a:cubicBezTo>
                      <a:pt x="46" y="278"/>
                      <a:pt x="0" y="324"/>
                      <a:pt x="0" y="370"/>
                    </a:cubicBezTo>
                    <a:cubicBezTo>
                      <a:pt x="0" y="2870"/>
                      <a:pt x="0" y="2870"/>
                      <a:pt x="0" y="2870"/>
                    </a:cubicBezTo>
                    <a:cubicBezTo>
                      <a:pt x="0" y="2916"/>
                      <a:pt x="46" y="2963"/>
                      <a:pt x="92" y="2963"/>
                    </a:cubicBezTo>
                    <a:cubicBezTo>
                      <a:pt x="2084" y="2963"/>
                      <a:pt x="2084" y="2963"/>
                      <a:pt x="2084" y="2963"/>
                    </a:cubicBezTo>
                    <a:cubicBezTo>
                      <a:pt x="2130" y="2963"/>
                      <a:pt x="2176" y="2916"/>
                      <a:pt x="2176" y="2870"/>
                    </a:cubicBezTo>
                    <a:cubicBezTo>
                      <a:pt x="2176" y="370"/>
                      <a:pt x="2176" y="370"/>
                      <a:pt x="2176" y="370"/>
                    </a:cubicBezTo>
                    <a:cubicBezTo>
                      <a:pt x="2176" y="324"/>
                      <a:pt x="2130" y="278"/>
                      <a:pt x="2084" y="278"/>
                    </a:cubicBezTo>
                    <a:close/>
                    <a:moveTo>
                      <a:pt x="1065" y="1621"/>
                    </a:moveTo>
                    <a:cubicBezTo>
                      <a:pt x="555" y="1621"/>
                      <a:pt x="555" y="1621"/>
                      <a:pt x="555" y="1621"/>
                    </a:cubicBezTo>
                    <a:cubicBezTo>
                      <a:pt x="555" y="1713"/>
                      <a:pt x="555" y="1713"/>
                      <a:pt x="555" y="1713"/>
                    </a:cubicBezTo>
                    <a:cubicBezTo>
                      <a:pt x="1065" y="1713"/>
                      <a:pt x="1065" y="1713"/>
                      <a:pt x="1065" y="1713"/>
                    </a:cubicBezTo>
                    <a:lnTo>
                      <a:pt x="1065" y="1621"/>
                    </a:lnTo>
                    <a:close/>
                    <a:moveTo>
                      <a:pt x="1065" y="2176"/>
                    </a:moveTo>
                    <a:cubicBezTo>
                      <a:pt x="555" y="2176"/>
                      <a:pt x="555" y="2176"/>
                      <a:pt x="555" y="2176"/>
                    </a:cubicBezTo>
                    <a:cubicBezTo>
                      <a:pt x="555" y="2268"/>
                      <a:pt x="555" y="2268"/>
                      <a:pt x="555" y="2268"/>
                    </a:cubicBezTo>
                    <a:cubicBezTo>
                      <a:pt x="1065" y="2268"/>
                      <a:pt x="1065" y="2268"/>
                      <a:pt x="1065" y="2268"/>
                    </a:cubicBezTo>
                    <a:lnTo>
                      <a:pt x="1065" y="2176"/>
                    </a:lnTo>
                    <a:close/>
                    <a:moveTo>
                      <a:pt x="1065" y="1065"/>
                    </a:moveTo>
                    <a:cubicBezTo>
                      <a:pt x="555" y="1065"/>
                      <a:pt x="555" y="1065"/>
                      <a:pt x="555" y="1065"/>
                    </a:cubicBezTo>
                    <a:cubicBezTo>
                      <a:pt x="555" y="1158"/>
                      <a:pt x="555" y="1158"/>
                      <a:pt x="555" y="1158"/>
                    </a:cubicBezTo>
                    <a:cubicBezTo>
                      <a:pt x="1065" y="1158"/>
                      <a:pt x="1065" y="1158"/>
                      <a:pt x="1065" y="1158"/>
                    </a:cubicBezTo>
                    <a:lnTo>
                      <a:pt x="1065" y="1065"/>
                    </a:lnTo>
                    <a:close/>
                    <a:moveTo>
                      <a:pt x="1250" y="1817"/>
                    </a:moveTo>
                    <a:cubicBezTo>
                      <a:pt x="1273" y="1841"/>
                      <a:pt x="1273" y="1841"/>
                      <a:pt x="1273" y="1841"/>
                    </a:cubicBezTo>
                    <a:cubicBezTo>
                      <a:pt x="1285" y="1852"/>
                      <a:pt x="1308" y="1852"/>
                      <a:pt x="1319" y="1841"/>
                    </a:cubicBezTo>
                    <a:cubicBezTo>
                      <a:pt x="1423" y="1737"/>
                      <a:pt x="1423" y="1737"/>
                      <a:pt x="1423" y="1737"/>
                    </a:cubicBezTo>
                    <a:cubicBezTo>
                      <a:pt x="1528" y="1841"/>
                      <a:pt x="1528" y="1841"/>
                      <a:pt x="1528" y="1841"/>
                    </a:cubicBezTo>
                    <a:cubicBezTo>
                      <a:pt x="1539" y="1852"/>
                      <a:pt x="1562" y="1852"/>
                      <a:pt x="1574" y="1841"/>
                    </a:cubicBezTo>
                    <a:cubicBezTo>
                      <a:pt x="1597" y="1817"/>
                      <a:pt x="1597" y="1817"/>
                      <a:pt x="1597" y="1817"/>
                    </a:cubicBezTo>
                    <a:cubicBezTo>
                      <a:pt x="1609" y="1806"/>
                      <a:pt x="1609" y="1783"/>
                      <a:pt x="1597" y="1771"/>
                    </a:cubicBezTo>
                    <a:cubicBezTo>
                      <a:pt x="1493" y="1667"/>
                      <a:pt x="1493" y="1667"/>
                      <a:pt x="1493" y="1667"/>
                    </a:cubicBezTo>
                    <a:cubicBezTo>
                      <a:pt x="1597" y="1563"/>
                      <a:pt x="1597" y="1563"/>
                      <a:pt x="1597" y="1563"/>
                    </a:cubicBezTo>
                    <a:cubicBezTo>
                      <a:pt x="1609" y="1551"/>
                      <a:pt x="1609" y="1528"/>
                      <a:pt x="1597" y="1517"/>
                    </a:cubicBezTo>
                    <a:cubicBezTo>
                      <a:pt x="1574" y="1493"/>
                      <a:pt x="1574" y="1493"/>
                      <a:pt x="1574" y="1493"/>
                    </a:cubicBezTo>
                    <a:cubicBezTo>
                      <a:pt x="1562" y="1482"/>
                      <a:pt x="1539" y="1482"/>
                      <a:pt x="1528" y="1493"/>
                    </a:cubicBezTo>
                    <a:cubicBezTo>
                      <a:pt x="1423" y="1598"/>
                      <a:pt x="1423" y="1598"/>
                      <a:pt x="1423" y="1598"/>
                    </a:cubicBezTo>
                    <a:cubicBezTo>
                      <a:pt x="1319" y="1493"/>
                      <a:pt x="1319" y="1493"/>
                      <a:pt x="1319" y="1493"/>
                    </a:cubicBezTo>
                    <a:cubicBezTo>
                      <a:pt x="1308" y="1482"/>
                      <a:pt x="1285" y="1482"/>
                      <a:pt x="1273" y="1493"/>
                    </a:cubicBezTo>
                    <a:cubicBezTo>
                      <a:pt x="1250" y="1517"/>
                      <a:pt x="1250" y="1517"/>
                      <a:pt x="1250" y="1517"/>
                    </a:cubicBezTo>
                    <a:cubicBezTo>
                      <a:pt x="1238" y="1528"/>
                      <a:pt x="1238" y="1551"/>
                      <a:pt x="1250" y="1563"/>
                    </a:cubicBezTo>
                    <a:cubicBezTo>
                      <a:pt x="1354" y="1667"/>
                      <a:pt x="1354" y="1667"/>
                      <a:pt x="1354" y="1667"/>
                    </a:cubicBezTo>
                    <a:cubicBezTo>
                      <a:pt x="1250" y="1771"/>
                      <a:pt x="1250" y="1771"/>
                      <a:pt x="1250" y="1771"/>
                    </a:cubicBezTo>
                    <a:cubicBezTo>
                      <a:pt x="1238" y="1783"/>
                      <a:pt x="1238" y="1806"/>
                      <a:pt x="1250" y="1817"/>
                    </a:cubicBezTo>
                    <a:close/>
                    <a:moveTo>
                      <a:pt x="1227" y="2233"/>
                    </a:moveTo>
                    <a:cubicBezTo>
                      <a:pt x="1366" y="2384"/>
                      <a:pt x="1366" y="2384"/>
                      <a:pt x="1366" y="2384"/>
                    </a:cubicBezTo>
                    <a:cubicBezTo>
                      <a:pt x="1435" y="2314"/>
                      <a:pt x="1435" y="2314"/>
                      <a:pt x="1435" y="2314"/>
                    </a:cubicBezTo>
                    <a:cubicBezTo>
                      <a:pt x="1609" y="2142"/>
                      <a:pt x="1609" y="2142"/>
                      <a:pt x="1609" y="2142"/>
                    </a:cubicBezTo>
                    <a:cubicBezTo>
                      <a:pt x="1621" y="2130"/>
                      <a:pt x="1621" y="2107"/>
                      <a:pt x="1609" y="2095"/>
                    </a:cubicBezTo>
                    <a:cubicBezTo>
                      <a:pt x="1586" y="2072"/>
                      <a:pt x="1586" y="2072"/>
                      <a:pt x="1586" y="2072"/>
                    </a:cubicBezTo>
                    <a:cubicBezTo>
                      <a:pt x="1574" y="2061"/>
                      <a:pt x="1562" y="2061"/>
                      <a:pt x="1551" y="2072"/>
                    </a:cubicBezTo>
                    <a:cubicBezTo>
                      <a:pt x="1366" y="2245"/>
                      <a:pt x="1366" y="2245"/>
                      <a:pt x="1366" y="2245"/>
                    </a:cubicBezTo>
                    <a:cubicBezTo>
                      <a:pt x="1296" y="2176"/>
                      <a:pt x="1296" y="2176"/>
                      <a:pt x="1296" y="2176"/>
                    </a:cubicBezTo>
                    <a:cubicBezTo>
                      <a:pt x="1285" y="2165"/>
                      <a:pt x="1262" y="2165"/>
                      <a:pt x="1250" y="2176"/>
                    </a:cubicBezTo>
                    <a:cubicBezTo>
                      <a:pt x="1227" y="2200"/>
                      <a:pt x="1227" y="2200"/>
                      <a:pt x="1227" y="2200"/>
                    </a:cubicBezTo>
                    <a:cubicBezTo>
                      <a:pt x="1215" y="2211"/>
                      <a:pt x="1215" y="2223"/>
                      <a:pt x="1227" y="2233"/>
                    </a:cubicBezTo>
                    <a:close/>
                    <a:moveTo>
                      <a:pt x="1609" y="984"/>
                    </a:moveTo>
                    <a:cubicBezTo>
                      <a:pt x="1586" y="961"/>
                      <a:pt x="1586" y="961"/>
                      <a:pt x="1586" y="961"/>
                    </a:cubicBezTo>
                    <a:cubicBezTo>
                      <a:pt x="1574" y="949"/>
                      <a:pt x="1562" y="949"/>
                      <a:pt x="1551" y="961"/>
                    </a:cubicBezTo>
                    <a:cubicBezTo>
                      <a:pt x="1366" y="1135"/>
                      <a:pt x="1366" y="1135"/>
                      <a:pt x="1366" y="1135"/>
                    </a:cubicBezTo>
                    <a:cubicBezTo>
                      <a:pt x="1296" y="1065"/>
                      <a:pt x="1296" y="1065"/>
                      <a:pt x="1296" y="1065"/>
                    </a:cubicBezTo>
                    <a:cubicBezTo>
                      <a:pt x="1285" y="1054"/>
                      <a:pt x="1262" y="1054"/>
                      <a:pt x="1250" y="1065"/>
                    </a:cubicBezTo>
                    <a:cubicBezTo>
                      <a:pt x="1227" y="1088"/>
                      <a:pt x="1227" y="1088"/>
                      <a:pt x="1227" y="1088"/>
                    </a:cubicBezTo>
                    <a:cubicBezTo>
                      <a:pt x="1215" y="1100"/>
                      <a:pt x="1215" y="1111"/>
                      <a:pt x="1227" y="1123"/>
                    </a:cubicBezTo>
                    <a:cubicBezTo>
                      <a:pt x="1366" y="1274"/>
                      <a:pt x="1366" y="1274"/>
                      <a:pt x="1366" y="1274"/>
                    </a:cubicBezTo>
                    <a:cubicBezTo>
                      <a:pt x="1435" y="1204"/>
                      <a:pt x="1435" y="1204"/>
                      <a:pt x="1435" y="1204"/>
                    </a:cubicBezTo>
                    <a:cubicBezTo>
                      <a:pt x="1609" y="1030"/>
                      <a:pt x="1609" y="1030"/>
                      <a:pt x="1609" y="1030"/>
                    </a:cubicBezTo>
                    <a:cubicBezTo>
                      <a:pt x="1621" y="1019"/>
                      <a:pt x="1621" y="996"/>
                      <a:pt x="1609" y="984"/>
                    </a:cubicBezTo>
                    <a:close/>
                  </a:path>
                </a:pathLst>
              </a:custGeom>
              <a:solidFill>
                <a:schemeClr val="bg1"/>
              </a:solidFill>
              <a:ln>
                <a:noFill/>
              </a:ln>
              <a:effectLst/>
              <a:extLst>
                <a:ext uri="{91240B29-F687-4f45-9708-019B960494DF}">
                  <a14:hiddenLine xmlns:p14="http://schemas.microsoft.com/office/powerpoint/2010/main" xmlns:p15="http://schemas.microsoft.com/office/powerpoint/2012/main" xmlns:a14="http://schemas.microsoft.com/office/drawing/2010/main" xmlns="" w="9525" cap="flat">
                    <a:solidFill>
                      <a:srgbClr val="808080"/>
                    </a:solidFill>
                    <a:bevel/>
                    <a:headEnd/>
                    <a:tailEnd/>
                  </a14:hiddenLine>
                </a:ext>
                <a:ext uri="{AF507438-7753-43e0-B8FC-AC1667EBCBE1}">
                  <a14:hiddenEffects xmlns:p14="http://schemas.microsoft.com/office/powerpoint/2010/main" xmlns:p15="http://schemas.microsoft.com/office/powerpoint/2012/main"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grpSp>
        <p:grpSp>
          <p:nvGrpSpPr>
            <p:cNvPr id="280" name="Group 279">
              <a:extLst>
                <a:ext uri="{FF2B5EF4-FFF2-40B4-BE49-F238E27FC236}">
                  <a16:creationId xmlns:a16="http://schemas.microsoft.com/office/drawing/2014/main" id="{36175790-A178-C64F-BEFB-7EC73F00147D}"/>
                </a:ext>
              </a:extLst>
            </p:cNvPr>
            <p:cNvGrpSpPr/>
            <p:nvPr/>
          </p:nvGrpSpPr>
          <p:grpSpPr>
            <a:xfrm>
              <a:off x="6775179" y="2178736"/>
              <a:ext cx="1005840" cy="1005840"/>
              <a:chOff x="568863" y="4045314"/>
              <a:chExt cx="715068" cy="715067"/>
            </a:xfrm>
          </p:grpSpPr>
          <p:sp>
            <p:nvSpPr>
              <p:cNvPr id="281" name="Oval 280">
                <a:extLst>
                  <a:ext uri="{FF2B5EF4-FFF2-40B4-BE49-F238E27FC236}">
                    <a16:creationId xmlns:a16="http://schemas.microsoft.com/office/drawing/2014/main" id="{9A9863D9-7FF0-5449-A66C-12C9BAA8D017}"/>
                  </a:ext>
                </a:extLst>
              </p:cNvPr>
              <p:cNvSpPr/>
              <p:nvPr/>
            </p:nvSpPr>
            <p:spPr bwMode="gray">
              <a:xfrm>
                <a:off x="568863" y="4045314"/>
                <a:ext cx="715068" cy="715067"/>
              </a:xfrm>
              <a:prstGeom prst="ellipse">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dirty="0">
                  <a:solidFill>
                    <a:srgbClr val="FFFFFF"/>
                  </a:solidFill>
                  <a:latin typeface="Oracle Sans" panose="020B0503020204020204" pitchFamily="34" charset="0"/>
                </a:endParaRPr>
              </a:p>
            </p:txBody>
          </p:sp>
          <p:sp>
            <p:nvSpPr>
              <p:cNvPr id="282" name="Freeform 281">
                <a:extLst>
                  <a:ext uri="{FF2B5EF4-FFF2-40B4-BE49-F238E27FC236}">
                    <a16:creationId xmlns:a16="http://schemas.microsoft.com/office/drawing/2014/main" id="{045A5B5D-D904-D045-9347-B48979F0E0D6}"/>
                  </a:ext>
                </a:extLst>
              </p:cNvPr>
              <p:cNvSpPr>
                <a:spLocks noChangeAspect="1" noChangeArrowheads="1"/>
              </p:cNvSpPr>
              <p:nvPr/>
            </p:nvSpPr>
            <p:spPr bwMode="auto">
              <a:xfrm>
                <a:off x="667180" y="4227617"/>
                <a:ext cx="515721" cy="346993"/>
              </a:xfrm>
              <a:custGeom>
                <a:avLst/>
                <a:gdLst>
                  <a:gd name="T0" fmla="*/ 2198 w 3102"/>
                  <a:gd name="T1" fmla="*/ 150 h 2085"/>
                  <a:gd name="T2" fmla="*/ 2326 w 3102"/>
                  <a:gd name="T3" fmla="*/ 150 h 2085"/>
                  <a:gd name="T4" fmla="*/ 2302 w 3102"/>
                  <a:gd name="T5" fmla="*/ 116 h 2085"/>
                  <a:gd name="T6" fmla="*/ 1862 w 3102"/>
                  <a:gd name="T7" fmla="*/ 243 h 2085"/>
                  <a:gd name="T8" fmla="*/ 1862 w 3102"/>
                  <a:gd name="T9" fmla="*/ 278 h 2085"/>
                  <a:gd name="T10" fmla="*/ 2083 w 3102"/>
                  <a:gd name="T11" fmla="*/ 162 h 2085"/>
                  <a:gd name="T12" fmla="*/ 1237 w 3102"/>
                  <a:gd name="T13" fmla="*/ 301 h 2085"/>
                  <a:gd name="T14" fmla="*/ 1237 w 3102"/>
                  <a:gd name="T15" fmla="*/ 243 h 2085"/>
                  <a:gd name="T16" fmla="*/ 798 w 3102"/>
                  <a:gd name="T17" fmla="*/ 116 h 2085"/>
                  <a:gd name="T18" fmla="*/ 775 w 3102"/>
                  <a:gd name="T19" fmla="*/ 150 h 2085"/>
                  <a:gd name="T20" fmla="*/ 901 w 3102"/>
                  <a:gd name="T21" fmla="*/ 150 h 2085"/>
                  <a:gd name="T22" fmla="*/ 856 w 3102"/>
                  <a:gd name="T23" fmla="*/ 787 h 2085"/>
                  <a:gd name="T24" fmla="*/ 532 w 3102"/>
                  <a:gd name="T25" fmla="*/ 1991 h 2085"/>
                  <a:gd name="T26" fmla="*/ 856 w 3102"/>
                  <a:gd name="T27" fmla="*/ 787 h 2085"/>
                  <a:gd name="T28" fmla="*/ 231 w 3102"/>
                  <a:gd name="T29" fmla="*/ 1389 h 2085"/>
                  <a:gd name="T30" fmla="*/ 1156 w 3102"/>
                  <a:gd name="T31" fmla="*/ 1389 h 2085"/>
                  <a:gd name="T32" fmla="*/ 3009 w 3102"/>
                  <a:gd name="T33" fmla="*/ 1227 h 2085"/>
                  <a:gd name="T34" fmla="*/ 1805 w 3102"/>
                  <a:gd name="T35" fmla="*/ 1552 h 2085"/>
                  <a:gd name="T36" fmla="*/ 3009 w 3102"/>
                  <a:gd name="T37" fmla="*/ 1227 h 2085"/>
                  <a:gd name="T38" fmla="*/ 1944 w 3102"/>
                  <a:gd name="T39" fmla="*/ 1389 h 2085"/>
                  <a:gd name="T40" fmla="*/ 2870 w 3102"/>
                  <a:gd name="T41" fmla="*/ 1389 h 2085"/>
                  <a:gd name="T42" fmla="*/ 2233 w 3102"/>
                  <a:gd name="T43" fmla="*/ 741 h 2085"/>
                  <a:gd name="T44" fmla="*/ 2823 w 3102"/>
                  <a:gd name="T45" fmla="*/ 868 h 2085"/>
                  <a:gd name="T46" fmla="*/ 2557 w 3102"/>
                  <a:gd name="T47" fmla="*/ 394 h 2085"/>
                  <a:gd name="T48" fmla="*/ 2094 w 3102"/>
                  <a:gd name="T49" fmla="*/ 209 h 2085"/>
                  <a:gd name="T50" fmla="*/ 1781 w 3102"/>
                  <a:gd name="T51" fmla="*/ 602 h 2085"/>
                  <a:gd name="T52" fmla="*/ 1781 w 3102"/>
                  <a:gd name="T53" fmla="*/ 672 h 2085"/>
                  <a:gd name="T54" fmla="*/ 1689 w 3102"/>
                  <a:gd name="T55" fmla="*/ 718 h 2085"/>
                  <a:gd name="T56" fmla="*/ 1411 w 3102"/>
                  <a:gd name="T57" fmla="*/ 718 h 2085"/>
                  <a:gd name="T58" fmla="*/ 1318 w 3102"/>
                  <a:gd name="T59" fmla="*/ 672 h 2085"/>
                  <a:gd name="T60" fmla="*/ 1318 w 3102"/>
                  <a:gd name="T61" fmla="*/ 602 h 2085"/>
                  <a:gd name="T62" fmla="*/ 1006 w 3102"/>
                  <a:gd name="T63" fmla="*/ 209 h 2085"/>
                  <a:gd name="T64" fmla="*/ 544 w 3102"/>
                  <a:gd name="T65" fmla="*/ 394 h 2085"/>
                  <a:gd name="T66" fmla="*/ 278 w 3102"/>
                  <a:gd name="T67" fmla="*/ 868 h 2085"/>
                  <a:gd name="T68" fmla="*/ 868 w 3102"/>
                  <a:gd name="T69" fmla="*/ 741 h 2085"/>
                  <a:gd name="T70" fmla="*/ 1330 w 3102"/>
                  <a:gd name="T71" fmla="*/ 1169 h 2085"/>
                  <a:gd name="T72" fmla="*/ 1550 w 3102"/>
                  <a:gd name="T73" fmla="*/ 1135 h 2085"/>
                  <a:gd name="T74" fmla="*/ 1770 w 3102"/>
                  <a:gd name="T75" fmla="*/ 1169 h 2085"/>
                  <a:gd name="T76" fmla="*/ 2233 w 3102"/>
                  <a:gd name="T77" fmla="*/ 741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02" h="2085">
                    <a:moveTo>
                      <a:pt x="2083" y="162"/>
                    </a:moveTo>
                    <a:cubicBezTo>
                      <a:pt x="2117" y="150"/>
                      <a:pt x="2163" y="150"/>
                      <a:pt x="2198" y="150"/>
                    </a:cubicBezTo>
                    <a:cubicBezTo>
                      <a:pt x="2244" y="150"/>
                      <a:pt x="2291" y="150"/>
                      <a:pt x="2326" y="162"/>
                    </a:cubicBezTo>
                    <a:cubicBezTo>
                      <a:pt x="2326" y="150"/>
                      <a:pt x="2326" y="150"/>
                      <a:pt x="2326" y="150"/>
                    </a:cubicBezTo>
                    <a:cubicBezTo>
                      <a:pt x="2314" y="139"/>
                      <a:pt x="2314" y="139"/>
                      <a:pt x="2314" y="139"/>
                    </a:cubicBezTo>
                    <a:cubicBezTo>
                      <a:pt x="2314" y="139"/>
                      <a:pt x="2302" y="127"/>
                      <a:pt x="2302" y="116"/>
                    </a:cubicBezTo>
                    <a:cubicBezTo>
                      <a:pt x="2244" y="46"/>
                      <a:pt x="2140" y="0"/>
                      <a:pt x="2036" y="35"/>
                    </a:cubicBezTo>
                    <a:cubicBezTo>
                      <a:pt x="1944" y="58"/>
                      <a:pt x="1874" y="139"/>
                      <a:pt x="1862" y="243"/>
                    </a:cubicBezTo>
                    <a:cubicBezTo>
                      <a:pt x="1862" y="243"/>
                      <a:pt x="1862" y="255"/>
                      <a:pt x="1862" y="266"/>
                    </a:cubicBezTo>
                    <a:cubicBezTo>
                      <a:pt x="1862" y="278"/>
                      <a:pt x="1862" y="278"/>
                      <a:pt x="1862" y="278"/>
                    </a:cubicBezTo>
                    <a:cubicBezTo>
                      <a:pt x="1862" y="301"/>
                      <a:pt x="1862" y="301"/>
                      <a:pt x="1862" y="301"/>
                    </a:cubicBezTo>
                    <a:cubicBezTo>
                      <a:pt x="1920" y="232"/>
                      <a:pt x="1990" y="185"/>
                      <a:pt x="2083" y="162"/>
                    </a:cubicBezTo>
                    <a:close/>
                    <a:moveTo>
                      <a:pt x="1017" y="162"/>
                    </a:moveTo>
                    <a:cubicBezTo>
                      <a:pt x="1110" y="185"/>
                      <a:pt x="1179" y="232"/>
                      <a:pt x="1237" y="301"/>
                    </a:cubicBezTo>
                    <a:cubicBezTo>
                      <a:pt x="1237" y="266"/>
                      <a:pt x="1237" y="266"/>
                      <a:pt x="1237" y="266"/>
                    </a:cubicBezTo>
                    <a:cubicBezTo>
                      <a:pt x="1237" y="255"/>
                      <a:pt x="1237" y="243"/>
                      <a:pt x="1237" y="243"/>
                    </a:cubicBezTo>
                    <a:cubicBezTo>
                      <a:pt x="1226" y="139"/>
                      <a:pt x="1156" y="58"/>
                      <a:pt x="1064" y="35"/>
                    </a:cubicBezTo>
                    <a:cubicBezTo>
                      <a:pt x="959" y="0"/>
                      <a:pt x="856" y="46"/>
                      <a:pt x="798" y="116"/>
                    </a:cubicBezTo>
                    <a:cubicBezTo>
                      <a:pt x="798" y="127"/>
                      <a:pt x="787" y="127"/>
                      <a:pt x="787" y="139"/>
                    </a:cubicBezTo>
                    <a:cubicBezTo>
                      <a:pt x="775" y="150"/>
                      <a:pt x="775" y="150"/>
                      <a:pt x="775" y="150"/>
                    </a:cubicBezTo>
                    <a:cubicBezTo>
                      <a:pt x="775" y="162"/>
                      <a:pt x="775" y="162"/>
                      <a:pt x="775" y="162"/>
                    </a:cubicBezTo>
                    <a:cubicBezTo>
                      <a:pt x="810" y="150"/>
                      <a:pt x="856" y="150"/>
                      <a:pt x="901" y="150"/>
                    </a:cubicBezTo>
                    <a:cubicBezTo>
                      <a:pt x="936" y="150"/>
                      <a:pt x="983" y="150"/>
                      <a:pt x="1017" y="162"/>
                    </a:cubicBezTo>
                    <a:close/>
                    <a:moveTo>
                      <a:pt x="856" y="787"/>
                    </a:moveTo>
                    <a:cubicBezTo>
                      <a:pt x="521" y="695"/>
                      <a:pt x="185" y="891"/>
                      <a:pt x="92" y="1227"/>
                    </a:cubicBezTo>
                    <a:cubicBezTo>
                      <a:pt x="0" y="1563"/>
                      <a:pt x="196" y="1899"/>
                      <a:pt x="532" y="1991"/>
                    </a:cubicBezTo>
                    <a:cubicBezTo>
                      <a:pt x="868" y="2084"/>
                      <a:pt x="1203" y="1887"/>
                      <a:pt x="1295" y="1552"/>
                    </a:cubicBezTo>
                    <a:cubicBezTo>
                      <a:pt x="1388" y="1216"/>
                      <a:pt x="1191" y="880"/>
                      <a:pt x="856" y="787"/>
                    </a:cubicBezTo>
                    <a:close/>
                    <a:moveTo>
                      <a:pt x="694" y="1852"/>
                    </a:moveTo>
                    <a:cubicBezTo>
                      <a:pt x="439" y="1852"/>
                      <a:pt x="231" y="1644"/>
                      <a:pt x="231" y="1389"/>
                    </a:cubicBezTo>
                    <a:cubicBezTo>
                      <a:pt x="231" y="1135"/>
                      <a:pt x="439" y="926"/>
                      <a:pt x="694" y="926"/>
                    </a:cubicBezTo>
                    <a:cubicBezTo>
                      <a:pt x="948" y="926"/>
                      <a:pt x="1156" y="1135"/>
                      <a:pt x="1156" y="1389"/>
                    </a:cubicBezTo>
                    <a:cubicBezTo>
                      <a:pt x="1156" y="1644"/>
                      <a:pt x="948" y="1852"/>
                      <a:pt x="694" y="1852"/>
                    </a:cubicBezTo>
                    <a:close/>
                    <a:moveTo>
                      <a:pt x="3009" y="1227"/>
                    </a:moveTo>
                    <a:cubicBezTo>
                      <a:pt x="2916" y="891"/>
                      <a:pt x="2580" y="695"/>
                      <a:pt x="2244" y="787"/>
                    </a:cubicBezTo>
                    <a:cubicBezTo>
                      <a:pt x="1909" y="880"/>
                      <a:pt x="1712" y="1216"/>
                      <a:pt x="1805" y="1552"/>
                    </a:cubicBezTo>
                    <a:cubicBezTo>
                      <a:pt x="1897" y="1887"/>
                      <a:pt x="2233" y="2084"/>
                      <a:pt x="2569" y="1991"/>
                    </a:cubicBezTo>
                    <a:cubicBezTo>
                      <a:pt x="2904" y="1899"/>
                      <a:pt x="3101" y="1563"/>
                      <a:pt x="3009" y="1227"/>
                    </a:cubicBezTo>
                    <a:close/>
                    <a:moveTo>
                      <a:pt x="2407" y="1852"/>
                    </a:moveTo>
                    <a:cubicBezTo>
                      <a:pt x="2152" y="1852"/>
                      <a:pt x="1944" y="1644"/>
                      <a:pt x="1944" y="1389"/>
                    </a:cubicBezTo>
                    <a:cubicBezTo>
                      <a:pt x="1944" y="1135"/>
                      <a:pt x="2152" y="926"/>
                      <a:pt x="2407" y="926"/>
                    </a:cubicBezTo>
                    <a:cubicBezTo>
                      <a:pt x="2661" y="926"/>
                      <a:pt x="2870" y="1135"/>
                      <a:pt x="2870" y="1389"/>
                    </a:cubicBezTo>
                    <a:cubicBezTo>
                      <a:pt x="2870" y="1644"/>
                      <a:pt x="2661" y="1852"/>
                      <a:pt x="2407" y="1852"/>
                    </a:cubicBezTo>
                    <a:close/>
                    <a:moveTo>
                      <a:pt x="2233" y="741"/>
                    </a:moveTo>
                    <a:cubicBezTo>
                      <a:pt x="2291" y="729"/>
                      <a:pt x="2349" y="718"/>
                      <a:pt x="2407" y="718"/>
                    </a:cubicBezTo>
                    <a:cubicBezTo>
                      <a:pt x="2569" y="718"/>
                      <a:pt x="2708" y="776"/>
                      <a:pt x="2823" y="868"/>
                    </a:cubicBezTo>
                    <a:cubicBezTo>
                      <a:pt x="2569" y="417"/>
                      <a:pt x="2569" y="417"/>
                      <a:pt x="2569" y="417"/>
                    </a:cubicBezTo>
                    <a:cubicBezTo>
                      <a:pt x="2557" y="394"/>
                      <a:pt x="2557" y="394"/>
                      <a:pt x="2557" y="394"/>
                    </a:cubicBezTo>
                    <a:cubicBezTo>
                      <a:pt x="2546" y="382"/>
                      <a:pt x="2534" y="370"/>
                      <a:pt x="2534" y="359"/>
                    </a:cubicBezTo>
                    <a:cubicBezTo>
                      <a:pt x="2430" y="232"/>
                      <a:pt x="2256" y="162"/>
                      <a:pt x="2094" y="209"/>
                    </a:cubicBezTo>
                    <a:cubicBezTo>
                      <a:pt x="1920" y="255"/>
                      <a:pt x="1805" y="394"/>
                      <a:pt x="1781" y="556"/>
                    </a:cubicBezTo>
                    <a:cubicBezTo>
                      <a:pt x="1781" y="567"/>
                      <a:pt x="1781" y="579"/>
                      <a:pt x="1781" y="602"/>
                    </a:cubicBezTo>
                    <a:cubicBezTo>
                      <a:pt x="1781" y="625"/>
                      <a:pt x="1781" y="625"/>
                      <a:pt x="1781" y="625"/>
                    </a:cubicBezTo>
                    <a:cubicBezTo>
                      <a:pt x="1781" y="672"/>
                      <a:pt x="1781" y="672"/>
                      <a:pt x="1781" y="672"/>
                    </a:cubicBezTo>
                    <a:cubicBezTo>
                      <a:pt x="1781" y="695"/>
                      <a:pt x="1758" y="718"/>
                      <a:pt x="1735" y="718"/>
                    </a:cubicBezTo>
                    <a:cubicBezTo>
                      <a:pt x="1689" y="718"/>
                      <a:pt x="1689" y="718"/>
                      <a:pt x="1689" y="718"/>
                    </a:cubicBezTo>
                    <a:cubicBezTo>
                      <a:pt x="1654" y="683"/>
                      <a:pt x="1608" y="672"/>
                      <a:pt x="1550" y="672"/>
                    </a:cubicBezTo>
                    <a:cubicBezTo>
                      <a:pt x="1492" y="672"/>
                      <a:pt x="1446" y="683"/>
                      <a:pt x="1411" y="718"/>
                    </a:cubicBezTo>
                    <a:cubicBezTo>
                      <a:pt x="1365" y="718"/>
                      <a:pt x="1365" y="718"/>
                      <a:pt x="1365" y="718"/>
                    </a:cubicBezTo>
                    <a:cubicBezTo>
                      <a:pt x="1342" y="718"/>
                      <a:pt x="1318" y="695"/>
                      <a:pt x="1318" y="672"/>
                    </a:cubicBezTo>
                    <a:cubicBezTo>
                      <a:pt x="1318" y="625"/>
                      <a:pt x="1318" y="625"/>
                      <a:pt x="1318" y="625"/>
                    </a:cubicBezTo>
                    <a:cubicBezTo>
                      <a:pt x="1318" y="602"/>
                      <a:pt x="1318" y="602"/>
                      <a:pt x="1318" y="602"/>
                    </a:cubicBezTo>
                    <a:cubicBezTo>
                      <a:pt x="1318" y="591"/>
                      <a:pt x="1318" y="567"/>
                      <a:pt x="1318" y="556"/>
                    </a:cubicBezTo>
                    <a:cubicBezTo>
                      <a:pt x="1295" y="394"/>
                      <a:pt x="1179" y="255"/>
                      <a:pt x="1006" y="209"/>
                    </a:cubicBezTo>
                    <a:cubicBezTo>
                      <a:pt x="845" y="162"/>
                      <a:pt x="671" y="232"/>
                      <a:pt x="567" y="359"/>
                    </a:cubicBezTo>
                    <a:cubicBezTo>
                      <a:pt x="567" y="370"/>
                      <a:pt x="555" y="382"/>
                      <a:pt x="544" y="394"/>
                    </a:cubicBezTo>
                    <a:cubicBezTo>
                      <a:pt x="532" y="417"/>
                      <a:pt x="532" y="417"/>
                      <a:pt x="532" y="417"/>
                    </a:cubicBezTo>
                    <a:cubicBezTo>
                      <a:pt x="278" y="868"/>
                      <a:pt x="278" y="868"/>
                      <a:pt x="278" y="868"/>
                    </a:cubicBezTo>
                    <a:cubicBezTo>
                      <a:pt x="393" y="776"/>
                      <a:pt x="544" y="718"/>
                      <a:pt x="694" y="718"/>
                    </a:cubicBezTo>
                    <a:cubicBezTo>
                      <a:pt x="752" y="718"/>
                      <a:pt x="810" y="729"/>
                      <a:pt x="868" y="741"/>
                    </a:cubicBezTo>
                    <a:cubicBezTo>
                      <a:pt x="1040" y="787"/>
                      <a:pt x="1179" y="903"/>
                      <a:pt x="1272" y="1054"/>
                    </a:cubicBezTo>
                    <a:cubicBezTo>
                      <a:pt x="1295" y="1088"/>
                      <a:pt x="1318" y="1123"/>
                      <a:pt x="1330" y="1169"/>
                    </a:cubicBezTo>
                    <a:cubicBezTo>
                      <a:pt x="1342" y="1123"/>
                      <a:pt x="1353" y="1088"/>
                      <a:pt x="1388" y="1065"/>
                    </a:cubicBezTo>
                    <a:cubicBezTo>
                      <a:pt x="1422" y="1111"/>
                      <a:pt x="1481" y="1135"/>
                      <a:pt x="1550" y="1135"/>
                    </a:cubicBezTo>
                    <a:cubicBezTo>
                      <a:pt x="1619" y="1135"/>
                      <a:pt x="1677" y="1111"/>
                      <a:pt x="1712" y="1065"/>
                    </a:cubicBezTo>
                    <a:cubicBezTo>
                      <a:pt x="1747" y="1088"/>
                      <a:pt x="1758" y="1123"/>
                      <a:pt x="1770" y="1169"/>
                    </a:cubicBezTo>
                    <a:cubicBezTo>
                      <a:pt x="1781" y="1123"/>
                      <a:pt x="1805" y="1088"/>
                      <a:pt x="1828" y="1054"/>
                    </a:cubicBezTo>
                    <a:cubicBezTo>
                      <a:pt x="1920" y="903"/>
                      <a:pt x="2059" y="787"/>
                      <a:pt x="2233" y="741"/>
                    </a:cubicBezTo>
                    <a:close/>
                  </a:path>
                </a:pathLst>
              </a:custGeom>
              <a:solidFill>
                <a:schemeClr val="bg1"/>
              </a:solidFill>
              <a:ln>
                <a:noFill/>
              </a:ln>
              <a:effectLst/>
              <a:extLst>
                <a:ext uri="{91240B29-F687-4f45-9708-019B960494DF}">
                  <a14:hiddenLine xmlns:p14="http://schemas.microsoft.com/office/powerpoint/2010/main" xmlns:p15="http://schemas.microsoft.com/office/powerpoint/2012/main" xmlns:a14="http://schemas.microsoft.com/office/drawing/2010/main" xmlns="" w="9525" cap="flat">
                    <a:solidFill>
                      <a:srgbClr val="808080"/>
                    </a:solidFill>
                    <a:bevel/>
                    <a:headEnd/>
                    <a:tailEnd/>
                  </a14:hiddenLine>
                </a:ext>
                <a:ext uri="{AF507438-7753-43e0-B8FC-AC1667EBCBE1}">
                  <a14:hiddenEffects xmlns:p14="http://schemas.microsoft.com/office/powerpoint/2010/main" xmlns:p15="http://schemas.microsoft.com/office/powerpoint/2012/main"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grpSp>
        <p:grpSp>
          <p:nvGrpSpPr>
            <p:cNvPr id="283" name="Group 282"/>
            <p:cNvGrpSpPr/>
            <p:nvPr/>
          </p:nvGrpSpPr>
          <p:grpSpPr>
            <a:xfrm>
              <a:off x="8605535" y="2168091"/>
              <a:ext cx="1005840" cy="1005840"/>
              <a:chOff x="630510" y="5078471"/>
              <a:chExt cx="715068" cy="715067"/>
            </a:xfrm>
          </p:grpSpPr>
          <p:sp>
            <p:nvSpPr>
              <p:cNvPr id="284" name="Oval 283">
                <a:extLst>
                  <a:ext uri="{FF2B5EF4-FFF2-40B4-BE49-F238E27FC236}">
                    <a16:creationId xmlns:a16="http://schemas.microsoft.com/office/drawing/2014/main" id="{F5EFA154-BA8E-4345-BE0A-65BBC96E4689}"/>
                  </a:ext>
                </a:extLst>
              </p:cNvPr>
              <p:cNvSpPr/>
              <p:nvPr/>
            </p:nvSpPr>
            <p:spPr bwMode="gray">
              <a:xfrm>
                <a:off x="630510" y="5078471"/>
                <a:ext cx="715068" cy="715067"/>
              </a:xfrm>
              <a:prstGeom prst="ellipse">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dirty="0">
                  <a:solidFill>
                    <a:srgbClr val="FFFFFF"/>
                  </a:solidFill>
                  <a:latin typeface="Oracle Sans" panose="020B0503020204020204" pitchFamily="34" charset="0"/>
                </a:endParaRPr>
              </a:p>
            </p:txBody>
          </p:sp>
          <p:sp>
            <p:nvSpPr>
              <p:cNvPr id="285" name="Freeform 228">
                <a:extLst>
                  <a:ext uri="{FF2B5EF4-FFF2-40B4-BE49-F238E27FC236}">
                    <a16:creationId xmlns:a16="http://schemas.microsoft.com/office/drawing/2014/main" id="{495900DF-FD03-024E-9714-AF214A122205}"/>
                  </a:ext>
                </a:extLst>
              </p:cNvPr>
              <p:cNvSpPr>
                <a:spLocks noChangeArrowheads="1"/>
              </p:cNvSpPr>
              <p:nvPr/>
            </p:nvSpPr>
            <p:spPr bwMode="auto">
              <a:xfrm>
                <a:off x="671125" y="5322341"/>
                <a:ext cx="629611" cy="237084"/>
              </a:xfrm>
              <a:custGeom>
                <a:avLst/>
                <a:gdLst>
                  <a:gd name="T0" fmla="*/ 5593 w 5625"/>
                  <a:gd name="T1" fmla="*/ 500 h 2095"/>
                  <a:gd name="T2" fmla="*/ 5499 w 5625"/>
                  <a:gd name="T3" fmla="*/ 469 h 2095"/>
                  <a:gd name="T4" fmla="*/ 4218 w 5625"/>
                  <a:gd name="T5" fmla="*/ 0 h 2095"/>
                  <a:gd name="T6" fmla="*/ 3157 w 5625"/>
                  <a:gd name="T7" fmla="*/ 375 h 2095"/>
                  <a:gd name="T8" fmla="*/ 2469 w 5625"/>
                  <a:gd name="T9" fmla="*/ 375 h 2095"/>
                  <a:gd name="T10" fmla="*/ 1375 w 5625"/>
                  <a:gd name="T11" fmla="*/ 0 h 2095"/>
                  <a:gd name="T12" fmla="*/ 125 w 5625"/>
                  <a:gd name="T13" fmla="*/ 469 h 2095"/>
                  <a:gd name="T14" fmla="*/ 31 w 5625"/>
                  <a:gd name="T15" fmla="*/ 500 h 2095"/>
                  <a:gd name="T16" fmla="*/ 31 w 5625"/>
                  <a:gd name="T17" fmla="*/ 656 h 2095"/>
                  <a:gd name="T18" fmla="*/ 313 w 5625"/>
                  <a:gd name="T19" fmla="*/ 1344 h 2095"/>
                  <a:gd name="T20" fmla="*/ 1094 w 5625"/>
                  <a:gd name="T21" fmla="*/ 2063 h 2095"/>
                  <a:gd name="T22" fmla="*/ 2094 w 5625"/>
                  <a:gd name="T23" fmla="*/ 1938 h 2095"/>
                  <a:gd name="T24" fmla="*/ 2313 w 5625"/>
                  <a:gd name="T25" fmla="*/ 1781 h 2095"/>
                  <a:gd name="T26" fmla="*/ 3032 w 5625"/>
                  <a:gd name="T27" fmla="*/ 1625 h 2095"/>
                  <a:gd name="T28" fmla="*/ 3313 w 5625"/>
                  <a:gd name="T29" fmla="*/ 1813 h 2095"/>
                  <a:gd name="T30" fmla="*/ 4218 w 5625"/>
                  <a:gd name="T31" fmla="*/ 2094 h 2095"/>
                  <a:gd name="T32" fmla="*/ 4749 w 5625"/>
                  <a:gd name="T33" fmla="*/ 1969 h 2095"/>
                  <a:gd name="T34" fmla="*/ 5531 w 5625"/>
                  <a:gd name="T35" fmla="*/ 875 h 2095"/>
                  <a:gd name="T36" fmla="*/ 5593 w 5625"/>
                  <a:gd name="T37" fmla="*/ 656 h 2095"/>
                  <a:gd name="T38" fmla="*/ 1563 w 5625"/>
                  <a:gd name="T39" fmla="*/ 1406 h 2095"/>
                  <a:gd name="T40" fmla="*/ 907 w 5625"/>
                  <a:gd name="T41" fmla="*/ 1125 h 2095"/>
                  <a:gd name="T42" fmla="*/ 719 w 5625"/>
                  <a:gd name="T43" fmla="*/ 844 h 2095"/>
                  <a:gd name="T44" fmla="*/ 1063 w 5625"/>
                  <a:gd name="T45" fmla="*/ 781 h 2095"/>
                  <a:gd name="T46" fmla="*/ 1625 w 5625"/>
                  <a:gd name="T47" fmla="*/ 656 h 2095"/>
                  <a:gd name="T48" fmla="*/ 2313 w 5625"/>
                  <a:gd name="T49" fmla="*/ 1219 h 2095"/>
                  <a:gd name="T50" fmla="*/ 1563 w 5625"/>
                  <a:gd name="T51" fmla="*/ 1406 h 2095"/>
                  <a:gd name="T52" fmla="*/ 4062 w 5625"/>
                  <a:gd name="T53" fmla="*/ 1406 h 2095"/>
                  <a:gd name="T54" fmla="*/ 3313 w 5625"/>
                  <a:gd name="T55" fmla="*/ 1219 h 2095"/>
                  <a:gd name="T56" fmla="*/ 3999 w 5625"/>
                  <a:gd name="T57" fmla="*/ 656 h 2095"/>
                  <a:gd name="T58" fmla="*/ 4531 w 5625"/>
                  <a:gd name="T59" fmla="*/ 781 h 2095"/>
                  <a:gd name="T60" fmla="*/ 4906 w 5625"/>
                  <a:gd name="T61" fmla="*/ 844 h 2095"/>
                  <a:gd name="T62" fmla="*/ 4718 w 5625"/>
                  <a:gd name="T63" fmla="*/ 1125 h 2095"/>
                  <a:gd name="connsiteX0" fmla="*/ 10155 w 10155"/>
                  <a:gd name="connsiteY0" fmla="*/ 2403 h 10188"/>
                  <a:gd name="connsiteX1" fmla="*/ 10155 w 10155"/>
                  <a:gd name="connsiteY1" fmla="*/ 2403 h 10188"/>
                  <a:gd name="connsiteX2" fmla="*/ 8935 w 10155"/>
                  <a:gd name="connsiteY2" fmla="*/ 864 h 10188"/>
                  <a:gd name="connsiteX3" fmla="*/ 7690 w 10155"/>
                  <a:gd name="connsiteY3" fmla="*/ 15 h 10188"/>
                  <a:gd name="connsiteX4" fmla="*/ 6269 w 10155"/>
                  <a:gd name="connsiteY4" fmla="*/ 1329 h 10188"/>
                  <a:gd name="connsiteX5" fmla="*/ 5295 w 10155"/>
                  <a:gd name="connsiteY5" fmla="*/ 2193 h 10188"/>
                  <a:gd name="connsiteX6" fmla="*/ 4194 w 10155"/>
                  <a:gd name="connsiteY6" fmla="*/ 1472 h 10188"/>
                  <a:gd name="connsiteX7" fmla="*/ 2590 w 10155"/>
                  <a:gd name="connsiteY7" fmla="*/ 15 h 10188"/>
                  <a:gd name="connsiteX8" fmla="*/ 0 w 10155"/>
                  <a:gd name="connsiteY8" fmla="*/ 2499 h 10188"/>
                  <a:gd name="connsiteX9" fmla="*/ 722 w 10155"/>
                  <a:gd name="connsiteY9" fmla="*/ 6433 h 10188"/>
                  <a:gd name="connsiteX10" fmla="*/ 2142 w 10155"/>
                  <a:gd name="connsiteY10" fmla="*/ 9919 h 10188"/>
                  <a:gd name="connsiteX11" fmla="*/ 3665 w 10155"/>
                  <a:gd name="connsiteY11" fmla="*/ 9653 h 10188"/>
                  <a:gd name="connsiteX12" fmla="*/ 4777 w 10155"/>
                  <a:gd name="connsiteY12" fmla="*/ 7776 h 10188"/>
                  <a:gd name="connsiteX13" fmla="*/ 5562 w 10155"/>
                  <a:gd name="connsiteY13" fmla="*/ 7776 h 10188"/>
                  <a:gd name="connsiteX14" fmla="*/ 7332 w 10155"/>
                  <a:gd name="connsiteY14" fmla="*/ 9967 h 10188"/>
                  <a:gd name="connsiteX15" fmla="*/ 8678 w 10155"/>
                  <a:gd name="connsiteY15" fmla="*/ 9419 h 10188"/>
                  <a:gd name="connsiteX16" fmla="*/ 9652 w 10155"/>
                  <a:gd name="connsiteY16" fmla="*/ 6433 h 10188"/>
                  <a:gd name="connsiteX17" fmla="*/ 10155 w 10155"/>
                  <a:gd name="connsiteY17" fmla="*/ 2403 h 10188"/>
                  <a:gd name="connsiteX18" fmla="*/ 4273 w 10155"/>
                  <a:gd name="connsiteY18" fmla="*/ 5599 h 10188"/>
                  <a:gd name="connsiteX19" fmla="*/ 2928 w 10155"/>
                  <a:gd name="connsiteY19" fmla="*/ 6729 h 10188"/>
                  <a:gd name="connsiteX20" fmla="*/ 1751 w 10155"/>
                  <a:gd name="connsiteY20" fmla="*/ 5388 h 10188"/>
                  <a:gd name="connsiteX21" fmla="*/ 1337 w 10155"/>
                  <a:gd name="connsiteY21" fmla="*/ 4064 h 10188"/>
                  <a:gd name="connsiteX22" fmla="*/ 2502 w 10155"/>
                  <a:gd name="connsiteY22" fmla="*/ 3291 h 10188"/>
                  <a:gd name="connsiteX23" fmla="*/ 3215 w 10155"/>
                  <a:gd name="connsiteY23" fmla="*/ 3301 h 10188"/>
                  <a:gd name="connsiteX24" fmla="*/ 4273 w 10155"/>
                  <a:gd name="connsiteY24" fmla="*/ 5599 h 10188"/>
                  <a:gd name="connsiteX25" fmla="*/ 8371 w 10155"/>
                  <a:gd name="connsiteY25" fmla="*/ 5818 h 10188"/>
                  <a:gd name="connsiteX26" fmla="*/ 7409 w 10155"/>
                  <a:gd name="connsiteY26" fmla="*/ 6729 h 10188"/>
                  <a:gd name="connsiteX27" fmla="*/ 6030 w 10155"/>
                  <a:gd name="connsiteY27" fmla="*/ 5646 h 10188"/>
                  <a:gd name="connsiteX28" fmla="*/ 6961 w 10155"/>
                  <a:gd name="connsiteY28" fmla="*/ 3301 h 10188"/>
                  <a:gd name="connsiteX29" fmla="*/ 7826 w 10155"/>
                  <a:gd name="connsiteY29" fmla="*/ 3211 h 10188"/>
                  <a:gd name="connsiteX30" fmla="*/ 8979 w 10155"/>
                  <a:gd name="connsiteY30" fmla="*/ 4046 h 10188"/>
                  <a:gd name="connsiteX31" fmla="*/ 8371 w 10155"/>
                  <a:gd name="connsiteY31" fmla="*/ 5818 h 10188"/>
                  <a:gd name="connsiteX32" fmla="*/ 8371 w 10155"/>
                  <a:gd name="connsiteY32" fmla="*/ 5818 h 10188"/>
                  <a:gd name="connsiteX33" fmla="*/ 8371 w 10155"/>
                  <a:gd name="connsiteY33" fmla="*/ 5818 h 10188"/>
                  <a:gd name="connsiteX34" fmla="*/ 8586 w 10155"/>
                  <a:gd name="connsiteY34" fmla="*/ 5388 h 10188"/>
                  <a:gd name="connsiteX35" fmla="*/ 7409 w 10155"/>
                  <a:gd name="connsiteY35" fmla="*/ 6729 h 10188"/>
                  <a:gd name="connsiteX36" fmla="*/ 7409 w 10155"/>
                  <a:gd name="connsiteY36" fmla="*/ 6729 h 10188"/>
                  <a:gd name="connsiteX37" fmla="*/ 7409 w 10155"/>
                  <a:gd name="connsiteY37" fmla="*/ 6729 h 10188"/>
                  <a:gd name="connsiteX38" fmla="*/ 7409 w 10155"/>
                  <a:gd name="connsiteY38" fmla="*/ 6729 h 10188"/>
                  <a:gd name="connsiteX39" fmla="*/ 7409 w 10155"/>
                  <a:gd name="connsiteY39" fmla="*/ 6729 h 10188"/>
                  <a:gd name="connsiteX40" fmla="*/ 7409 w 10155"/>
                  <a:gd name="connsiteY40" fmla="*/ 6729 h 10188"/>
                  <a:gd name="connsiteX41" fmla="*/ 7409 w 10155"/>
                  <a:gd name="connsiteY41" fmla="*/ 6729 h 10188"/>
                  <a:gd name="connsiteX42" fmla="*/ 7409 w 10155"/>
                  <a:gd name="connsiteY42" fmla="*/ 6729 h 10188"/>
                  <a:gd name="connsiteX43" fmla="*/ 7409 w 10155"/>
                  <a:gd name="connsiteY43" fmla="*/ 6729 h 10188"/>
                  <a:gd name="connsiteX44" fmla="*/ 7409 w 10155"/>
                  <a:gd name="connsiteY44" fmla="*/ 6729 h 10082"/>
                  <a:gd name="connsiteX45" fmla="*/ 7409 w 10155"/>
                  <a:gd name="connsiteY45" fmla="*/ 6729 h 10082"/>
                  <a:gd name="connsiteX46" fmla="*/ 7409 w 10155"/>
                  <a:gd name="connsiteY46" fmla="*/ 6729 h 10082"/>
                  <a:gd name="connsiteX47" fmla="*/ 7409 w 10155"/>
                  <a:gd name="connsiteY47" fmla="*/ 6729 h 10082"/>
                  <a:gd name="connsiteX48" fmla="*/ 7409 w 10155"/>
                  <a:gd name="connsiteY48" fmla="*/ 6729 h 10082"/>
                  <a:gd name="connsiteX49" fmla="*/ 7307 w 10053"/>
                  <a:gd name="connsiteY49" fmla="*/ 6727 h 10080"/>
                  <a:gd name="connsiteX50" fmla="*/ 7254 w 10000"/>
                  <a:gd name="connsiteY50" fmla="*/ 6727 h 10080"/>
                  <a:gd name="connsiteX51" fmla="*/ 7254 w 10000"/>
                  <a:gd name="connsiteY51" fmla="*/ 6727 h 10080"/>
                  <a:gd name="connsiteX52" fmla="*/ 7254 w 10000"/>
                  <a:gd name="connsiteY52" fmla="*/ 6727 h 10080"/>
                  <a:gd name="connsiteX53" fmla="*/ 7254 w 10000"/>
                  <a:gd name="connsiteY53" fmla="*/ 6727 h 10080"/>
                  <a:gd name="connsiteX54" fmla="*/ 7254 w 10000"/>
                  <a:gd name="connsiteY54" fmla="*/ 6714 h 10067"/>
                  <a:gd name="connsiteX55" fmla="*/ 7254 w 10000"/>
                  <a:gd name="connsiteY55" fmla="*/ 6714 h 10067"/>
                  <a:gd name="connsiteX56" fmla="*/ 7254 w 10000"/>
                  <a:gd name="connsiteY56" fmla="*/ 6714 h 10054"/>
                  <a:gd name="connsiteX57" fmla="*/ 7254 w 10000"/>
                  <a:gd name="connsiteY57" fmla="*/ 6714 h 10043"/>
                  <a:gd name="connsiteX58" fmla="*/ 7254 w 10000"/>
                  <a:gd name="connsiteY58" fmla="*/ 6714 h 10006"/>
                  <a:gd name="connsiteX59" fmla="*/ 7254 w 10000"/>
                  <a:gd name="connsiteY59" fmla="*/ 6714 h 10000"/>
                  <a:gd name="connsiteX60" fmla="*/ 7254 w 10000"/>
                  <a:gd name="connsiteY60" fmla="*/ 6714 h 10000"/>
                  <a:gd name="connsiteX61" fmla="*/ 7254 w 10000"/>
                  <a:gd name="connsiteY61" fmla="*/ 6714 h 10000"/>
                  <a:gd name="connsiteX62" fmla="*/ 7254 w 10000"/>
                  <a:gd name="connsiteY62" fmla="*/ 6714 h 10000"/>
                  <a:gd name="connsiteX63" fmla="*/ 7191 w 9913"/>
                  <a:gd name="connsiteY63" fmla="*/ 6711 h 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55" h="10188">
                    <a:moveTo>
                      <a:pt x="10155" y="2403"/>
                    </a:moveTo>
                    <a:lnTo>
                      <a:pt x="10155" y="2403"/>
                    </a:lnTo>
                    <a:cubicBezTo>
                      <a:pt x="9931" y="2155"/>
                      <a:pt x="9418" y="1548"/>
                      <a:pt x="8935" y="864"/>
                    </a:cubicBezTo>
                    <a:cubicBezTo>
                      <a:pt x="8601" y="459"/>
                      <a:pt x="8134" y="-63"/>
                      <a:pt x="7690" y="15"/>
                    </a:cubicBezTo>
                    <a:cubicBezTo>
                      <a:pt x="7246" y="93"/>
                      <a:pt x="6668" y="966"/>
                      <a:pt x="6269" y="1329"/>
                    </a:cubicBezTo>
                    <a:cubicBezTo>
                      <a:pt x="5870" y="1692"/>
                      <a:pt x="5641" y="2169"/>
                      <a:pt x="5295" y="2193"/>
                    </a:cubicBezTo>
                    <a:cubicBezTo>
                      <a:pt x="4949" y="2217"/>
                      <a:pt x="4363" y="1620"/>
                      <a:pt x="4194" y="1472"/>
                    </a:cubicBezTo>
                    <a:cubicBezTo>
                      <a:pt x="3764" y="1149"/>
                      <a:pt x="3289" y="-156"/>
                      <a:pt x="2590" y="15"/>
                    </a:cubicBezTo>
                    <a:cubicBezTo>
                      <a:pt x="1891" y="186"/>
                      <a:pt x="383" y="1803"/>
                      <a:pt x="0" y="2499"/>
                    </a:cubicBezTo>
                    <a:cubicBezTo>
                      <a:pt x="399" y="4571"/>
                      <a:pt x="440" y="5232"/>
                      <a:pt x="722" y="6433"/>
                    </a:cubicBezTo>
                    <a:cubicBezTo>
                      <a:pt x="1047" y="7877"/>
                      <a:pt x="1652" y="9383"/>
                      <a:pt x="2142" y="9919"/>
                    </a:cubicBezTo>
                    <a:cubicBezTo>
                      <a:pt x="2632" y="10455"/>
                      <a:pt x="3272" y="10097"/>
                      <a:pt x="3665" y="9653"/>
                    </a:cubicBezTo>
                    <a:cubicBezTo>
                      <a:pt x="4029" y="9280"/>
                      <a:pt x="4497" y="8025"/>
                      <a:pt x="4777" y="7776"/>
                    </a:cubicBezTo>
                    <a:cubicBezTo>
                      <a:pt x="5001" y="7628"/>
                      <a:pt x="5338" y="7628"/>
                      <a:pt x="5562" y="7776"/>
                    </a:cubicBezTo>
                    <a:cubicBezTo>
                      <a:pt x="7015" y="9675"/>
                      <a:pt x="6813" y="9693"/>
                      <a:pt x="7332" y="9967"/>
                    </a:cubicBezTo>
                    <a:cubicBezTo>
                      <a:pt x="7851" y="10241"/>
                      <a:pt x="8351" y="10016"/>
                      <a:pt x="8678" y="9419"/>
                    </a:cubicBezTo>
                    <a:cubicBezTo>
                      <a:pt x="9093" y="8630"/>
                      <a:pt x="9427" y="7480"/>
                      <a:pt x="9652" y="6433"/>
                    </a:cubicBezTo>
                    <a:cubicBezTo>
                      <a:pt x="9904" y="5264"/>
                      <a:pt x="10071" y="3075"/>
                      <a:pt x="10155" y="2403"/>
                    </a:cubicBezTo>
                    <a:close/>
                    <a:moveTo>
                      <a:pt x="4273" y="5599"/>
                    </a:moveTo>
                    <a:cubicBezTo>
                      <a:pt x="4225" y="6170"/>
                      <a:pt x="3348" y="6804"/>
                      <a:pt x="2928" y="6729"/>
                    </a:cubicBezTo>
                    <a:cubicBezTo>
                      <a:pt x="2590" y="6729"/>
                      <a:pt x="2142" y="6581"/>
                      <a:pt x="1751" y="5388"/>
                    </a:cubicBezTo>
                    <a:cubicBezTo>
                      <a:pt x="1638" y="5092"/>
                      <a:pt x="1448" y="4512"/>
                      <a:pt x="1337" y="4064"/>
                    </a:cubicBezTo>
                    <a:cubicBezTo>
                      <a:pt x="1508" y="3870"/>
                      <a:pt x="2189" y="3418"/>
                      <a:pt x="2502" y="3291"/>
                    </a:cubicBezTo>
                    <a:cubicBezTo>
                      <a:pt x="2815" y="3164"/>
                      <a:pt x="3102" y="3148"/>
                      <a:pt x="3215" y="3301"/>
                    </a:cubicBezTo>
                    <a:cubicBezTo>
                      <a:pt x="3664" y="3745"/>
                      <a:pt x="4104" y="4700"/>
                      <a:pt x="4273" y="5599"/>
                    </a:cubicBezTo>
                    <a:close/>
                    <a:moveTo>
                      <a:pt x="8371" y="5818"/>
                    </a:moveTo>
                    <a:cubicBezTo>
                      <a:pt x="8109" y="6265"/>
                      <a:pt x="7835" y="6686"/>
                      <a:pt x="7409" y="6729"/>
                    </a:cubicBezTo>
                    <a:cubicBezTo>
                      <a:pt x="6983" y="6772"/>
                      <a:pt x="6105" y="6217"/>
                      <a:pt x="6030" y="5646"/>
                    </a:cubicBezTo>
                    <a:cubicBezTo>
                      <a:pt x="6199" y="4747"/>
                      <a:pt x="6514" y="3745"/>
                      <a:pt x="6961" y="3301"/>
                    </a:cubicBezTo>
                    <a:cubicBezTo>
                      <a:pt x="7284" y="2935"/>
                      <a:pt x="7611" y="3137"/>
                      <a:pt x="7826" y="3211"/>
                    </a:cubicBezTo>
                    <a:cubicBezTo>
                      <a:pt x="8162" y="3335"/>
                      <a:pt x="8743" y="3801"/>
                      <a:pt x="8979" y="4046"/>
                    </a:cubicBezTo>
                    <a:cubicBezTo>
                      <a:pt x="8866" y="4494"/>
                      <a:pt x="8484" y="5522"/>
                      <a:pt x="8371" y="5818"/>
                    </a:cubicBezTo>
                    <a:close/>
                  </a:path>
                </a:pathLst>
              </a:custGeom>
              <a:solidFill>
                <a:schemeClr val="bg1"/>
              </a:solidFill>
              <a:ln w="19050">
                <a:solidFill>
                  <a:schemeClr val="bg1"/>
                </a:solidFill>
              </a:ln>
              <a:effec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grpSp>
        <p:grpSp>
          <p:nvGrpSpPr>
            <p:cNvPr id="268" name="Group 267"/>
            <p:cNvGrpSpPr/>
            <p:nvPr/>
          </p:nvGrpSpPr>
          <p:grpSpPr>
            <a:xfrm>
              <a:off x="1283908" y="2149374"/>
              <a:ext cx="1018697" cy="1018696"/>
              <a:chOff x="1522829" y="1777129"/>
              <a:chExt cx="715068" cy="715067"/>
            </a:xfrm>
          </p:grpSpPr>
          <p:sp>
            <p:nvSpPr>
              <p:cNvPr id="286" name="Oval 285">
                <a:extLst>
                  <a:ext uri="{FF2B5EF4-FFF2-40B4-BE49-F238E27FC236}">
                    <a16:creationId xmlns:a16="http://schemas.microsoft.com/office/drawing/2014/main" id="{A27B8A9A-5F5C-0446-9FB5-31BB92E7142B}"/>
                  </a:ext>
                </a:extLst>
              </p:cNvPr>
              <p:cNvSpPr/>
              <p:nvPr/>
            </p:nvSpPr>
            <p:spPr bwMode="gray">
              <a:xfrm>
                <a:off x="1522829" y="1777129"/>
                <a:ext cx="715068" cy="715067"/>
              </a:xfrm>
              <a:prstGeom prst="ellipse">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dirty="0">
                  <a:solidFill>
                    <a:srgbClr val="FFFFFF"/>
                  </a:solidFill>
                  <a:latin typeface="Oracle Sans" panose="020B0503020204020204" pitchFamily="34" charset="0"/>
                </a:endParaRPr>
              </a:p>
            </p:txBody>
          </p:sp>
          <p:grpSp>
            <p:nvGrpSpPr>
              <p:cNvPr id="287" name="Group 286">
                <a:extLst>
                  <a:ext uri="{FF2B5EF4-FFF2-40B4-BE49-F238E27FC236}">
                    <a16:creationId xmlns:a16="http://schemas.microsoft.com/office/drawing/2014/main" id="{58752DAD-82DB-9C41-8D54-0D24682B3C86}"/>
                  </a:ext>
                </a:extLst>
              </p:cNvPr>
              <p:cNvGrpSpPr/>
              <p:nvPr/>
            </p:nvGrpSpPr>
            <p:grpSpPr>
              <a:xfrm>
                <a:off x="1646894" y="1910328"/>
                <a:ext cx="506067" cy="506687"/>
                <a:chOff x="5550140" y="1681220"/>
                <a:chExt cx="906262" cy="907374"/>
              </a:xfrm>
              <a:solidFill>
                <a:schemeClr val="bg1"/>
              </a:solidFill>
            </p:grpSpPr>
            <p:sp>
              <p:nvSpPr>
                <p:cNvPr id="288" name="Freeform 3">
                  <a:extLst>
                    <a:ext uri="{FF2B5EF4-FFF2-40B4-BE49-F238E27FC236}">
                      <a16:creationId xmlns:a16="http://schemas.microsoft.com/office/drawing/2014/main" id="{7B5E8AE4-098D-914F-B902-08D45E00A09D}"/>
                    </a:ext>
                  </a:extLst>
                </p:cNvPr>
                <p:cNvSpPr>
                  <a:spLocks noChangeAspect="1" noChangeArrowheads="1"/>
                </p:cNvSpPr>
                <p:nvPr/>
              </p:nvSpPr>
              <p:spPr bwMode="auto">
                <a:xfrm>
                  <a:off x="5550140" y="1681220"/>
                  <a:ext cx="906262" cy="907374"/>
                </a:xfrm>
                <a:custGeom>
                  <a:avLst/>
                  <a:gdLst>
                    <a:gd name="T0" fmla="*/ 2824 w 2987"/>
                    <a:gd name="T1" fmla="*/ 394 h 2964"/>
                    <a:gd name="T2" fmla="*/ 2893 w 2987"/>
                    <a:gd name="T3" fmla="*/ 255 h 2964"/>
                    <a:gd name="T4" fmla="*/ 2870 w 2987"/>
                    <a:gd name="T5" fmla="*/ 209 h 2964"/>
                    <a:gd name="T6" fmla="*/ 2812 w 2987"/>
                    <a:gd name="T7" fmla="*/ 209 h 2964"/>
                    <a:gd name="T8" fmla="*/ 2708 w 2987"/>
                    <a:gd name="T9" fmla="*/ 347 h 2964"/>
                    <a:gd name="T10" fmla="*/ 2268 w 2987"/>
                    <a:gd name="T11" fmla="*/ 961 h 2964"/>
                    <a:gd name="T12" fmla="*/ 2176 w 2987"/>
                    <a:gd name="T13" fmla="*/ 0 h 2964"/>
                    <a:gd name="T14" fmla="*/ 370 w 2987"/>
                    <a:gd name="T15" fmla="*/ 370 h 2964"/>
                    <a:gd name="T16" fmla="*/ 0 w 2987"/>
                    <a:gd name="T17" fmla="*/ 2338 h 2964"/>
                    <a:gd name="T18" fmla="*/ 1250 w 2987"/>
                    <a:gd name="T19" fmla="*/ 2338 h 2964"/>
                    <a:gd name="T20" fmla="*/ 2176 w 2987"/>
                    <a:gd name="T21" fmla="*/ 2314 h 2964"/>
                    <a:gd name="T22" fmla="*/ 1864 w 2987"/>
                    <a:gd name="T23" fmla="*/ 2038 h 2964"/>
                    <a:gd name="T24" fmla="*/ 1783 w 2987"/>
                    <a:gd name="T25" fmla="*/ 1980 h 2964"/>
                    <a:gd name="T26" fmla="*/ 2291 w 2987"/>
                    <a:gd name="T27" fmla="*/ 1204 h 2964"/>
                    <a:gd name="T28" fmla="*/ 2511 w 2987"/>
                    <a:gd name="T29" fmla="*/ 1100 h 2964"/>
                    <a:gd name="T30" fmla="*/ 2824 w 2987"/>
                    <a:gd name="T31" fmla="*/ 498 h 2964"/>
                    <a:gd name="T32" fmla="*/ 2627 w 2987"/>
                    <a:gd name="T33" fmla="*/ 1088 h 2964"/>
                    <a:gd name="T34" fmla="*/ 2940 w 2987"/>
                    <a:gd name="T35" fmla="*/ 660 h 2964"/>
                    <a:gd name="T36" fmla="*/ 625 w 2987"/>
                    <a:gd name="T37" fmla="*/ 2870 h 2964"/>
                    <a:gd name="T38" fmla="*/ 625 w 2987"/>
                    <a:gd name="T39" fmla="*/ 1806 h 2964"/>
                    <a:gd name="T40" fmla="*/ 625 w 2987"/>
                    <a:gd name="T41" fmla="*/ 2870 h 2964"/>
                    <a:gd name="T42" fmla="*/ 741 w 2987"/>
                    <a:gd name="T43" fmla="*/ 1621 h 2964"/>
                    <a:gd name="T44" fmla="*/ 1574 w 2987"/>
                    <a:gd name="T45" fmla="*/ 1528 h 2964"/>
                    <a:gd name="T46" fmla="*/ 1806 w 2987"/>
                    <a:gd name="T47" fmla="*/ 1297 h 2964"/>
                    <a:gd name="T48" fmla="*/ 741 w 2987"/>
                    <a:gd name="T49" fmla="*/ 1204 h 2964"/>
                    <a:gd name="T50" fmla="*/ 1806 w 2987"/>
                    <a:gd name="T51" fmla="*/ 1297 h 2964"/>
                    <a:gd name="T52" fmla="*/ 741 w 2987"/>
                    <a:gd name="T53" fmla="*/ 972 h 2964"/>
                    <a:gd name="T54" fmla="*/ 1806 w 2987"/>
                    <a:gd name="T55" fmla="*/ 880 h 2964"/>
                    <a:gd name="T56" fmla="*/ 1806 w 2987"/>
                    <a:gd name="T57" fmla="*/ 648 h 2964"/>
                    <a:gd name="T58" fmla="*/ 741 w 2987"/>
                    <a:gd name="T59" fmla="*/ 556 h 2964"/>
                    <a:gd name="T60" fmla="*/ 1806 w 2987"/>
                    <a:gd name="T61" fmla="*/ 648 h 2964"/>
                    <a:gd name="T62" fmla="*/ 811 w 2987"/>
                    <a:gd name="T63" fmla="*/ 2119 h 2964"/>
                    <a:gd name="T64" fmla="*/ 440 w 2987"/>
                    <a:gd name="T65" fmla="*/ 2268 h 2964"/>
                    <a:gd name="T66" fmla="*/ 336 w 2987"/>
                    <a:gd name="T67" fmla="*/ 2291 h 2964"/>
                    <a:gd name="T68" fmla="*/ 556 w 2987"/>
                    <a:gd name="T69" fmla="*/ 2569 h 2964"/>
                    <a:gd name="T70" fmla="*/ 915 w 2987"/>
                    <a:gd name="T71" fmla="*/ 2211 h 2964"/>
                    <a:gd name="T72" fmla="*/ 880 w 2987"/>
                    <a:gd name="T73" fmla="*/ 2119 h 2964"/>
                    <a:gd name="connsiteX0" fmla="*/ 9694 w 10000"/>
                    <a:gd name="connsiteY0" fmla="*/ 1407 h 10000"/>
                    <a:gd name="connsiteX1" fmla="*/ 9539 w 10000"/>
                    <a:gd name="connsiteY1" fmla="*/ 1329 h 10000"/>
                    <a:gd name="connsiteX2" fmla="*/ 9617 w 10000"/>
                    <a:gd name="connsiteY2" fmla="*/ 1211 h 10000"/>
                    <a:gd name="connsiteX3" fmla="*/ 9772 w 10000"/>
                    <a:gd name="connsiteY3" fmla="*/ 860 h 10000"/>
                    <a:gd name="connsiteX4" fmla="*/ 9735 w 10000"/>
                    <a:gd name="connsiteY4" fmla="*/ 705 h 10000"/>
                    <a:gd name="connsiteX5" fmla="*/ 9694 w 10000"/>
                    <a:gd name="connsiteY5" fmla="*/ 705 h 10000"/>
                    <a:gd name="connsiteX6" fmla="*/ 9617 w 10000"/>
                    <a:gd name="connsiteY6" fmla="*/ 665 h 10000"/>
                    <a:gd name="connsiteX7" fmla="*/ 9499 w 10000"/>
                    <a:gd name="connsiteY7" fmla="*/ 705 h 10000"/>
                    <a:gd name="connsiteX8" fmla="*/ 9265 w 10000"/>
                    <a:gd name="connsiteY8" fmla="*/ 975 h 10000"/>
                    <a:gd name="connsiteX9" fmla="*/ 9147 w 10000"/>
                    <a:gd name="connsiteY9" fmla="*/ 1171 h 10000"/>
                    <a:gd name="connsiteX10" fmla="*/ 8914 w 10000"/>
                    <a:gd name="connsiteY10" fmla="*/ 1289 h 10000"/>
                    <a:gd name="connsiteX11" fmla="*/ 7661 w 10000"/>
                    <a:gd name="connsiteY11" fmla="*/ 3243 h 10000"/>
                    <a:gd name="connsiteX12" fmla="*/ 7350 w 10000"/>
                    <a:gd name="connsiteY12" fmla="*/ 3790 h 10000"/>
                    <a:gd name="connsiteX13" fmla="*/ 7350 w 10000"/>
                    <a:gd name="connsiteY13" fmla="*/ 0 h 10000"/>
                    <a:gd name="connsiteX14" fmla="*/ 2503 w 10000"/>
                    <a:gd name="connsiteY14" fmla="*/ 0 h 10000"/>
                    <a:gd name="connsiteX15" fmla="*/ 1250 w 10000"/>
                    <a:gd name="connsiteY15" fmla="*/ 1248 h 10000"/>
                    <a:gd name="connsiteX16" fmla="*/ 1250 w 10000"/>
                    <a:gd name="connsiteY16" fmla="*/ 5977 h 10000"/>
                    <a:gd name="connsiteX17" fmla="*/ 0 w 10000"/>
                    <a:gd name="connsiteY17" fmla="*/ 7890 h 10000"/>
                    <a:gd name="connsiteX18" fmla="*/ 2111 w 10000"/>
                    <a:gd name="connsiteY18" fmla="*/ 10000 h 10000"/>
                    <a:gd name="connsiteX19" fmla="*/ 4223 w 10000"/>
                    <a:gd name="connsiteY19" fmla="*/ 7890 h 10000"/>
                    <a:gd name="connsiteX20" fmla="*/ 4223 w 10000"/>
                    <a:gd name="connsiteY20" fmla="*/ 7809 h 10000"/>
                    <a:gd name="connsiteX21" fmla="*/ 7350 w 10000"/>
                    <a:gd name="connsiteY21" fmla="*/ 7809 h 10000"/>
                    <a:gd name="connsiteX22" fmla="*/ 7350 w 10000"/>
                    <a:gd name="connsiteY22" fmla="*/ 5508 h 10000"/>
                    <a:gd name="connsiteX23" fmla="*/ 6296 w 10000"/>
                    <a:gd name="connsiteY23" fmla="*/ 6878 h 10000"/>
                    <a:gd name="connsiteX24" fmla="*/ 5945 w 10000"/>
                    <a:gd name="connsiteY24" fmla="*/ 7188 h 10000"/>
                    <a:gd name="connsiteX25" fmla="*/ 6023 w 10000"/>
                    <a:gd name="connsiteY25" fmla="*/ 6682 h 10000"/>
                    <a:gd name="connsiteX26" fmla="*/ 7313 w 10000"/>
                    <a:gd name="connsiteY26" fmla="*/ 3830 h 10000"/>
                    <a:gd name="connsiteX27" fmla="*/ 7739 w 10000"/>
                    <a:gd name="connsiteY27" fmla="*/ 4063 h 10000"/>
                    <a:gd name="connsiteX28" fmla="*/ 8130 w 10000"/>
                    <a:gd name="connsiteY28" fmla="*/ 4299 h 10000"/>
                    <a:gd name="connsiteX29" fmla="*/ 8481 w 10000"/>
                    <a:gd name="connsiteY29" fmla="*/ 3712 h 10000"/>
                    <a:gd name="connsiteX30" fmla="*/ 9499 w 10000"/>
                    <a:gd name="connsiteY30" fmla="*/ 1681 h 10000"/>
                    <a:gd name="connsiteX31" fmla="*/ 9539 w 10000"/>
                    <a:gd name="connsiteY31" fmla="*/ 1681 h 10000"/>
                    <a:gd name="connsiteX32" fmla="*/ 9657 w 10000"/>
                    <a:gd name="connsiteY32" fmla="*/ 2110 h 10000"/>
                    <a:gd name="connsiteX33" fmla="*/ 8874 w 10000"/>
                    <a:gd name="connsiteY33" fmla="*/ 3672 h 10000"/>
                    <a:gd name="connsiteX34" fmla="*/ 8992 w 10000"/>
                    <a:gd name="connsiteY34" fmla="*/ 4100 h 10000"/>
                    <a:gd name="connsiteX35" fmla="*/ 9931 w 10000"/>
                    <a:gd name="connsiteY35" fmla="*/ 2228 h 10000"/>
                    <a:gd name="connsiteX36" fmla="*/ 9694 w 10000"/>
                    <a:gd name="connsiteY36" fmla="*/ 1407 h 10000"/>
                    <a:gd name="connsiteX37" fmla="*/ 2111 w 10000"/>
                    <a:gd name="connsiteY37" fmla="*/ 9686 h 10000"/>
                    <a:gd name="connsiteX38" fmla="*/ 314 w 10000"/>
                    <a:gd name="connsiteY38" fmla="*/ 7890 h 10000"/>
                    <a:gd name="connsiteX39" fmla="*/ 2111 w 10000"/>
                    <a:gd name="connsiteY39" fmla="*/ 6095 h 10000"/>
                    <a:gd name="connsiteX40" fmla="*/ 3912 w 10000"/>
                    <a:gd name="connsiteY40" fmla="*/ 7890 h 10000"/>
                    <a:gd name="connsiteX41" fmla="*/ 2111 w 10000"/>
                    <a:gd name="connsiteY41" fmla="*/ 9686 h 10000"/>
                    <a:gd name="connsiteX42" fmla="*/ 5317 w 10000"/>
                    <a:gd name="connsiteY42" fmla="*/ 5471 h 10000"/>
                    <a:gd name="connsiteX43" fmla="*/ 2503 w 10000"/>
                    <a:gd name="connsiteY43" fmla="*/ 5471 h 10000"/>
                    <a:gd name="connsiteX44" fmla="*/ 2503 w 10000"/>
                    <a:gd name="connsiteY44" fmla="*/ 5157 h 10000"/>
                    <a:gd name="connsiteX45" fmla="*/ 5317 w 10000"/>
                    <a:gd name="connsiteY45" fmla="*/ 5157 h 10000"/>
                    <a:gd name="connsiteX46" fmla="*/ 5317 w 10000"/>
                    <a:gd name="connsiteY46" fmla="*/ 5471 h 10000"/>
                    <a:gd name="connsiteX47" fmla="*/ 6100 w 10000"/>
                    <a:gd name="connsiteY47" fmla="*/ 4377 h 10000"/>
                    <a:gd name="connsiteX48" fmla="*/ 2503 w 10000"/>
                    <a:gd name="connsiteY48" fmla="*/ 4377 h 10000"/>
                    <a:gd name="connsiteX49" fmla="*/ 2503 w 10000"/>
                    <a:gd name="connsiteY49" fmla="*/ 4063 h 10000"/>
                    <a:gd name="connsiteX50" fmla="*/ 6100 w 10000"/>
                    <a:gd name="connsiteY50" fmla="*/ 4063 h 10000"/>
                    <a:gd name="connsiteX51" fmla="*/ 6100 w 10000"/>
                    <a:gd name="connsiteY51" fmla="*/ 4377 h 10000"/>
                    <a:gd name="connsiteX52" fmla="*/ 6100 w 10000"/>
                    <a:gd name="connsiteY52" fmla="*/ 3280 h 10000"/>
                    <a:gd name="connsiteX53" fmla="*/ 2503 w 10000"/>
                    <a:gd name="connsiteY53" fmla="*/ 3280 h 10000"/>
                    <a:gd name="connsiteX54" fmla="*/ 2503 w 10000"/>
                    <a:gd name="connsiteY54" fmla="*/ 2970 h 10000"/>
                    <a:gd name="connsiteX55" fmla="*/ 6100 w 10000"/>
                    <a:gd name="connsiteY55" fmla="*/ 2970 h 10000"/>
                    <a:gd name="connsiteX56" fmla="*/ 6100 w 10000"/>
                    <a:gd name="connsiteY56" fmla="*/ 3280 h 10000"/>
                    <a:gd name="connsiteX57" fmla="*/ 6100 w 10000"/>
                    <a:gd name="connsiteY57" fmla="*/ 2187 h 10000"/>
                    <a:gd name="connsiteX58" fmla="*/ 2503 w 10000"/>
                    <a:gd name="connsiteY58" fmla="*/ 2187 h 10000"/>
                    <a:gd name="connsiteX59" fmla="*/ 2503 w 10000"/>
                    <a:gd name="connsiteY59" fmla="*/ 1877 h 10000"/>
                    <a:gd name="connsiteX60" fmla="*/ 6100 w 10000"/>
                    <a:gd name="connsiteY60" fmla="*/ 1877 h 10000"/>
                    <a:gd name="connsiteX61" fmla="*/ 6100 w 10000"/>
                    <a:gd name="connsiteY61" fmla="*/ 2187 h 10000"/>
                    <a:gd name="connsiteX62" fmla="*/ 3091 w 10000"/>
                    <a:gd name="connsiteY62" fmla="*/ 7266 h 10000"/>
                    <a:gd name="connsiteX63" fmla="*/ 3091 w 10000"/>
                    <a:gd name="connsiteY63" fmla="*/ 7462 h 10000"/>
                    <a:gd name="connsiteX64" fmla="*/ 3091 w 10000"/>
                    <a:gd name="connsiteY64" fmla="*/ 7266 h 10000"/>
                    <a:gd name="connsiteX65" fmla="*/ 2972 w 10000"/>
                    <a:gd name="connsiteY65" fmla="*/ 7151 h 10000"/>
                    <a:gd name="connsiteX66" fmla="*/ 2972 w 10000"/>
                    <a:gd name="connsiteY66" fmla="*/ 7151 h 10000"/>
                    <a:gd name="connsiteX67" fmla="*/ 2972 w 10000"/>
                    <a:gd name="connsiteY67" fmla="*/ 7151 h 10000"/>
                    <a:gd name="connsiteX68" fmla="*/ 2972 w 10000"/>
                    <a:gd name="connsiteY68" fmla="*/ 7151 h 10000"/>
                    <a:gd name="connsiteX69" fmla="*/ 2972 w 10000"/>
                    <a:gd name="connsiteY69" fmla="*/ 7151 h 10000"/>
                    <a:gd name="connsiteX70" fmla="*/ 2972 w 10000"/>
                    <a:gd name="connsiteY70" fmla="*/ 7151 h 10000"/>
                    <a:gd name="connsiteX71" fmla="*/ 2972 w 10000"/>
                    <a:gd name="connsiteY71" fmla="*/ 7151 h 10000"/>
                    <a:gd name="connsiteX72" fmla="*/ 2946 w 9911"/>
                    <a:gd name="connsiteY72" fmla="*/ 7149 h 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000" h="10000">
                      <a:moveTo>
                        <a:pt x="9694" y="1407"/>
                      </a:moveTo>
                      <a:lnTo>
                        <a:pt x="9539" y="1329"/>
                      </a:lnTo>
                      <a:cubicBezTo>
                        <a:pt x="9565" y="1290"/>
                        <a:pt x="9590" y="1250"/>
                        <a:pt x="9617" y="1211"/>
                      </a:cubicBezTo>
                      <a:cubicBezTo>
                        <a:pt x="9668" y="1094"/>
                        <a:pt x="9721" y="977"/>
                        <a:pt x="9772" y="860"/>
                      </a:cubicBezTo>
                      <a:cubicBezTo>
                        <a:pt x="9772" y="820"/>
                        <a:pt x="9772" y="742"/>
                        <a:pt x="9735" y="705"/>
                      </a:cubicBezTo>
                      <a:lnTo>
                        <a:pt x="9694" y="705"/>
                      </a:lnTo>
                      <a:cubicBezTo>
                        <a:pt x="9617" y="665"/>
                        <a:pt x="9644" y="678"/>
                        <a:pt x="9617" y="665"/>
                      </a:cubicBezTo>
                      <a:cubicBezTo>
                        <a:pt x="9576" y="624"/>
                        <a:pt x="9499" y="665"/>
                        <a:pt x="9499" y="705"/>
                      </a:cubicBezTo>
                      <a:lnTo>
                        <a:pt x="9265" y="975"/>
                      </a:lnTo>
                      <a:lnTo>
                        <a:pt x="9147" y="1171"/>
                      </a:lnTo>
                      <a:cubicBezTo>
                        <a:pt x="9070" y="1171"/>
                        <a:pt x="8992" y="1248"/>
                        <a:pt x="8914" y="1289"/>
                      </a:cubicBezTo>
                      <a:cubicBezTo>
                        <a:pt x="8637" y="1681"/>
                        <a:pt x="8093" y="2538"/>
                        <a:pt x="7661" y="3243"/>
                      </a:cubicBezTo>
                      <a:cubicBezTo>
                        <a:pt x="7543" y="3439"/>
                        <a:pt x="7468" y="3594"/>
                        <a:pt x="7350" y="3790"/>
                      </a:cubicBezTo>
                      <a:lnTo>
                        <a:pt x="7350" y="0"/>
                      </a:lnTo>
                      <a:lnTo>
                        <a:pt x="2503" y="0"/>
                      </a:lnTo>
                      <a:lnTo>
                        <a:pt x="1250" y="1248"/>
                      </a:lnTo>
                      <a:lnTo>
                        <a:pt x="1250" y="5977"/>
                      </a:lnTo>
                      <a:cubicBezTo>
                        <a:pt x="507" y="6291"/>
                        <a:pt x="0" y="7033"/>
                        <a:pt x="0" y="7890"/>
                      </a:cubicBezTo>
                      <a:cubicBezTo>
                        <a:pt x="0" y="9062"/>
                        <a:pt x="939" y="10000"/>
                        <a:pt x="2111" y="10000"/>
                      </a:cubicBezTo>
                      <a:cubicBezTo>
                        <a:pt x="3283" y="10000"/>
                        <a:pt x="4223" y="9062"/>
                        <a:pt x="4223" y="7890"/>
                      </a:cubicBezTo>
                      <a:lnTo>
                        <a:pt x="4223" y="7809"/>
                      </a:lnTo>
                      <a:lnTo>
                        <a:pt x="7350" y="7809"/>
                      </a:lnTo>
                      <a:lnTo>
                        <a:pt x="7350" y="5508"/>
                      </a:lnTo>
                      <a:cubicBezTo>
                        <a:pt x="6922" y="6095"/>
                        <a:pt x="6570" y="6564"/>
                        <a:pt x="6296" y="6878"/>
                      </a:cubicBezTo>
                      <a:cubicBezTo>
                        <a:pt x="6100" y="7111"/>
                        <a:pt x="5982" y="7229"/>
                        <a:pt x="5945" y="7188"/>
                      </a:cubicBezTo>
                      <a:cubicBezTo>
                        <a:pt x="5867" y="7151"/>
                        <a:pt x="5905" y="6993"/>
                        <a:pt x="6023" y="6682"/>
                      </a:cubicBezTo>
                      <a:cubicBezTo>
                        <a:pt x="6218" y="6095"/>
                        <a:pt x="6689" y="5039"/>
                        <a:pt x="7313" y="3830"/>
                      </a:cubicBezTo>
                      <a:lnTo>
                        <a:pt x="7739" y="4063"/>
                      </a:lnTo>
                      <a:cubicBezTo>
                        <a:pt x="8130" y="4299"/>
                        <a:pt x="8002" y="4218"/>
                        <a:pt x="8130" y="4299"/>
                      </a:cubicBezTo>
                      <a:cubicBezTo>
                        <a:pt x="8248" y="4100"/>
                        <a:pt x="8367" y="3908"/>
                        <a:pt x="8481" y="3712"/>
                      </a:cubicBezTo>
                      <a:cubicBezTo>
                        <a:pt x="8874" y="3007"/>
                        <a:pt x="9303" y="2110"/>
                        <a:pt x="9499" y="1681"/>
                      </a:cubicBezTo>
                      <a:lnTo>
                        <a:pt x="9539" y="1681"/>
                      </a:lnTo>
                      <a:cubicBezTo>
                        <a:pt x="9694" y="1759"/>
                        <a:pt x="9735" y="1954"/>
                        <a:pt x="9657" y="2110"/>
                      </a:cubicBezTo>
                      <a:cubicBezTo>
                        <a:pt x="9461" y="2538"/>
                        <a:pt x="9147" y="3125"/>
                        <a:pt x="8874" y="3672"/>
                      </a:cubicBezTo>
                      <a:cubicBezTo>
                        <a:pt x="8756" y="3830"/>
                        <a:pt x="8837" y="4023"/>
                        <a:pt x="8992" y="4100"/>
                      </a:cubicBezTo>
                      <a:cubicBezTo>
                        <a:pt x="9343" y="3476"/>
                        <a:pt x="9694" y="2737"/>
                        <a:pt x="9931" y="2228"/>
                      </a:cubicBezTo>
                      <a:cubicBezTo>
                        <a:pt x="10087" y="1954"/>
                        <a:pt x="9968" y="1603"/>
                        <a:pt x="9694" y="1407"/>
                      </a:cubicBezTo>
                      <a:close/>
                      <a:moveTo>
                        <a:pt x="2111" y="9686"/>
                      </a:moveTo>
                      <a:cubicBezTo>
                        <a:pt x="1135" y="9686"/>
                        <a:pt x="314" y="8866"/>
                        <a:pt x="314" y="7890"/>
                      </a:cubicBezTo>
                      <a:cubicBezTo>
                        <a:pt x="314" y="6915"/>
                        <a:pt x="1135" y="6095"/>
                        <a:pt x="2111" y="6095"/>
                      </a:cubicBezTo>
                      <a:cubicBezTo>
                        <a:pt x="3091" y="6095"/>
                        <a:pt x="3912" y="6915"/>
                        <a:pt x="3912" y="7890"/>
                      </a:cubicBezTo>
                      <a:cubicBezTo>
                        <a:pt x="3912" y="8866"/>
                        <a:pt x="3091" y="9686"/>
                        <a:pt x="2111" y="9686"/>
                      </a:cubicBezTo>
                      <a:close/>
                      <a:moveTo>
                        <a:pt x="5317" y="5471"/>
                      </a:moveTo>
                      <a:lnTo>
                        <a:pt x="2503" y="5471"/>
                      </a:lnTo>
                      <a:lnTo>
                        <a:pt x="2503" y="5157"/>
                      </a:lnTo>
                      <a:lnTo>
                        <a:pt x="5317" y="5157"/>
                      </a:lnTo>
                      <a:lnTo>
                        <a:pt x="5317" y="5471"/>
                      </a:lnTo>
                      <a:close/>
                      <a:moveTo>
                        <a:pt x="6100" y="4377"/>
                      </a:moveTo>
                      <a:lnTo>
                        <a:pt x="2503" y="4377"/>
                      </a:lnTo>
                      <a:lnTo>
                        <a:pt x="2503" y="4063"/>
                      </a:lnTo>
                      <a:lnTo>
                        <a:pt x="6100" y="4063"/>
                      </a:lnTo>
                      <a:lnTo>
                        <a:pt x="6100" y="4377"/>
                      </a:lnTo>
                      <a:close/>
                      <a:moveTo>
                        <a:pt x="6100" y="3280"/>
                      </a:moveTo>
                      <a:lnTo>
                        <a:pt x="2503" y="3280"/>
                      </a:lnTo>
                      <a:lnTo>
                        <a:pt x="2503" y="2970"/>
                      </a:lnTo>
                      <a:lnTo>
                        <a:pt x="6100" y="2970"/>
                      </a:lnTo>
                      <a:lnTo>
                        <a:pt x="6100" y="3280"/>
                      </a:lnTo>
                      <a:close/>
                      <a:moveTo>
                        <a:pt x="6100" y="2187"/>
                      </a:moveTo>
                      <a:lnTo>
                        <a:pt x="2503" y="2187"/>
                      </a:lnTo>
                      <a:lnTo>
                        <a:pt x="2503" y="1877"/>
                      </a:lnTo>
                      <a:lnTo>
                        <a:pt x="6100" y="1877"/>
                      </a:lnTo>
                      <a:lnTo>
                        <a:pt x="6100" y="2187"/>
                      </a:lnTo>
                      <a:close/>
                    </a:path>
                  </a:pathLst>
                </a:custGeom>
                <a:grpFill/>
                <a:ln>
                  <a:noFill/>
                </a:ln>
                <a:effectLst/>
                <a:extLst>
                  <a:ext uri="{91240B29-F687-4f45-9708-019B960494DF}">
                    <a14:hiddenLine xmlns:p14="http://schemas.microsoft.com/office/powerpoint/2010/main" xmlns:p15="http://schemas.microsoft.com/office/powerpoint/2012/main" xmlns:a14="http://schemas.microsoft.com/office/drawing/2010/main" xmlns="" w="9525" cap="flat">
                      <a:solidFill>
                        <a:srgbClr val="808080"/>
                      </a:solidFill>
                      <a:bevel/>
                      <a:headEnd/>
                      <a:tailEnd/>
                    </a14:hiddenLine>
                  </a:ext>
                  <a:ext uri="{AF507438-7753-43e0-B8FC-AC1667EBCBE1}">
                    <a14:hiddenEffects xmlns:p14="http://schemas.microsoft.com/office/powerpoint/2010/main" xmlns:p15="http://schemas.microsoft.com/office/powerpoint/2012/main"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89" name="Freeform 11">
                  <a:extLst>
                    <a:ext uri="{FF2B5EF4-FFF2-40B4-BE49-F238E27FC236}">
                      <a16:creationId xmlns:a16="http://schemas.microsoft.com/office/drawing/2014/main" id="{412A1667-648C-A64F-B0EC-E4BA060DF150}"/>
                    </a:ext>
                  </a:extLst>
                </p:cNvPr>
                <p:cNvSpPr>
                  <a:spLocks noChangeAspect="1" noChangeArrowheads="1"/>
                </p:cNvSpPr>
                <p:nvPr/>
              </p:nvSpPr>
              <p:spPr bwMode="auto">
                <a:xfrm>
                  <a:off x="5658252" y="2269614"/>
                  <a:ext cx="167874" cy="238502"/>
                </a:xfrm>
                <a:custGeom>
                  <a:avLst/>
                  <a:gdLst>
                    <a:gd name="T0" fmla="*/ 1760 w 2085"/>
                    <a:gd name="T1" fmla="*/ 1111 h 2964"/>
                    <a:gd name="T2" fmla="*/ 1760 w 2085"/>
                    <a:gd name="T3" fmla="*/ 718 h 2964"/>
                    <a:gd name="T4" fmla="*/ 1042 w 2085"/>
                    <a:gd name="T5" fmla="*/ 0 h 2964"/>
                    <a:gd name="T6" fmla="*/ 324 w 2085"/>
                    <a:gd name="T7" fmla="*/ 718 h 2964"/>
                    <a:gd name="T8" fmla="*/ 324 w 2085"/>
                    <a:gd name="T9" fmla="*/ 1111 h 2964"/>
                    <a:gd name="T10" fmla="*/ 0 w 2085"/>
                    <a:gd name="T11" fmla="*/ 1111 h 2964"/>
                    <a:gd name="T12" fmla="*/ 0 w 2085"/>
                    <a:gd name="T13" fmla="*/ 2523 h 2964"/>
                    <a:gd name="T14" fmla="*/ 1042 w 2085"/>
                    <a:gd name="T15" fmla="*/ 2963 h 2964"/>
                    <a:gd name="T16" fmla="*/ 2084 w 2085"/>
                    <a:gd name="T17" fmla="*/ 2523 h 2964"/>
                    <a:gd name="T18" fmla="*/ 2084 w 2085"/>
                    <a:gd name="T19" fmla="*/ 1111 h 2964"/>
                    <a:gd name="T20" fmla="*/ 1760 w 2085"/>
                    <a:gd name="T21" fmla="*/ 1111 h 2964"/>
                    <a:gd name="T22" fmla="*/ 1158 w 2085"/>
                    <a:gd name="T23" fmla="*/ 1956 h 2964"/>
                    <a:gd name="T24" fmla="*/ 1158 w 2085"/>
                    <a:gd name="T25" fmla="*/ 2223 h 2964"/>
                    <a:gd name="T26" fmla="*/ 1042 w 2085"/>
                    <a:gd name="T27" fmla="*/ 2338 h 2964"/>
                    <a:gd name="T28" fmla="*/ 926 w 2085"/>
                    <a:gd name="T29" fmla="*/ 2223 h 2964"/>
                    <a:gd name="T30" fmla="*/ 926 w 2085"/>
                    <a:gd name="T31" fmla="*/ 1956 h 2964"/>
                    <a:gd name="T32" fmla="*/ 810 w 2085"/>
                    <a:gd name="T33" fmla="*/ 1760 h 2964"/>
                    <a:gd name="T34" fmla="*/ 1042 w 2085"/>
                    <a:gd name="T35" fmla="*/ 1528 h 2964"/>
                    <a:gd name="T36" fmla="*/ 1273 w 2085"/>
                    <a:gd name="T37" fmla="*/ 1760 h 2964"/>
                    <a:gd name="T38" fmla="*/ 1158 w 2085"/>
                    <a:gd name="T39" fmla="*/ 1956 h 2964"/>
                    <a:gd name="T40" fmla="*/ 1436 w 2085"/>
                    <a:gd name="T41" fmla="*/ 1111 h 2964"/>
                    <a:gd name="T42" fmla="*/ 648 w 2085"/>
                    <a:gd name="T43" fmla="*/ 1111 h 2964"/>
                    <a:gd name="T44" fmla="*/ 648 w 2085"/>
                    <a:gd name="T45" fmla="*/ 718 h 2964"/>
                    <a:gd name="T46" fmla="*/ 1042 w 2085"/>
                    <a:gd name="T47" fmla="*/ 324 h 2964"/>
                    <a:gd name="T48" fmla="*/ 1436 w 2085"/>
                    <a:gd name="T49" fmla="*/ 718 h 2964"/>
                    <a:gd name="T50" fmla="*/ 1436 w 2085"/>
                    <a:gd name="T51" fmla="*/ 1111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5" h="2964">
                      <a:moveTo>
                        <a:pt x="1760" y="1111"/>
                      </a:moveTo>
                      <a:cubicBezTo>
                        <a:pt x="1760" y="718"/>
                        <a:pt x="1760" y="718"/>
                        <a:pt x="1760" y="718"/>
                      </a:cubicBezTo>
                      <a:cubicBezTo>
                        <a:pt x="1760" y="324"/>
                        <a:pt x="1436" y="0"/>
                        <a:pt x="1042" y="0"/>
                      </a:cubicBezTo>
                      <a:cubicBezTo>
                        <a:pt x="648" y="0"/>
                        <a:pt x="324" y="324"/>
                        <a:pt x="324" y="718"/>
                      </a:cubicBezTo>
                      <a:cubicBezTo>
                        <a:pt x="324" y="1111"/>
                        <a:pt x="324" y="1111"/>
                        <a:pt x="324" y="1111"/>
                      </a:cubicBezTo>
                      <a:cubicBezTo>
                        <a:pt x="0" y="1111"/>
                        <a:pt x="0" y="1111"/>
                        <a:pt x="0" y="1111"/>
                      </a:cubicBezTo>
                      <a:cubicBezTo>
                        <a:pt x="0" y="2523"/>
                        <a:pt x="0" y="2523"/>
                        <a:pt x="0" y="2523"/>
                      </a:cubicBezTo>
                      <a:cubicBezTo>
                        <a:pt x="1042" y="2963"/>
                        <a:pt x="1042" y="2963"/>
                        <a:pt x="1042" y="2963"/>
                      </a:cubicBezTo>
                      <a:cubicBezTo>
                        <a:pt x="2084" y="2523"/>
                        <a:pt x="2084" y="2523"/>
                        <a:pt x="2084" y="2523"/>
                      </a:cubicBezTo>
                      <a:cubicBezTo>
                        <a:pt x="2084" y="1111"/>
                        <a:pt x="2084" y="1111"/>
                        <a:pt x="2084" y="1111"/>
                      </a:cubicBezTo>
                      <a:lnTo>
                        <a:pt x="1760" y="1111"/>
                      </a:lnTo>
                      <a:close/>
                      <a:moveTo>
                        <a:pt x="1158" y="1956"/>
                      </a:moveTo>
                      <a:cubicBezTo>
                        <a:pt x="1158" y="2222"/>
                        <a:pt x="1158" y="2223"/>
                        <a:pt x="1158" y="2223"/>
                      </a:cubicBezTo>
                      <a:cubicBezTo>
                        <a:pt x="1158" y="2291"/>
                        <a:pt x="1111" y="2338"/>
                        <a:pt x="1042" y="2338"/>
                      </a:cubicBezTo>
                      <a:cubicBezTo>
                        <a:pt x="973" y="2338"/>
                        <a:pt x="926" y="2291"/>
                        <a:pt x="926" y="2223"/>
                      </a:cubicBezTo>
                      <a:cubicBezTo>
                        <a:pt x="926" y="1956"/>
                        <a:pt x="926" y="1956"/>
                        <a:pt x="926" y="1956"/>
                      </a:cubicBezTo>
                      <a:cubicBezTo>
                        <a:pt x="857" y="1922"/>
                        <a:pt x="810" y="1841"/>
                        <a:pt x="810" y="1760"/>
                      </a:cubicBezTo>
                      <a:cubicBezTo>
                        <a:pt x="810" y="1632"/>
                        <a:pt x="914" y="1528"/>
                        <a:pt x="1042" y="1528"/>
                      </a:cubicBezTo>
                      <a:cubicBezTo>
                        <a:pt x="1169" y="1528"/>
                        <a:pt x="1273" y="1632"/>
                        <a:pt x="1273" y="1760"/>
                      </a:cubicBezTo>
                      <a:cubicBezTo>
                        <a:pt x="1273" y="1841"/>
                        <a:pt x="1227" y="1922"/>
                        <a:pt x="1158" y="1956"/>
                      </a:cubicBezTo>
                      <a:close/>
                      <a:moveTo>
                        <a:pt x="1436" y="1111"/>
                      </a:moveTo>
                      <a:cubicBezTo>
                        <a:pt x="648" y="1111"/>
                        <a:pt x="648" y="1111"/>
                        <a:pt x="648" y="1111"/>
                      </a:cubicBezTo>
                      <a:cubicBezTo>
                        <a:pt x="648" y="718"/>
                        <a:pt x="648" y="718"/>
                        <a:pt x="648" y="718"/>
                      </a:cubicBezTo>
                      <a:cubicBezTo>
                        <a:pt x="648" y="498"/>
                        <a:pt x="822" y="324"/>
                        <a:pt x="1042" y="324"/>
                      </a:cubicBezTo>
                      <a:cubicBezTo>
                        <a:pt x="1262" y="324"/>
                        <a:pt x="1436" y="498"/>
                        <a:pt x="1436" y="718"/>
                      </a:cubicBezTo>
                      <a:lnTo>
                        <a:pt x="1436" y="1111"/>
                      </a:lnTo>
                      <a:close/>
                    </a:path>
                  </a:pathLst>
                </a:custGeom>
                <a:grpFill/>
                <a:ln>
                  <a:noFill/>
                </a:ln>
                <a:effectLst/>
                <a:extLst>
                  <a:ext uri="{91240B29-F687-4f45-9708-019B960494DF}">
                    <a14:hiddenLine xmlns:p14="http://schemas.microsoft.com/office/powerpoint/2010/main" xmlns:p15="http://schemas.microsoft.com/office/powerpoint/2012/main" xmlns:a14="http://schemas.microsoft.com/office/drawing/2010/main" xmlns="" w="9525" cap="flat">
                      <a:solidFill>
                        <a:srgbClr val="808080"/>
                      </a:solidFill>
                      <a:bevel/>
                      <a:headEnd/>
                      <a:tailEnd/>
                    </a14:hiddenLine>
                  </a:ext>
                  <a:ext uri="{AF507438-7753-43e0-B8FC-AC1667EBCBE1}">
                    <a14:hiddenEffects xmlns:p14="http://schemas.microsoft.com/office/powerpoint/2010/main" xmlns:p15="http://schemas.microsoft.com/office/powerpoint/2012/main"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grpSp>
        </p:grpSp>
        <p:sp>
          <p:nvSpPr>
            <p:cNvPr id="11" name="TextBox 10">
              <a:extLst>
                <a:ext uri="{FF2B5EF4-FFF2-40B4-BE49-F238E27FC236}">
                  <a16:creationId xmlns:a16="http://schemas.microsoft.com/office/drawing/2014/main" id="{5AD69CD9-A834-47A8-0F8B-CE20705FAC91}"/>
                </a:ext>
              </a:extLst>
            </p:cNvPr>
            <p:cNvSpPr txBox="1"/>
            <p:nvPr/>
          </p:nvSpPr>
          <p:spPr>
            <a:xfrm>
              <a:off x="10242735" y="3363360"/>
              <a:ext cx="1420132" cy="278296"/>
            </a:xfrm>
            <a:prstGeom prst="rect">
              <a:avLst/>
            </a:prstGeom>
            <a:noFill/>
          </p:spPr>
          <p:txBody>
            <a:bodyPr wrap="square" lIns="0" tIns="0" rIns="0" bIns="0" rtlCol="0">
              <a:noAutofit/>
            </a:bodyPr>
            <a:lstStyle/>
            <a:p>
              <a:pPr algn="ctr">
                <a:lnSpc>
                  <a:spcPct val="90000"/>
                </a:lnSpc>
                <a:spcBef>
                  <a:spcPct val="0"/>
                </a:spcBef>
                <a:spcAft>
                  <a:spcPct val="0"/>
                </a:spcAft>
                <a:defRPr/>
              </a:pPr>
              <a:r>
                <a:rPr lang="en-US" b="1" dirty="0">
                  <a:solidFill>
                    <a:srgbClr val="759C6C"/>
                  </a:solidFill>
                  <a:latin typeface="Oracle Sans" panose="020B0503020204020204" pitchFamily="34" charset="0"/>
                </a:rPr>
                <a:t>Firewall</a:t>
              </a:r>
            </a:p>
          </p:txBody>
        </p:sp>
        <p:grpSp>
          <p:nvGrpSpPr>
            <p:cNvPr id="32" name="Group 31">
              <a:extLst>
                <a:ext uri="{FF2B5EF4-FFF2-40B4-BE49-F238E27FC236}">
                  <a16:creationId xmlns:a16="http://schemas.microsoft.com/office/drawing/2014/main" id="{ABF86101-495B-7B00-5E7C-254BA17F48F6}"/>
                </a:ext>
              </a:extLst>
            </p:cNvPr>
            <p:cNvGrpSpPr/>
            <p:nvPr/>
          </p:nvGrpSpPr>
          <p:grpSpPr>
            <a:xfrm>
              <a:off x="10398778" y="2164328"/>
              <a:ext cx="1071439" cy="1071439"/>
              <a:chOff x="10738702" y="387257"/>
              <a:chExt cx="1071439" cy="1071439"/>
            </a:xfrm>
          </p:grpSpPr>
          <p:sp>
            <p:nvSpPr>
              <p:cNvPr id="16" name="Oval 15">
                <a:extLst>
                  <a:ext uri="{FF2B5EF4-FFF2-40B4-BE49-F238E27FC236}">
                    <a16:creationId xmlns:a16="http://schemas.microsoft.com/office/drawing/2014/main" id="{9C0B233A-D24E-6E39-62DF-35D3E72413C2}"/>
                  </a:ext>
                </a:extLst>
              </p:cNvPr>
              <p:cNvSpPr/>
              <p:nvPr/>
            </p:nvSpPr>
            <p:spPr bwMode="gray">
              <a:xfrm>
                <a:off x="10738702" y="387257"/>
                <a:ext cx="1071439" cy="1071439"/>
              </a:xfrm>
              <a:prstGeom prst="ellipse">
                <a:avLst/>
              </a:prstGeom>
              <a:solidFill>
                <a:schemeClr val="bg1"/>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17" name="Freeform 9">
                <a:extLst>
                  <a:ext uri="{FF2B5EF4-FFF2-40B4-BE49-F238E27FC236}">
                    <a16:creationId xmlns:a16="http://schemas.microsoft.com/office/drawing/2014/main" id="{BD3808D3-8D88-4C41-3843-A673C8E5C87A}"/>
                  </a:ext>
                </a:extLst>
              </p:cNvPr>
              <p:cNvSpPr>
                <a:spLocks noChangeAspect="1" noChangeArrowheads="1"/>
              </p:cNvSpPr>
              <p:nvPr/>
            </p:nvSpPr>
            <p:spPr bwMode="auto">
              <a:xfrm>
                <a:off x="11084017" y="663963"/>
                <a:ext cx="380809" cy="518024"/>
              </a:xfrm>
              <a:custGeom>
                <a:avLst/>
                <a:gdLst>
                  <a:gd name="T0" fmla="*/ 1621 w 2177"/>
                  <a:gd name="T1" fmla="*/ 324 h 2964"/>
                  <a:gd name="T2" fmla="*/ 1296 w 2177"/>
                  <a:gd name="T3" fmla="*/ 185 h 2964"/>
                  <a:gd name="T4" fmla="*/ 880 w 2177"/>
                  <a:gd name="T5" fmla="*/ 185 h 2964"/>
                  <a:gd name="T6" fmla="*/ 555 w 2177"/>
                  <a:gd name="T7" fmla="*/ 324 h 2964"/>
                  <a:gd name="T8" fmla="*/ 1621 w 2177"/>
                  <a:gd name="T9" fmla="*/ 556 h 2964"/>
                  <a:gd name="T10" fmla="*/ 1088 w 2177"/>
                  <a:gd name="T11" fmla="*/ 278 h 2964"/>
                  <a:gd name="T12" fmla="*/ 1088 w 2177"/>
                  <a:gd name="T13" fmla="*/ 139 h 2964"/>
                  <a:gd name="T14" fmla="*/ 1088 w 2177"/>
                  <a:gd name="T15" fmla="*/ 278 h 2964"/>
                  <a:gd name="T16" fmla="*/ 1713 w 2177"/>
                  <a:gd name="T17" fmla="*/ 278 h 2964"/>
                  <a:gd name="T18" fmla="*/ 1991 w 2177"/>
                  <a:gd name="T19" fmla="*/ 463 h 2964"/>
                  <a:gd name="T20" fmla="*/ 555 w 2177"/>
                  <a:gd name="T21" fmla="*/ 2777 h 2964"/>
                  <a:gd name="T22" fmla="*/ 185 w 2177"/>
                  <a:gd name="T23" fmla="*/ 463 h 2964"/>
                  <a:gd name="T24" fmla="*/ 463 w 2177"/>
                  <a:gd name="T25" fmla="*/ 278 h 2964"/>
                  <a:gd name="T26" fmla="*/ 0 w 2177"/>
                  <a:gd name="T27" fmla="*/ 370 h 2964"/>
                  <a:gd name="T28" fmla="*/ 92 w 2177"/>
                  <a:gd name="T29" fmla="*/ 2963 h 2964"/>
                  <a:gd name="T30" fmla="*/ 2176 w 2177"/>
                  <a:gd name="T31" fmla="*/ 2870 h 2964"/>
                  <a:gd name="T32" fmla="*/ 2084 w 2177"/>
                  <a:gd name="T33" fmla="*/ 278 h 2964"/>
                  <a:gd name="T34" fmla="*/ 555 w 2177"/>
                  <a:gd name="T35" fmla="*/ 1621 h 2964"/>
                  <a:gd name="T36" fmla="*/ 1065 w 2177"/>
                  <a:gd name="T37" fmla="*/ 1713 h 2964"/>
                  <a:gd name="T38" fmla="*/ 1065 w 2177"/>
                  <a:gd name="T39" fmla="*/ 2176 h 2964"/>
                  <a:gd name="T40" fmla="*/ 555 w 2177"/>
                  <a:gd name="T41" fmla="*/ 2268 h 2964"/>
                  <a:gd name="T42" fmla="*/ 1065 w 2177"/>
                  <a:gd name="T43" fmla="*/ 2176 h 2964"/>
                  <a:gd name="T44" fmla="*/ 555 w 2177"/>
                  <a:gd name="T45" fmla="*/ 1065 h 2964"/>
                  <a:gd name="T46" fmla="*/ 1065 w 2177"/>
                  <a:gd name="T47" fmla="*/ 1158 h 2964"/>
                  <a:gd name="T48" fmla="*/ 1250 w 2177"/>
                  <a:gd name="T49" fmla="*/ 1817 h 2964"/>
                  <a:gd name="T50" fmla="*/ 1319 w 2177"/>
                  <a:gd name="T51" fmla="*/ 1841 h 2964"/>
                  <a:gd name="T52" fmla="*/ 1528 w 2177"/>
                  <a:gd name="T53" fmla="*/ 1841 h 2964"/>
                  <a:gd name="T54" fmla="*/ 1597 w 2177"/>
                  <a:gd name="T55" fmla="*/ 1817 h 2964"/>
                  <a:gd name="T56" fmla="*/ 1493 w 2177"/>
                  <a:gd name="T57" fmla="*/ 1667 h 2964"/>
                  <a:gd name="T58" fmla="*/ 1597 w 2177"/>
                  <a:gd name="T59" fmla="*/ 1517 h 2964"/>
                  <a:gd name="T60" fmla="*/ 1528 w 2177"/>
                  <a:gd name="T61" fmla="*/ 1493 h 2964"/>
                  <a:gd name="T62" fmla="*/ 1319 w 2177"/>
                  <a:gd name="T63" fmla="*/ 1493 h 2964"/>
                  <a:gd name="T64" fmla="*/ 1250 w 2177"/>
                  <a:gd name="T65" fmla="*/ 1517 h 2964"/>
                  <a:gd name="T66" fmla="*/ 1354 w 2177"/>
                  <a:gd name="T67" fmla="*/ 1667 h 2964"/>
                  <a:gd name="T68" fmla="*/ 1250 w 2177"/>
                  <a:gd name="T69" fmla="*/ 1817 h 2964"/>
                  <a:gd name="T70" fmla="*/ 1366 w 2177"/>
                  <a:gd name="T71" fmla="*/ 2384 h 2964"/>
                  <a:gd name="T72" fmla="*/ 1609 w 2177"/>
                  <a:gd name="T73" fmla="*/ 2142 h 2964"/>
                  <a:gd name="T74" fmla="*/ 1586 w 2177"/>
                  <a:gd name="T75" fmla="*/ 2072 h 2964"/>
                  <a:gd name="T76" fmla="*/ 1366 w 2177"/>
                  <a:gd name="T77" fmla="*/ 2245 h 2964"/>
                  <a:gd name="T78" fmla="*/ 1250 w 2177"/>
                  <a:gd name="T79" fmla="*/ 2176 h 2964"/>
                  <a:gd name="T80" fmla="*/ 1227 w 2177"/>
                  <a:gd name="T81" fmla="*/ 2233 h 2964"/>
                  <a:gd name="T82" fmla="*/ 1586 w 2177"/>
                  <a:gd name="T83" fmla="*/ 961 h 2964"/>
                  <a:gd name="T84" fmla="*/ 1366 w 2177"/>
                  <a:gd name="T85" fmla="*/ 1135 h 2964"/>
                  <a:gd name="T86" fmla="*/ 1250 w 2177"/>
                  <a:gd name="T87" fmla="*/ 1065 h 2964"/>
                  <a:gd name="T88" fmla="*/ 1227 w 2177"/>
                  <a:gd name="T89" fmla="*/ 1123 h 2964"/>
                  <a:gd name="T90" fmla="*/ 1435 w 2177"/>
                  <a:gd name="T91" fmla="*/ 1204 h 2964"/>
                  <a:gd name="T92" fmla="*/ 1609 w 2177"/>
                  <a:gd name="T93" fmla="*/ 984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77" h="2964">
                    <a:moveTo>
                      <a:pt x="1621" y="463"/>
                    </a:moveTo>
                    <a:cubicBezTo>
                      <a:pt x="1621" y="324"/>
                      <a:pt x="1621" y="324"/>
                      <a:pt x="1621" y="324"/>
                    </a:cubicBezTo>
                    <a:cubicBezTo>
                      <a:pt x="1621" y="243"/>
                      <a:pt x="1562" y="185"/>
                      <a:pt x="1482" y="185"/>
                    </a:cubicBezTo>
                    <a:cubicBezTo>
                      <a:pt x="1296" y="185"/>
                      <a:pt x="1296" y="185"/>
                      <a:pt x="1296" y="185"/>
                    </a:cubicBezTo>
                    <a:cubicBezTo>
                      <a:pt x="1285" y="81"/>
                      <a:pt x="1192" y="0"/>
                      <a:pt x="1088" y="0"/>
                    </a:cubicBezTo>
                    <a:cubicBezTo>
                      <a:pt x="984" y="0"/>
                      <a:pt x="891" y="81"/>
                      <a:pt x="880" y="185"/>
                    </a:cubicBezTo>
                    <a:cubicBezTo>
                      <a:pt x="694" y="185"/>
                      <a:pt x="694" y="185"/>
                      <a:pt x="694" y="185"/>
                    </a:cubicBezTo>
                    <a:cubicBezTo>
                      <a:pt x="613" y="185"/>
                      <a:pt x="555" y="243"/>
                      <a:pt x="555" y="324"/>
                    </a:cubicBezTo>
                    <a:cubicBezTo>
                      <a:pt x="555" y="556"/>
                      <a:pt x="555" y="556"/>
                      <a:pt x="555" y="556"/>
                    </a:cubicBezTo>
                    <a:cubicBezTo>
                      <a:pt x="1621" y="556"/>
                      <a:pt x="1621" y="556"/>
                      <a:pt x="1621" y="556"/>
                    </a:cubicBezTo>
                    <a:lnTo>
                      <a:pt x="1621" y="463"/>
                    </a:lnTo>
                    <a:close/>
                    <a:moveTo>
                      <a:pt x="1088" y="278"/>
                    </a:moveTo>
                    <a:cubicBezTo>
                      <a:pt x="1053" y="278"/>
                      <a:pt x="1019" y="243"/>
                      <a:pt x="1019" y="209"/>
                    </a:cubicBezTo>
                    <a:cubicBezTo>
                      <a:pt x="1019" y="174"/>
                      <a:pt x="1053" y="139"/>
                      <a:pt x="1088" y="139"/>
                    </a:cubicBezTo>
                    <a:cubicBezTo>
                      <a:pt x="1123" y="139"/>
                      <a:pt x="1157" y="174"/>
                      <a:pt x="1157" y="209"/>
                    </a:cubicBezTo>
                    <a:cubicBezTo>
                      <a:pt x="1157" y="243"/>
                      <a:pt x="1123" y="278"/>
                      <a:pt x="1088" y="278"/>
                    </a:cubicBezTo>
                    <a:close/>
                    <a:moveTo>
                      <a:pt x="2084" y="278"/>
                    </a:moveTo>
                    <a:cubicBezTo>
                      <a:pt x="1713" y="278"/>
                      <a:pt x="1713" y="278"/>
                      <a:pt x="1713" y="278"/>
                    </a:cubicBezTo>
                    <a:cubicBezTo>
                      <a:pt x="1713" y="463"/>
                      <a:pt x="1713" y="463"/>
                      <a:pt x="1713" y="463"/>
                    </a:cubicBezTo>
                    <a:cubicBezTo>
                      <a:pt x="1991" y="463"/>
                      <a:pt x="1991" y="463"/>
                      <a:pt x="1991" y="463"/>
                    </a:cubicBezTo>
                    <a:cubicBezTo>
                      <a:pt x="1991" y="2777"/>
                      <a:pt x="1991" y="2777"/>
                      <a:pt x="1991" y="2777"/>
                    </a:cubicBezTo>
                    <a:cubicBezTo>
                      <a:pt x="555" y="2777"/>
                      <a:pt x="555" y="2777"/>
                      <a:pt x="555" y="2777"/>
                    </a:cubicBezTo>
                    <a:cubicBezTo>
                      <a:pt x="185" y="2407"/>
                      <a:pt x="185" y="2407"/>
                      <a:pt x="185" y="2407"/>
                    </a:cubicBezTo>
                    <a:cubicBezTo>
                      <a:pt x="185" y="463"/>
                      <a:pt x="185" y="463"/>
                      <a:pt x="185" y="463"/>
                    </a:cubicBezTo>
                    <a:cubicBezTo>
                      <a:pt x="463" y="463"/>
                      <a:pt x="463" y="463"/>
                      <a:pt x="463" y="463"/>
                    </a:cubicBezTo>
                    <a:cubicBezTo>
                      <a:pt x="463" y="278"/>
                      <a:pt x="463" y="278"/>
                      <a:pt x="463" y="278"/>
                    </a:cubicBezTo>
                    <a:cubicBezTo>
                      <a:pt x="92" y="278"/>
                      <a:pt x="92" y="278"/>
                      <a:pt x="92" y="278"/>
                    </a:cubicBezTo>
                    <a:cubicBezTo>
                      <a:pt x="46" y="278"/>
                      <a:pt x="0" y="324"/>
                      <a:pt x="0" y="370"/>
                    </a:cubicBezTo>
                    <a:cubicBezTo>
                      <a:pt x="0" y="2870"/>
                      <a:pt x="0" y="2870"/>
                      <a:pt x="0" y="2870"/>
                    </a:cubicBezTo>
                    <a:cubicBezTo>
                      <a:pt x="0" y="2916"/>
                      <a:pt x="46" y="2963"/>
                      <a:pt x="92" y="2963"/>
                    </a:cubicBezTo>
                    <a:cubicBezTo>
                      <a:pt x="2084" y="2963"/>
                      <a:pt x="2084" y="2963"/>
                      <a:pt x="2084" y="2963"/>
                    </a:cubicBezTo>
                    <a:cubicBezTo>
                      <a:pt x="2130" y="2963"/>
                      <a:pt x="2176" y="2916"/>
                      <a:pt x="2176" y="2870"/>
                    </a:cubicBezTo>
                    <a:cubicBezTo>
                      <a:pt x="2176" y="370"/>
                      <a:pt x="2176" y="370"/>
                      <a:pt x="2176" y="370"/>
                    </a:cubicBezTo>
                    <a:cubicBezTo>
                      <a:pt x="2176" y="324"/>
                      <a:pt x="2130" y="278"/>
                      <a:pt x="2084" y="278"/>
                    </a:cubicBezTo>
                    <a:close/>
                    <a:moveTo>
                      <a:pt x="1065" y="1621"/>
                    </a:moveTo>
                    <a:cubicBezTo>
                      <a:pt x="555" y="1621"/>
                      <a:pt x="555" y="1621"/>
                      <a:pt x="555" y="1621"/>
                    </a:cubicBezTo>
                    <a:cubicBezTo>
                      <a:pt x="555" y="1713"/>
                      <a:pt x="555" y="1713"/>
                      <a:pt x="555" y="1713"/>
                    </a:cubicBezTo>
                    <a:cubicBezTo>
                      <a:pt x="1065" y="1713"/>
                      <a:pt x="1065" y="1713"/>
                      <a:pt x="1065" y="1713"/>
                    </a:cubicBezTo>
                    <a:lnTo>
                      <a:pt x="1065" y="1621"/>
                    </a:lnTo>
                    <a:close/>
                    <a:moveTo>
                      <a:pt x="1065" y="2176"/>
                    </a:moveTo>
                    <a:cubicBezTo>
                      <a:pt x="555" y="2176"/>
                      <a:pt x="555" y="2176"/>
                      <a:pt x="555" y="2176"/>
                    </a:cubicBezTo>
                    <a:cubicBezTo>
                      <a:pt x="555" y="2268"/>
                      <a:pt x="555" y="2268"/>
                      <a:pt x="555" y="2268"/>
                    </a:cubicBezTo>
                    <a:cubicBezTo>
                      <a:pt x="1065" y="2268"/>
                      <a:pt x="1065" y="2268"/>
                      <a:pt x="1065" y="2268"/>
                    </a:cubicBezTo>
                    <a:lnTo>
                      <a:pt x="1065" y="2176"/>
                    </a:lnTo>
                    <a:close/>
                    <a:moveTo>
                      <a:pt x="1065" y="1065"/>
                    </a:moveTo>
                    <a:cubicBezTo>
                      <a:pt x="555" y="1065"/>
                      <a:pt x="555" y="1065"/>
                      <a:pt x="555" y="1065"/>
                    </a:cubicBezTo>
                    <a:cubicBezTo>
                      <a:pt x="555" y="1158"/>
                      <a:pt x="555" y="1158"/>
                      <a:pt x="555" y="1158"/>
                    </a:cubicBezTo>
                    <a:cubicBezTo>
                      <a:pt x="1065" y="1158"/>
                      <a:pt x="1065" y="1158"/>
                      <a:pt x="1065" y="1158"/>
                    </a:cubicBezTo>
                    <a:lnTo>
                      <a:pt x="1065" y="1065"/>
                    </a:lnTo>
                    <a:close/>
                    <a:moveTo>
                      <a:pt x="1250" y="1817"/>
                    </a:moveTo>
                    <a:cubicBezTo>
                      <a:pt x="1273" y="1841"/>
                      <a:pt x="1273" y="1841"/>
                      <a:pt x="1273" y="1841"/>
                    </a:cubicBezTo>
                    <a:cubicBezTo>
                      <a:pt x="1285" y="1852"/>
                      <a:pt x="1308" y="1852"/>
                      <a:pt x="1319" y="1841"/>
                    </a:cubicBezTo>
                    <a:cubicBezTo>
                      <a:pt x="1423" y="1737"/>
                      <a:pt x="1423" y="1737"/>
                      <a:pt x="1423" y="1737"/>
                    </a:cubicBezTo>
                    <a:cubicBezTo>
                      <a:pt x="1528" y="1841"/>
                      <a:pt x="1528" y="1841"/>
                      <a:pt x="1528" y="1841"/>
                    </a:cubicBezTo>
                    <a:cubicBezTo>
                      <a:pt x="1539" y="1852"/>
                      <a:pt x="1562" y="1852"/>
                      <a:pt x="1574" y="1841"/>
                    </a:cubicBezTo>
                    <a:cubicBezTo>
                      <a:pt x="1597" y="1817"/>
                      <a:pt x="1597" y="1817"/>
                      <a:pt x="1597" y="1817"/>
                    </a:cubicBezTo>
                    <a:cubicBezTo>
                      <a:pt x="1609" y="1806"/>
                      <a:pt x="1609" y="1783"/>
                      <a:pt x="1597" y="1771"/>
                    </a:cubicBezTo>
                    <a:cubicBezTo>
                      <a:pt x="1493" y="1667"/>
                      <a:pt x="1493" y="1667"/>
                      <a:pt x="1493" y="1667"/>
                    </a:cubicBezTo>
                    <a:cubicBezTo>
                      <a:pt x="1597" y="1563"/>
                      <a:pt x="1597" y="1563"/>
                      <a:pt x="1597" y="1563"/>
                    </a:cubicBezTo>
                    <a:cubicBezTo>
                      <a:pt x="1609" y="1551"/>
                      <a:pt x="1609" y="1528"/>
                      <a:pt x="1597" y="1517"/>
                    </a:cubicBezTo>
                    <a:cubicBezTo>
                      <a:pt x="1574" y="1493"/>
                      <a:pt x="1574" y="1493"/>
                      <a:pt x="1574" y="1493"/>
                    </a:cubicBezTo>
                    <a:cubicBezTo>
                      <a:pt x="1562" y="1482"/>
                      <a:pt x="1539" y="1482"/>
                      <a:pt x="1528" y="1493"/>
                    </a:cubicBezTo>
                    <a:cubicBezTo>
                      <a:pt x="1423" y="1598"/>
                      <a:pt x="1423" y="1598"/>
                      <a:pt x="1423" y="1598"/>
                    </a:cubicBezTo>
                    <a:cubicBezTo>
                      <a:pt x="1319" y="1493"/>
                      <a:pt x="1319" y="1493"/>
                      <a:pt x="1319" y="1493"/>
                    </a:cubicBezTo>
                    <a:cubicBezTo>
                      <a:pt x="1308" y="1482"/>
                      <a:pt x="1285" y="1482"/>
                      <a:pt x="1273" y="1493"/>
                    </a:cubicBezTo>
                    <a:cubicBezTo>
                      <a:pt x="1250" y="1517"/>
                      <a:pt x="1250" y="1517"/>
                      <a:pt x="1250" y="1517"/>
                    </a:cubicBezTo>
                    <a:cubicBezTo>
                      <a:pt x="1238" y="1528"/>
                      <a:pt x="1238" y="1551"/>
                      <a:pt x="1250" y="1563"/>
                    </a:cubicBezTo>
                    <a:cubicBezTo>
                      <a:pt x="1354" y="1667"/>
                      <a:pt x="1354" y="1667"/>
                      <a:pt x="1354" y="1667"/>
                    </a:cubicBezTo>
                    <a:cubicBezTo>
                      <a:pt x="1250" y="1771"/>
                      <a:pt x="1250" y="1771"/>
                      <a:pt x="1250" y="1771"/>
                    </a:cubicBezTo>
                    <a:cubicBezTo>
                      <a:pt x="1238" y="1783"/>
                      <a:pt x="1238" y="1806"/>
                      <a:pt x="1250" y="1817"/>
                    </a:cubicBezTo>
                    <a:close/>
                    <a:moveTo>
                      <a:pt x="1227" y="2233"/>
                    </a:moveTo>
                    <a:cubicBezTo>
                      <a:pt x="1366" y="2384"/>
                      <a:pt x="1366" y="2384"/>
                      <a:pt x="1366" y="2384"/>
                    </a:cubicBezTo>
                    <a:cubicBezTo>
                      <a:pt x="1435" y="2314"/>
                      <a:pt x="1435" y="2314"/>
                      <a:pt x="1435" y="2314"/>
                    </a:cubicBezTo>
                    <a:cubicBezTo>
                      <a:pt x="1609" y="2142"/>
                      <a:pt x="1609" y="2142"/>
                      <a:pt x="1609" y="2142"/>
                    </a:cubicBezTo>
                    <a:cubicBezTo>
                      <a:pt x="1621" y="2130"/>
                      <a:pt x="1621" y="2107"/>
                      <a:pt x="1609" y="2095"/>
                    </a:cubicBezTo>
                    <a:cubicBezTo>
                      <a:pt x="1586" y="2072"/>
                      <a:pt x="1586" y="2072"/>
                      <a:pt x="1586" y="2072"/>
                    </a:cubicBezTo>
                    <a:cubicBezTo>
                      <a:pt x="1574" y="2061"/>
                      <a:pt x="1562" y="2061"/>
                      <a:pt x="1551" y="2072"/>
                    </a:cubicBezTo>
                    <a:cubicBezTo>
                      <a:pt x="1366" y="2245"/>
                      <a:pt x="1366" y="2245"/>
                      <a:pt x="1366" y="2245"/>
                    </a:cubicBezTo>
                    <a:cubicBezTo>
                      <a:pt x="1296" y="2176"/>
                      <a:pt x="1296" y="2176"/>
                      <a:pt x="1296" y="2176"/>
                    </a:cubicBezTo>
                    <a:cubicBezTo>
                      <a:pt x="1285" y="2165"/>
                      <a:pt x="1262" y="2165"/>
                      <a:pt x="1250" y="2176"/>
                    </a:cubicBezTo>
                    <a:cubicBezTo>
                      <a:pt x="1227" y="2200"/>
                      <a:pt x="1227" y="2200"/>
                      <a:pt x="1227" y="2200"/>
                    </a:cubicBezTo>
                    <a:cubicBezTo>
                      <a:pt x="1215" y="2211"/>
                      <a:pt x="1215" y="2223"/>
                      <a:pt x="1227" y="2233"/>
                    </a:cubicBezTo>
                    <a:close/>
                    <a:moveTo>
                      <a:pt x="1609" y="984"/>
                    </a:moveTo>
                    <a:cubicBezTo>
                      <a:pt x="1586" y="961"/>
                      <a:pt x="1586" y="961"/>
                      <a:pt x="1586" y="961"/>
                    </a:cubicBezTo>
                    <a:cubicBezTo>
                      <a:pt x="1574" y="949"/>
                      <a:pt x="1562" y="949"/>
                      <a:pt x="1551" y="961"/>
                    </a:cubicBezTo>
                    <a:cubicBezTo>
                      <a:pt x="1366" y="1135"/>
                      <a:pt x="1366" y="1135"/>
                      <a:pt x="1366" y="1135"/>
                    </a:cubicBezTo>
                    <a:cubicBezTo>
                      <a:pt x="1296" y="1065"/>
                      <a:pt x="1296" y="1065"/>
                      <a:pt x="1296" y="1065"/>
                    </a:cubicBezTo>
                    <a:cubicBezTo>
                      <a:pt x="1285" y="1054"/>
                      <a:pt x="1262" y="1054"/>
                      <a:pt x="1250" y="1065"/>
                    </a:cubicBezTo>
                    <a:cubicBezTo>
                      <a:pt x="1227" y="1088"/>
                      <a:pt x="1227" y="1088"/>
                      <a:pt x="1227" y="1088"/>
                    </a:cubicBezTo>
                    <a:cubicBezTo>
                      <a:pt x="1215" y="1100"/>
                      <a:pt x="1215" y="1111"/>
                      <a:pt x="1227" y="1123"/>
                    </a:cubicBezTo>
                    <a:cubicBezTo>
                      <a:pt x="1366" y="1274"/>
                      <a:pt x="1366" y="1274"/>
                      <a:pt x="1366" y="1274"/>
                    </a:cubicBezTo>
                    <a:cubicBezTo>
                      <a:pt x="1435" y="1204"/>
                      <a:pt x="1435" y="1204"/>
                      <a:pt x="1435" y="1204"/>
                    </a:cubicBezTo>
                    <a:cubicBezTo>
                      <a:pt x="1609" y="1030"/>
                      <a:pt x="1609" y="1030"/>
                      <a:pt x="1609" y="1030"/>
                    </a:cubicBezTo>
                    <a:cubicBezTo>
                      <a:pt x="1621" y="1019"/>
                      <a:pt x="1621" y="996"/>
                      <a:pt x="1609" y="984"/>
                    </a:cubicBezTo>
                    <a:close/>
                  </a:path>
                </a:pathLst>
              </a:custGeom>
              <a:solidFill>
                <a:schemeClr val="bg1"/>
              </a:solidFill>
              <a:ln>
                <a:noFill/>
              </a:ln>
              <a:effectLst/>
              <a:extLst>
                <a:ext uri="{91240B29-F687-4f45-9708-019B960494DF}">
                  <a14:hiddenLine xmlns:p14="http://schemas.microsoft.com/office/powerpoint/2010/main" xmlns:p15="http://schemas.microsoft.com/office/powerpoint/2012/main" xmlns:a14="http://schemas.microsoft.com/office/drawing/2010/main" xmlns="" w="9525" cap="flat">
                    <a:solidFill>
                      <a:srgbClr val="808080"/>
                    </a:solidFill>
                    <a:bevel/>
                    <a:headEnd/>
                    <a:tailEnd/>
                  </a14:hiddenLine>
                </a:ext>
                <a:ext uri="{AF507438-7753-43e0-B8FC-AC1667EBCBE1}">
                  <a14:hiddenEffects xmlns:p14="http://schemas.microsoft.com/office/powerpoint/2010/main" xmlns:p15="http://schemas.microsoft.com/office/powerpoint/2012/main"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spcBef>
                    <a:spcPct val="0"/>
                  </a:spcBef>
                  <a:spcAft>
                    <a:spcPct val="0"/>
                  </a:spcAft>
                  <a:defRPr/>
                </a:pPr>
                <a:endParaRPr lang="en-US">
                  <a:solidFill>
                    <a:srgbClr val="58595B"/>
                  </a:solidFill>
                  <a:latin typeface="Oracle Sans" panose="020B0503020204020204" pitchFamily="34" charset="0"/>
                </a:endParaRPr>
              </a:p>
            </p:txBody>
          </p:sp>
          <p:sp>
            <p:nvSpPr>
              <p:cNvPr id="20" name="Oval 19">
                <a:extLst>
                  <a:ext uri="{FF2B5EF4-FFF2-40B4-BE49-F238E27FC236}">
                    <a16:creationId xmlns:a16="http://schemas.microsoft.com/office/drawing/2014/main" id="{F39D265C-D276-8F65-84AD-7EACBC090ED8}"/>
                  </a:ext>
                </a:extLst>
              </p:cNvPr>
              <p:cNvSpPr/>
              <p:nvPr/>
            </p:nvSpPr>
            <p:spPr bwMode="gray">
              <a:xfrm>
                <a:off x="10771499" y="422931"/>
                <a:ext cx="1005840" cy="1005840"/>
              </a:xfrm>
              <a:prstGeom prst="ellipse">
                <a:avLst/>
              </a:prstGeom>
              <a:solidFill>
                <a:srgbClr val="759C6C"/>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dirty="0">
                  <a:solidFill>
                    <a:srgbClr val="FFFFFF"/>
                  </a:solidFill>
                  <a:latin typeface="Oracle Sans" panose="020B0503020204020204" pitchFamily="34" charset="0"/>
                </a:endParaRPr>
              </a:p>
            </p:txBody>
          </p:sp>
          <p:pic>
            <p:nvPicPr>
              <p:cNvPr id="31" name="Picture 30" descr="A white logo of a database and a shield&#10;&#10;Description automatically generated">
                <a:extLst>
                  <a:ext uri="{FF2B5EF4-FFF2-40B4-BE49-F238E27FC236}">
                    <a16:creationId xmlns:a16="http://schemas.microsoft.com/office/drawing/2014/main" id="{E401CF41-88F4-7B68-A82A-1C2002A01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3894" y="510818"/>
                <a:ext cx="817662" cy="817662"/>
              </a:xfrm>
              <a:prstGeom prst="rect">
                <a:avLst/>
              </a:prstGeom>
            </p:spPr>
          </p:pic>
        </p:grpSp>
      </p:grpSp>
      <p:sp>
        <p:nvSpPr>
          <p:cNvPr id="52" name="Rectangle 51">
            <a:extLst>
              <a:ext uri="{FF2B5EF4-FFF2-40B4-BE49-F238E27FC236}">
                <a16:creationId xmlns:a16="http://schemas.microsoft.com/office/drawing/2014/main" id="{8D2EEBAB-8AC5-AD45-F34B-A9B46B4E42B6}"/>
              </a:ext>
            </a:extLst>
          </p:cNvPr>
          <p:cNvSpPr/>
          <p:nvPr/>
        </p:nvSpPr>
        <p:spPr bwMode="gray">
          <a:xfrm>
            <a:off x="10110771" y="5057777"/>
            <a:ext cx="2016203" cy="655983"/>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ct val="0"/>
              </a:spcBef>
              <a:spcAft>
                <a:spcPct val="0"/>
              </a:spcAft>
              <a:defRPr/>
            </a:pPr>
            <a:r>
              <a:rPr lang="en-US" dirty="0">
                <a:solidFill>
                  <a:schemeClr val="accent5"/>
                </a:solidFill>
                <a:latin typeface="Oracle Sans" panose="020B0503020204020204" pitchFamily="34" charset="0"/>
              </a:rPr>
              <a:t>SQL</a:t>
            </a:r>
            <a:br>
              <a:rPr lang="en-US" dirty="0">
                <a:solidFill>
                  <a:schemeClr val="accent5"/>
                </a:solidFill>
                <a:latin typeface="Oracle Sans" panose="020B0503020204020204" pitchFamily="34" charset="0"/>
              </a:rPr>
            </a:br>
            <a:r>
              <a:rPr lang="en-US" dirty="0">
                <a:solidFill>
                  <a:schemeClr val="accent5"/>
                </a:solidFill>
                <a:latin typeface="Oracle Sans" panose="020B0503020204020204" pitchFamily="34" charset="0"/>
              </a:rPr>
              <a:t>Firewall</a:t>
            </a:r>
          </a:p>
        </p:txBody>
      </p:sp>
      <p:cxnSp>
        <p:nvCxnSpPr>
          <p:cNvPr id="290" name="Straight Connector 289">
            <a:extLst>
              <a:ext uri="{FF2B5EF4-FFF2-40B4-BE49-F238E27FC236}">
                <a16:creationId xmlns:a16="http://schemas.microsoft.com/office/drawing/2014/main" id="{466B8586-BC82-2CF7-41B3-329B17D1A4B3}"/>
              </a:ext>
            </a:extLst>
          </p:cNvPr>
          <p:cNvCxnSpPr/>
          <p:nvPr/>
        </p:nvCxnSpPr>
        <p:spPr>
          <a:xfrm flipH="1">
            <a:off x="10137727" y="5083177"/>
            <a:ext cx="0" cy="596348"/>
          </a:xfrm>
          <a:prstGeom prst="lin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60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Oracle Data Safe</a:t>
            </a:r>
          </a:p>
        </p:txBody>
      </p:sp>
      <p:sp>
        <p:nvSpPr>
          <p:cNvPr id="4" name="Text Placeholder 3"/>
          <p:cNvSpPr>
            <a:spLocks noGrp="1"/>
          </p:cNvSpPr>
          <p:nvPr>
            <p:ph type="body" sz="quarter" idx="11"/>
          </p:nvPr>
        </p:nvSpPr>
        <p:spPr/>
        <p:txBody>
          <a:bodyPr/>
          <a:lstStyle/>
          <a:p>
            <a:r>
              <a:rPr lang="en-US" sz="1800" dirty="0"/>
              <a:t>Sensitive Data Discovery: 125+ Pre-defined Sensitive Types</a:t>
            </a:r>
          </a:p>
        </p:txBody>
      </p:sp>
      <p:sp>
        <p:nvSpPr>
          <p:cNvPr id="5" name="Footer Placeholder 4"/>
          <p:cNvSpPr>
            <a:spLocks noGrp="1"/>
          </p:cNvSpPr>
          <p:nvPr>
            <p:ph type="ftr" sz="quarter" idx="13"/>
          </p:nvPr>
        </p:nvSpPr>
        <p:spPr/>
        <p:txBody>
          <a:bodyPr/>
          <a:lstStyle/>
          <a:p>
            <a:r>
              <a:rPr lang="en-US"/>
              <a:t>Copyright © 2023, Oracle and/or its affiliates </a:t>
            </a:r>
            <a:endParaRPr lang="en-US" dirty="0"/>
          </a:p>
        </p:txBody>
      </p:sp>
      <p:sp>
        <p:nvSpPr>
          <p:cNvPr id="7" name="Title 1"/>
          <p:cNvSpPr txBox="1">
            <a:spLocks/>
          </p:cNvSpPr>
          <p:nvPr/>
        </p:nvSpPr>
        <p:spPr>
          <a:xfrm>
            <a:off x="687210" y="559548"/>
            <a:ext cx="11122303" cy="888768"/>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sz="2799" dirty="0">
              <a:solidFill>
                <a:srgbClr val="58595B"/>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1643721754"/>
              </p:ext>
            </p:extLst>
          </p:nvPr>
        </p:nvGraphicFramePr>
        <p:xfrm>
          <a:off x="534846" y="2674087"/>
          <a:ext cx="11355926" cy="3474672"/>
        </p:xfrm>
        <a:graphic>
          <a:graphicData uri="http://schemas.openxmlformats.org/drawingml/2006/table">
            <a:tbl>
              <a:tblPr firstRow="1" bandRow="1">
                <a:tableStyleId>{D27102A9-8310-4765-A935-A1911B00CA55}</a:tableStyleId>
              </a:tblPr>
              <a:tblGrid>
                <a:gridCol w="1666933">
                  <a:extLst>
                    <a:ext uri="{9D8B030D-6E8A-4147-A177-3AD203B41FA5}">
                      <a16:colId xmlns:a16="http://schemas.microsoft.com/office/drawing/2014/main" val="20000"/>
                    </a:ext>
                  </a:extLst>
                </a:gridCol>
                <a:gridCol w="1577617">
                  <a:extLst>
                    <a:ext uri="{9D8B030D-6E8A-4147-A177-3AD203B41FA5}">
                      <a16:colId xmlns:a16="http://schemas.microsoft.com/office/drawing/2014/main" val="20001"/>
                    </a:ext>
                  </a:extLst>
                </a:gridCol>
                <a:gridCol w="1622275">
                  <a:extLst>
                    <a:ext uri="{9D8B030D-6E8A-4147-A177-3AD203B41FA5}">
                      <a16:colId xmlns:a16="http://schemas.microsoft.com/office/drawing/2014/main" val="20002"/>
                    </a:ext>
                  </a:extLst>
                </a:gridCol>
                <a:gridCol w="1622275">
                  <a:extLst>
                    <a:ext uri="{9D8B030D-6E8A-4147-A177-3AD203B41FA5}">
                      <a16:colId xmlns:a16="http://schemas.microsoft.com/office/drawing/2014/main" val="20003"/>
                    </a:ext>
                  </a:extLst>
                </a:gridCol>
                <a:gridCol w="1482380">
                  <a:extLst>
                    <a:ext uri="{9D8B030D-6E8A-4147-A177-3AD203B41FA5}">
                      <a16:colId xmlns:a16="http://schemas.microsoft.com/office/drawing/2014/main" val="20004"/>
                    </a:ext>
                  </a:extLst>
                </a:gridCol>
                <a:gridCol w="1612250">
                  <a:extLst>
                    <a:ext uri="{9D8B030D-6E8A-4147-A177-3AD203B41FA5}">
                      <a16:colId xmlns:a16="http://schemas.microsoft.com/office/drawing/2014/main" val="20005"/>
                    </a:ext>
                  </a:extLst>
                </a:gridCol>
                <a:gridCol w="1772196">
                  <a:extLst>
                    <a:ext uri="{9D8B030D-6E8A-4147-A177-3AD203B41FA5}">
                      <a16:colId xmlns:a16="http://schemas.microsoft.com/office/drawing/2014/main" val="20006"/>
                    </a:ext>
                  </a:extLst>
                </a:gridCol>
              </a:tblGrid>
              <a:tr h="639913">
                <a:tc>
                  <a:txBody>
                    <a:bodyPr/>
                    <a:lstStyle/>
                    <a:p>
                      <a:endParaRPr lang="en-US" sz="1800" dirty="0">
                        <a:solidFill>
                          <a:schemeClr val="tx1"/>
                        </a:solidFill>
                        <a:latin typeface="Oracle Sans Light" panose="020B0403020204020204" pitchFamily="34" charset="0"/>
                        <a:cs typeface="Oracle Sans Light" panose="020B0403020204020204" pitchFamily="34" charset="0"/>
                      </a:endParaRPr>
                    </a:p>
                    <a:p>
                      <a:r>
                        <a:rPr lang="en-US" sz="1800" dirty="0">
                          <a:solidFill>
                            <a:schemeClr val="tx1"/>
                          </a:solidFill>
                          <a:latin typeface="Oracle Sans Light" panose="020B0403020204020204" pitchFamily="34" charset="0"/>
                          <a:cs typeface="Oracle Sans Light" panose="020B0403020204020204" pitchFamily="34" charset="0"/>
                        </a:rPr>
                        <a:t>Identification</a:t>
                      </a:r>
                    </a:p>
                  </a:txBody>
                  <a:tcPr marL="91416" marR="91416" marT="45708" marB="45708">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endParaRPr lang="en-US" sz="1800" dirty="0">
                        <a:solidFill>
                          <a:schemeClr val="tx1"/>
                        </a:solidFill>
                        <a:latin typeface="Oracle Sans Light" panose="020B0403020204020204" pitchFamily="34" charset="0"/>
                        <a:cs typeface="Oracle Sans Light" panose="020B0403020204020204" pitchFamily="34" charset="0"/>
                      </a:endParaRPr>
                    </a:p>
                    <a:p>
                      <a:r>
                        <a:rPr lang="en-US" sz="1800" dirty="0">
                          <a:solidFill>
                            <a:schemeClr val="tx1"/>
                          </a:solidFill>
                          <a:latin typeface="Oracle Sans Light" panose="020B0403020204020204" pitchFamily="34" charset="0"/>
                          <a:cs typeface="Oracle Sans Light" panose="020B0403020204020204" pitchFamily="34" charset="0"/>
                        </a:rPr>
                        <a:t>Biographic</a:t>
                      </a: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endParaRPr lang="en-US" sz="1800" dirty="0">
                        <a:solidFill>
                          <a:schemeClr val="tx1"/>
                        </a:solidFill>
                        <a:latin typeface="Oracle Sans Light" panose="020B0403020204020204" pitchFamily="34" charset="0"/>
                        <a:cs typeface="Oracle Sans Light" panose="020B0403020204020204" pitchFamily="34" charset="0"/>
                      </a:endParaRPr>
                    </a:p>
                    <a:p>
                      <a:r>
                        <a:rPr lang="en-US" sz="1800" dirty="0">
                          <a:solidFill>
                            <a:schemeClr val="tx1"/>
                          </a:solidFill>
                          <a:latin typeface="Oracle Sans Light" panose="020B0403020204020204" pitchFamily="34" charset="0"/>
                          <a:cs typeface="Oracle Sans Light" panose="020B0403020204020204" pitchFamily="34" charset="0"/>
                        </a:rPr>
                        <a:t>IT</a:t>
                      </a: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endParaRPr lang="en-US" sz="1800" dirty="0">
                        <a:solidFill>
                          <a:schemeClr val="tx1"/>
                        </a:solidFill>
                        <a:latin typeface="Oracle Sans Light" panose="020B0403020204020204" pitchFamily="34" charset="0"/>
                        <a:cs typeface="Oracle Sans Light" panose="020B0403020204020204" pitchFamily="34" charset="0"/>
                      </a:endParaRPr>
                    </a:p>
                    <a:p>
                      <a:r>
                        <a:rPr lang="en-US" sz="1800" dirty="0">
                          <a:solidFill>
                            <a:schemeClr val="tx1"/>
                          </a:solidFill>
                          <a:latin typeface="Oracle Sans Light" panose="020B0403020204020204" pitchFamily="34" charset="0"/>
                          <a:cs typeface="Oracle Sans Light" panose="020B0403020204020204" pitchFamily="34" charset="0"/>
                        </a:rPr>
                        <a:t>Financial</a:t>
                      </a: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endParaRPr lang="en-US" sz="1800" dirty="0">
                        <a:solidFill>
                          <a:schemeClr val="tx1"/>
                        </a:solidFill>
                        <a:latin typeface="Oracle Sans Light" panose="020B0403020204020204" pitchFamily="34" charset="0"/>
                        <a:cs typeface="Oracle Sans Light" panose="020B0403020204020204" pitchFamily="34" charset="0"/>
                      </a:endParaRPr>
                    </a:p>
                    <a:p>
                      <a:r>
                        <a:rPr lang="en-US" sz="1800" dirty="0">
                          <a:solidFill>
                            <a:schemeClr val="tx1"/>
                          </a:solidFill>
                          <a:latin typeface="Oracle Sans Light" panose="020B0403020204020204" pitchFamily="34" charset="0"/>
                          <a:cs typeface="Oracle Sans Light" panose="020B0403020204020204" pitchFamily="34" charset="0"/>
                        </a:rPr>
                        <a:t>Healthcare</a:t>
                      </a: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endParaRPr lang="en-US" sz="1800" dirty="0">
                        <a:solidFill>
                          <a:schemeClr val="tx1"/>
                        </a:solidFill>
                        <a:latin typeface="Oracle Sans Light" panose="020B0403020204020204" pitchFamily="34" charset="0"/>
                        <a:cs typeface="Oracle Sans Light" panose="020B0403020204020204" pitchFamily="34" charset="0"/>
                      </a:endParaRPr>
                    </a:p>
                    <a:p>
                      <a:r>
                        <a:rPr lang="en-US" sz="1800" dirty="0">
                          <a:solidFill>
                            <a:schemeClr val="tx1"/>
                          </a:solidFill>
                          <a:latin typeface="Oracle Sans Light" panose="020B0403020204020204" pitchFamily="34" charset="0"/>
                          <a:cs typeface="Oracle Sans Light" panose="020B0403020204020204" pitchFamily="34" charset="0"/>
                        </a:rPr>
                        <a:t>Employment</a:t>
                      </a: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endParaRPr lang="en-US" sz="1800" dirty="0">
                        <a:solidFill>
                          <a:schemeClr val="tx1"/>
                        </a:solidFill>
                        <a:latin typeface="Oracle Sans Light" panose="020B0403020204020204" pitchFamily="34" charset="0"/>
                        <a:cs typeface="Oracle Sans Light" panose="020B0403020204020204" pitchFamily="34" charset="0"/>
                      </a:endParaRPr>
                    </a:p>
                    <a:p>
                      <a:r>
                        <a:rPr lang="en-US" sz="1800" dirty="0">
                          <a:solidFill>
                            <a:schemeClr val="tx1"/>
                          </a:solidFill>
                          <a:latin typeface="Oracle Sans Light" panose="020B0403020204020204" pitchFamily="34" charset="0"/>
                          <a:cs typeface="Oracle Sans Light" panose="020B0403020204020204" pitchFamily="34" charset="0"/>
                        </a:rPr>
                        <a:t>Academic</a:t>
                      </a:r>
                    </a:p>
                  </a:txBody>
                  <a:tcPr marL="91416" marR="91416" marT="45708" marB="45708">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0"/>
                  </a:ext>
                </a:extLst>
              </a:tr>
              <a:tr h="2833902">
                <a:tc>
                  <a:txBody>
                    <a:bodyPr/>
                    <a:lstStyle/>
                    <a:p>
                      <a:r>
                        <a:rPr lang="en-US" sz="1800" dirty="0">
                          <a:solidFill>
                            <a:schemeClr val="tx1"/>
                          </a:solidFill>
                          <a:latin typeface="Oracle Sans Light" panose="020B0403020204020204" pitchFamily="34" charset="0"/>
                          <a:cs typeface="Oracle Sans Light" panose="020B0403020204020204" pitchFamily="34" charset="0"/>
                        </a:rPr>
                        <a:t>SSN</a:t>
                      </a:r>
                    </a:p>
                    <a:p>
                      <a:r>
                        <a:rPr lang="en-US" sz="1800" dirty="0">
                          <a:solidFill>
                            <a:schemeClr val="tx1"/>
                          </a:solidFill>
                          <a:latin typeface="Oracle Sans Light" panose="020B0403020204020204" pitchFamily="34" charset="0"/>
                          <a:cs typeface="Oracle Sans Light" panose="020B0403020204020204" pitchFamily="34" charset="0"/>
                        </a:rPr>
                        <a:t>Name</a:t>
                      </a:r>
                    </a:p>
                    <a:p>
                      <a:r>
                        <a:rPr lang="en-US" sz="1800" dirty="0">
                          <a:solidFill>
                            <a:schemeClr val="tx1"/>
                          </a:solidFill>
                          <a:latin typeface="Oracle Sans Light" panose="020B0403020204020204" pitchFamily="34" charset="0"/>
                          <a:cs typeface="Oracle Sans Light" panose="020B0403020204020204" pitchFamily="34" charset="0"/>
                        </a:rPr>
                        <a:t>Email</a:t>
                      </a:r>
                    </a:p>
                    <a:p>
                      <a:r>
                        <a:rPr lang="en-US" sz="1800" dirty="0">
                          <a:solidFill>
                            <a:schemeClr val="tx1"/>
                          </a:solidFill>
                          <a:latin typeface="Oracle Sans Light" panose="020B0403020204020204" pitchFamily="34" charset="0"/>
                          <a:cs typeface="Oracle Sans Light" panose="020B0403020204020204" pitchFamily="34" charset="0"/>
                        </a:rPr>
                        <a:t>Phone</a:t>
                      </a:r>
                    </a:p>
                    <a:p>
                      <a:r>
                        <a:rPr lang="en-US" sz="1800" dirty="0">
                          <a:solidFill>
                            <a:schemeClr val="tx1"/>
                          </a:solidFill>
                          <a:latin typeface="Oracle Sans Light" panose="020B0403020204020204" pitchFamily="34" charset="0"/>
                          <a:cs typeface="Oracle Sans Light" panose="020B0403020204020204" pitchFamily="34" charset="0"/>
                        </a:rPr>
                        <a:t>Passport</a:t>
                      </a:r>
                      <a:endParaRPr lang="en-US" sz="1800" baseline="0" dirty="0">
                        <a:solidFill>
                          <a:schemeClr val="tx1"/>
                        </a:solidFill>
                        <a:latin typeface="Oracle Sans Light" panose="020B0403020204020204" pitchFamily="34" charset="0"/>
                        <a:cs typeface="Oracle Sans Light" panose="020B0403020204020204" pitchFamily="34" charset="0"/>
                      </a:endParaRPr>
                    </a:p>
                    <a:p>
                      <a:r>
                        <a:rPr lang="en-US" sz="1800" baseline="0" dirty="0">
                          <a:solidFill>
                            <a:schemeClr val="tx1"/>
                          </a:solidFill>
                          <a:latin typeface="Oracle Sans Light" panose="020B0403020204020204" pitchFamily="34" charset="0"/>
                          <a:cs typeface="Oracle Sans Light" panose="020B0403020204020204" pitchFamily="34" charset="0"/>
                        </a:rPr>
                        <a:t>DL</a:t>
                      </a:r>
                    </a:p>
                    <a:p>
                      <a:r>
                        <a:rPr lang="en-US" sz="1800" baseline="0" dirty="0">
                          <a:solidFill>
                            <a:schemeClr val="tx1"/>
                          </a:solidFill>
                          <a:latin typeface="Oracle Sans Light" panose="020B0403020204020204" pitchFamily="34" charset="0"/>
                          <a:cs typeface="Oracle Sans Light" panose="020B0403020204020204" pitchFamily="34" charset="0"/>
                        </a:rPr>
                        <a:t>Tax ID</a:t>
                      </a:r>
                    </a:p>
                    <a:p>
                      <a:r>
                        <a:rPr lang="en-US" sz="1800" baseline="0" dirty="0">
                          <a:solidFill>
                            <a:schemeClr val="tx1"/>
                          </a:solidFill>
                          <a:latin typeface="Oracle Sans Light" panose="020B0403020204020204" pitchFamily="34" charset="0"/>
                          <a:cs typeface="Oracle Sans Light" panose="020B0403020204020204" pitchFamily="34" charset="0"/>
                        </a:rPr>
                        <a:t>…</a:t>
                      </a:r>
                      <a:endParaRPr lang="en-US" sz="1800" dirty="0">
                        <a:solidFill>
                          <a:schemeClr val="tx1"/>
                        </a:solidFill>
                        <a:latin typeface="Oracle Sans Light" panose="020B0403020204020204" pitchFamily="34" charset="0"/>
                        <a:cs typeface="Oracle Sans Light" panose="020B0403020204020204" pitchFamily="34" charset="0"/>
                      </a:endParaRPr>
                    </a:p>
                  </a:txBody>
                  <a:tcPr marL="91416" marR="91416" marT="45708" marB="45708">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noFill/>
                  </a:tcPr>
                </a:tc>
                <a:tc>
                  <a:txBody>
                    <a:bodyPr/>
                    <a:lstStyle/>
                    <a:p>
                      <a:r>
                        <a:rPr lang="en-US" sz="1800" dirty="0">
                          <a:solidFill>
                            <a:schemeClr val="tx1"/>
                          </a:solidFill>
                          <a:latin typeface="Oracle Sans Light" panose="020B0403020204020204" pitchFamily="34" charset="0"/>
                          <a:cs typeface="Oracle Sans Light" panose="020B0403020204020204" pitchFamily="34" charset="0"/>
                        </a:rPr>
                        <a:t>Age</a:t>
                      </a:r>
                    </a:p>
                    <a:p>
                      <a:r>
                        <a:rPr lang="en-US" sz="1800" dirty="0">
                          <a:solidFill>
                            <a:schemeClr val="tx1"/>
                          </a:solidFill>
                          <a:latin typeface="Oracle Sans Light" panose="020B0403020204020204" pitchFamily="34" charset="0"/>
                          <a:cs typeface="Oracle Sans Light" panose="020B0403020204020204" pitchFamily="34" charset="0"/>
                        </a:rPr>
                        <a:t>Gender</a:t>
                      </a:r>
                    </a:p>
                    <a:p>
                      <a:r>
                        <a:rPr lang="en-US" sz="1800" dirty="0">
                          <a:solidFill>
                            <a:schemeClr val="tx1"/>
                          </a:solidFill>
                          <a:latin typeface="Oracle Sans Light" panose="020B0403020204020204" pitchFamily="34" charset="0"/>
                          <a:cs typeface="Oracle Sans Light" panose="020B0403020204020204" pitchFamily="34" charset="0"/>
                        </a:rPr>
                        <a:t>Race</a:t>
                      </a:r>
                    </a:p>
                    <a:p>
                      <a:r>
                        <a:rPr lang="en-US" sz="1800" dirty="0">
                          <a:solidFill>
                            <a:schemeClr val="tx1"/>
                          </a:solidFill>
                          <a:latin typeface="Oracle Sans Light" panose="020B0403020204020204" pitchFamily="34" charset="0"/>
                          <a:cs typeface="Oracle Sans Light" panose="020B0403020204020204" pitchFamily="34" charset="0"/>
                        </a:rPr>
                        <a:t>Citizenship</a:t>
                      </a:r>
                    </a:p>
                    <a:p>
                      <a:r>
                        <a:rPr lang="en-US" sz="1800" dirty="0">
                          <a:solidFill>
                            <a:schemeClr val="tx1"/>
                          </a:solidFill>
                          <a:latin typeface="Oracle Sans Light" panose="020B0403020204020204" pitchFamily="34" charset="0"/>
                          <a:cs typeface="Oracle Sans Light" panose="020B0403020204020204" pitchFamily="34" charset="0"/>
                        </a:rPr>
                        <a:t>Address</a:t>
                      </a:r>
                    </a:p>
                    <a:p>
                      <a:r>
                        <a:rPr lang="en-US" sz="1800" dirty="0">
                          <a:solidFill>
                            <a:schemeClr val="tx1"/>
                          </a:solidFill>
                          <a:latin typeface="Oracle Sans Light" panose="020B0403020204020204" pitchFamily="34" charset="0"/>
                          <a:cs typeface="Oracle Sans Light" panose="020B0403020204020204" pitchFamily="34" charset="0"/>
                        </a:rPr>
                        <a:t>Family</a:t>
                      </a:r>
                      <a:r>
                        <a:rPr lang="en-US" sz="1800" baseline="0" dirty="0">
                          <a:solidFill>
                            <a:schemeClr val="tx1"/>
                          </a:solidFill>
                          <a:latin typeface="Oracle Sans Light" panose="020B0403020204020204" pitchFamily="34" charset="0"/>
                          <a:cs typeface="Oracle Sans Light" panose="020B0403020204020204" pitchFamily="34" charset="0"/>
                        </a:rPr>
                        <a:t> Data</a:t>
                      </a:r>
                    </a:p>
                    <a:p>
                      <a:r>
                        <a:rPr lang="en-US" sz="1800" baseline="0" dirty="0">
                          <a:solidFill>
                            <a:schemeClr val="tx1"/>
                          </a:solidFill>
                          <a:latin typeface="Oracle Sans Light" panose="020B0403020204020204" pitchFamily="34" charset="0"/>
                          <a:cs typeface="Oracle Sans Light" panose="020B0403020204020204" pitchFamily="34" charset="0"/>
                        </a:rPr>
                        <a:t>Date of Birth</a:t>
                      </a:r>
                    </a:p>
                    <a:p>
                      <a:r>
                        <a:rPr lang="en-US" sz="1800" baseline="0" dirty="0">
                          <a:solidFill>
                            <a:schemeClr val="tx1"/>
                          </a:solidFill>
                          <a:latin typeface="Oracle Sans Light" panose="020B0403020204020204" pitchFamily="34" charset="0"/>
                          <a:cs typeface="Oracle Sans Light" panose="020B0403020204020204" pitchFamily="34" charset="0"/>
                        </a:rPr>
                        <a:t>Place of Birth</a:t>
                      </a:r>
                    </a:p>
                    <a:p>
                      <a:r>
                        <a:rPr lang="en-US" sz="1800" baseline="0" dirty="0">
                          <a:solidFill>
                            <a:schemeClr val="tx1"/>
                          </a:solidFill>
                          <a:latin typeface="Oracle Sans Light" panose="020B0403020204020204" pitchFamily="34" charset="0"/>
                          <a:cs typeface="Oracle Sans Light" panose="020B0403020204020204" pitchFamily="34" charset="0"/>
                        </a:rPr>
                        <a:t>…</a:t>
                      </a:r>
                      <a:endParaRPr lang="en-US" sz="1800" dirty="0">
                        <a:solidFill>
                          <a:schemeClr val="tx1"/>
                        </a:solidFill>
                        <a:latin typeface="Oracle Sans Light" panose="020B0403020204020204" pitchFamily="34" charset="0"/>
                        <a:cs typeface="Oracle Sans Light" panose="020B0403020204020204" pitchFamily="34" charset="0"/>
                      </a:endParaRP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noFill/>
                  </a:tcPr>
                </a:tc>
                <a:tc>
                  <a:txBody>
                    <a:bodyPr/>
                    <a:lstStyle/>
                    <a:p>
                      <a:r>
                        <a:rPr lang="en-US" sz="1800" dirty="0">
                          <a:solidFill>
                            <a:schemeClr val="tx1"/>
                          </a:solidFill>
                          <a:latin typeface="Oracle Sans Light" panose="020B0403020204020204" pitchFamily="34" charset="0"/>
                          <a:cs typeface="Oracle Sans Light" panose="020B0403020204020204" pitchFamily="34" charset="0"/>
                        </a:rPr>
                        <a:t>IP Address</a:t>
                      </a:r>
                    </a:p>
                    <a:p>
                      <a:r>
                        <a:rPr lang="en-US" sz="1800" dirty="0">
                          <a:solidFill>
                            <a:schemeClr val="tx1"/>
                          </a:solidFill>
                          <a:latin typeface="Oracle Sans Light" panose="020B0403020204020204" pitchFamily="34" charset="0"/>
                          <a:cs typeface="Oracle Sans Light" panose="020B0403020204020204" pitchFamily="34" charset="0"/>
                        </a:rPr>
                        <a:t>User ID</a:t>
                      </a:r>
                    </a:p>
                    <a:p>
                      <a:r>
                        <a:rPr lang="en-US" sz="1800" dirty="0">
                          <a:solidFill>
                            <a:schemeClr val="tx1"/>
                          </a:solidFill>
                          <a:latin typeface="Oracle Sans Light" panose="020B0403020204020204" pitchFamily="34" charset="0"/>
                          <a:cs typeface="Oracle Sans Light" panose="020B0403020204020204" pitchFamily="34" charset="0"/>
                        </a:rPr>
                        <a:t>Password</a:t>
                      </a:r>
                    </a:p>
                    <a:p>
                      <a:r>
                        <a:rPr lang="en-US" sz="1800" dirty="0">
                          <a:solidFill>
                            <a:schemeClr val="tx1"/>
                          </a:solidFill>
                          <a:latin typeface="Oracle Sans Light" panose="020B0403020204020204" pitchFamily="34" charset="0"/>
                          <a:cs typeface="Oracle Sans Light" panose="020B0403020204020204" pitchFamily="34" charset="0"/>
                        </a:rPr>
                        <a:t>Hostname</a:t>
                      </a:r>
                    </a:p>
                    <a:p>
                      <a:r>
                        <a:rPr lang="en-US" sz="1800" dirty="0">
                          <a:solidFill>
                            <a:schemeClr val="tx1"/>
                          </a:solidFill>
                          <a:latin typeface="Oracle Sans Light" panose="020B0403020204020204" pitchFamily="34" charset="0"/>
                          <a:cs typeface="Oracle Sans Light" panose="020B0403020204020204" pitchFamily="34" charset="0"/>
                        </a:rPr>
                        <a:t>GPS</a:t>
                      </a:r>
                      <a:r>
                        <a:rPr lang="en-US" sz="1800" baseline="0" dirty="0">
                          <a:solidFill>
                            <a:schemeClr val="tx1"/>
                          </a:solidFill>
                          <a:latin typeface="Oracle Sans Light" panose="020B0403020204020204" pitchFamily="34" charset="0"/>
                          <a:cs typeface="Oracle Sans Light" panose="020B0403020204020204" pitchFamily="34" charset="0"/>
                        </a:rPr>
                        <a:t> location</a:t>
                      </a:r>
                      <a:endParaRPr lang="en-US" sz="1800" dirty="0">
                        <a:solidFill>
                          <a:schemeClr val="tx1"/>
                        </a:solidFill>
                        <a:latin typeface="Oracle Sans Light" panose="020B0403020204020204" pitchFamily="34" charset="0"/>
                        <a:cs typeface="Oracle Sans Light" panose="020B0403020204020204" pitchFamily="34" charset="0"/>
                      </a:endParaRPr>
                    </a:p>
                    <a:p>
                      <a:r>
                        <a:rPr lang="en-US" sz="1800" dirty="0">
                          <a:solidFill>
                            <a:schemeClr val="tx1"/>
                          </a:solidFill>
                          <a:latin typeface="Oracle Sans Light" panose="020B0403020204020204" pitchFamily="34" charset="0"/>
                          <a:cs typeface="Oracle Sans Light" panose="020B0403020204020204" pitchFamily="34" charset="0"/>
                        </a:rPr>
                        <a:t>…</a:t>
                      </a: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noFill/>
                  </a:tcPr>
                </a:tc>
                <a:tc>
                  <a:txBody>
                    <a:bodyPr/>
                    <a:lstStyle/>
                    <a:p>
                      <a:r>
                        <a:rPr lang="en-US" sz="1800" dirty="0">
                          <a:solidFill>
                            <a:schemeClr val="tx1"/>
                          </a:solidFill>
                          <a:latin typeface="Oracle Sans Light" panose="020B0403020204020204" pitchFamily="34" charset="0"/>
                          <a:cs typeface="Oracle Sans Light" panose="020B0403020204020204" pitchFamily="34" charset="0"/>
                        </a:rPr>
                        <a:t>Credit Card</a:t>
                      </a:r>
                    </a:p>
                    <a:p>
                      <a:r>
                        <a:rPr lang="en-US" sz="1800" dirty="0">
                          <a:solidFill>
                            <a:schemeClr val="tx1"/>
                          </a:solidFill>
                          <a:latin typeface="Oracle Sans Light" panose="020B0403020204020204" pitchFamily="34" charset="0"/>
                          <a:cs typeface="Oracle Sans Light" panose="020B0403020204020204" pitchFamily="34" charset="0"/>
                        </a:rPr>
                        <a:t>CC Security</a:t>
                      </a:r>
                      <a:r>
                        <a:rPr lang="en-US" sz="1800" baseline="0" dirty="0">
                          <a:solidFill>
                            <a:schemeClr val="tx1"/>
                          </a:solidFill>
                          <a:latin typeface="Oracle Sans Light" panose="020B0403020204020204" pitchFamily="34" charset="0"/>
                          <a:cs typeface="Oracle Sans Light" panose="020B0403020204020204" pitchFamily="34" charset="0"/>
                        </a:rPr>
                        <a:t> PIN</a:t>
                      </a:r>
                      <a:endParaRPr lang="en-US" sz="1800" dirty="0">
                        <a:solidFill>
                          <a:schemeClr val="tx1"/>
                        </a:solidFill>
                        <a:latin typeface="Oracle Sans Light" panose="020B0403020204020204" pitchFamily="34" charset="0"/>
                        <a:cs typeface="Oracle Sans Light" panose="020B0403020204020204" pitchFamily="34" charset="0"/>
                      </a:endParaRPr>
                    </a:p>
                    <a:p>
                      <a:r>
                        <a:rPr lang="en-US" sz="1800" dirty="0">
                          <a:solidFill>
                            <a:schemeClr val="tx1"/>
                          </a:solidFill>
                          <a:latin typeface="Oracle Sans Light" panose="020B0403020204020204" pitchFamily="34" charset="0"/>
                          <a:cs typeface="Oracle Sans Light" panose="020B0403020204020204" pitchFamily="34" charset="0"/>
                        </a:rPr>
                        <a:t>Bank</a:t>
                      </a:r>
                      <a:r>
                        <a:rPr lang="en-US" sz="1800" baseline="0" dirty="0">
                          <a:solidFill>
                            <a:schemeClr val="tx1"/>
                          </a:solidFill>
                          <a:latin typeface="Oracle Sans Light" panose="020B0403020204020204" pitchFamily="34" charset="0"/>
                          <a:cs typeface="Oracle Sans Light" panose="020B0403020204020204" pitchFamily="34" charset="0"/>
                        </a:rPr>
                        <a:t> Name</a:t>
                      </a:r>
                    </a:p>
                    <a:p>
                      <a:r>
                        <a:rPr lang="en-US" sz="1800" baseline="0" dirty="0">
                          <a:solidFill>
                            <a:schemeClr val="tx1"/>
                          </a:solidFill>
                          <a:latin typeface="Oracle Sans Light" panose="020B0403020204020204" pitchFamily="34" charset="0"/>
                          <a:cs typeface="Oracle Sans Light" panose="020B0403020204020204" pitchFamily="34" charset="0"/>
                        </a:rPr>
                        <a:t>Bank Account</a:t>
                      </a:r>
                    </a:p>
                    <a:p>
                      <a:r>
                        <a:rPr lang="en-US" sz="1800" baseline="0" dirty="0">
                          <a:solidFill>
                            <a:schemeClr val="tx1"/>
                          </a:solidFill>
                          <a:latin typeface="Oracle Sans Light" panose="020B0403020204020204" pitchFamily="34" charset="0"/>
                          <a:cs typeface="Oracle Sans Light" panose="020B0403020204020204" pitchFamily="34" charset="0"/>
                        </a:rPr>
                        <a:t>IBAN</a:t>
                      </a:r>
                    </a:p>
                    <a:p>
                      <a:r>
                        <a:rPr lang="en-US" sz="1800" baseline="0" dirty="0">
                          <a:solidFill>
                            <a:schemeClr val="tx1"/>
                          </a:solidFill>
                          <a:latin typeface="Oracle Sans Light" panose="020B0403020204020204" pitchFamily="34" charset="0"/>
                          <a:cs typeface="Oracle Sans Light" panose="020B0403020204020204" pitchFamily="34" charset="0"/>
                        </a:rPr>
                        <a:t>Swift Code</a:t>
                      </a:r>
                    </a:p>
                    <a:p>
                      <a:r>
                        <a:rPr lang="en-US" sz="1800" baseline="0" dirty="0">
                          <a:solidFill>
                            <a:schemeClr val="tx1"/>
                          </a:solidFill>
                          <a:latin typeface="Oracle Sans Light" panose="020B0403020204020204" pitchFamily="34" charset="0"/>
                          <a:cs typeface="Oracle Sans Light" panose="020B0403020204020204" pitchFamily="34" charset="0"/>
                        </a:rPr>
                        <a:t>…</a:t>
                      </a: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noFill/>
                  </a:tcPr>
                </a:tc>
                <a:tc>
                  <a:txBody>
                    <a:bodyPr/>
                    <a:lstStyle/>
                    <a:p>
                      <a:r>
                        <a:rPr lang="en-US" sz="1800" dirty="0">
                          <a:solidFill>
                            <a:schemeClr val="tx1"/>
                          </a:solidFill>
                          <a:latin typeface="Oracle Sans Light" panose="020B0403020204020204" pitchFamily="34" charset="0"/>
                          <a:cs typeface="Oracle Sans Light" panose="020B0403020204020204" pitchFamily="34" charset="0"/>
                        </a:rPr>
                        <a:t>Provider</a:t>
                      </a:r>
                    </a:p>
                    <a:p>
                      <a:r>
                        <a:rPr lang="en-US" sz="1800" dirty="0">
                          <a:solidFill>
                            <a:schemeClr val="tx1"/>
                          </a:solidFill>
                          <a:latin typeface="Oracle Sans Light" panose="020B0403020204020204" pitchFamily="34" charset="0"/>
                          <a:cs typeface="Oracle Sans Light" panose="020B0403020204020204" pitchFamily="34" charset="0"/>
                        </a:rPr>
                        <a:t>Insurance</a:t>
                      </a:r>
                    </a:p>
                    <a:p>
                      <a:r>
                        <a:rPr lang="en-US" sz="1800" dirty="0">
                          <a:solidFill>
                            <a:schemeClr val="tx1"/>
                          </a:solidFill>
                          <a:latin typeface="Oracle Sans Light" panose="020B0403020204020204" pitchFamily="34" charset="0"/>
                          <a:cs typeface="Oracle Sans Light" panose="020B0403020204020204" pitchFamily="34" charset="0"/>
                        </a:rPr>
                        <a:t>Height</a:t>
                      </a:r>
                    </a:p>
                    <a:p>
                      <a:r>
                        <a:rPr lang="en-US" sz="1800" dirty="0">
                          <a:solidFill>
                            <a:schemeClr val="tx1"/>
                          </a:solidFill>
                          <a:latin typeface="Oracle Sans Light" panose="020B0403020204020204" pitchFamily="34" charset="0"/>
                          <a:cs typeface="Oracle Sans Light" panose="020B0403020204020204" pitchFamily="34" charset="0"/>
                        </a:rPr>
                        <a:t>Blood Type</a:t>
                      </a:r>
                    </a:p>
                    <a:p>
                      <a:r>
                        <a:rPr lang="en-US" sz="1800" dirty="0">
                          <a:solidFill>
                            <a:schemeClr val="tx1"/>
                          </a:solidFill>
                          <a:latin typeface="Oracle Sans Light" panose="020B0403020204020204" pitchFamily="34" charset="0"/>
                          <a:cs typeface="Oracle Sans Light" panose="020B0403020204020204" pitchFamily="34" charset="0"/>
                        </a:rPr>
                        <a:t>Disability</a:t>
                      </a:r>
                    </a:p>
                    <a:p>
                      <a:r>
                        <a:rPr lang="en-US" sz="1800" dirty="0">
                          <a:solidFill>
                            <a:schemeClr val="tx1"/>
                          </a:solidFill>
                          <a:latin typeface="Oracle Sans Light" panose="020B0403020204020204" pitchFamily="34" charset="0"/>
                          <a:cs typeface="Oracle Sans Light" panose="020B0403020204020204" pitchFamily="34" charset="0"/>
                        </a:rPr>
                        <a:t>Pregnancy</a:t>
                      </a:r>
                    </a:p>
                    <a:p>
                      <a:r>
                        <a:rPr lang="en-US" sz="1800" dirty="0">
                          <a:solidFill>
                            <a:schemeClr val="tx1"/>
                          </a:solidFill>
                          <a:latin typeface="Oracle Sans Light" panose="020B0403020204020204" pitchFamily="34" charset="0"/>
                          <a:cs typeface="Oracle Sans Light" panose="020B0403020204020204" pitchFamily="34" charset="0"/>
                        </a:rPr>
                        <a:t>Test</a:t>
                      </a:r>
                      <a:r>
                        <a:rPr lang="en-US" sz="1800" baseline="0" dirty="0">
                          <a:solidFill>
                            <a:schemeClr val="tx1"/>
                          </a:solidFill>
                          <a:latin typeface="Oracle Sans Light" panose="020B0403020204020204" pitchFamily="34" charset="0"/>
                          <a:cs typeface="Oracle Sans Light" panose="020B0403020204020204" pitchFamily="34" charset="0"/>
                        </a:rPr>
                        <a:t> Results</a:t>
                      </a:r>
                    </a:p>
                    <a:p>
                      <a:r>
                        <a:rPr lang="en-US" sz="1800" baseline="0" dirty="0">
                          <a:solidFill>
                            <a:schemeClr val="tx1"/>
                          </a:solidFill>
                          <a:latin typeface="Oracle Sans Light" panose="020B0403020204020204" pitchFamily="34" charset="0"/>
                          <a:cs typeface="Oracle Sans Light" panose="020B0403020204020204" pitchFamily="34" charset="0"/>
                        </a:rPr>
                        <a:t>ICD Code</a:t>
                      </a:r>
                    </a:p>
                    <a:p>
                      <a:r>
                        <a:rPr lang="en-US" sz="1800" baseline="0" dirty="0">
                          <a:solidFill>
                            <a:schemeClr val="tx1"/>
                          </a:solidFill>
                          <a:latin typeface="Oracle Sans Light" panose="020B0403020204020204" pitchFamily="34" charset="0"/>
                          <a:cs typeface="Oracle Sans Light" panose="020B0403020204020204" pitchFamily="34" charset="0"/>
                        </a:rPr>
                        <a:t>…</a:t>
                      </a:r>
                      <a:endParaRPr lang="en-US" sz="1800" dirty="0">
                        <a:solidFill>
                          <a:schemeClr val="tx1"/>
                        </a:solidFill>
                        <a:latin typeface="Oracle Sans Light" panose="020B0403020204020204" pitchFamily="34" charset="0"/>
                        <a:cs typeface="Oracle Sans Light" panose="020B0403020204020204" pitchFamily="34" charset="0"/>
                      </a:endParaRPr>
                    </a:p>
                    <a:p>
                      <a:endParaRPr lang="en-US" sz="1800" dirty="0">
                        <a:solidFill>
                          <a:schemeClr val="tx1"/>
                        </a:solidFill>
                        <a:latin typeface="Oracle Sans Light" panose="020B0403020204020204" pitchFamily="34" charset="0"/>
                        <a:cs typeface="Oracle Sans Light" panose="020B0403020204020204" pitchFamily="34" charset="0"/>
                      </a:endParaRP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noFill/>
                  </a:tcPr>
                </a:tc>
                <a:tc>
                  <a:txBody>
                    <a:bodyPr/>
                    <a:lstStyle/>
                    <a:p>
                      <a:r>
                        <a:rPr lang="en-US" sz="1800" dirty="0">
                          <a:solidFill>
                            <a:schemeClr val="tx1"/>
                          </a:solidFill>
                          <a:latin typeface="Oracle Sans Light" panose="020B0403020204020204" pitchFamily="34" charset="0"/>
                          <a:cs typeface="Oracle Sans Light" panose="020B0403020204020204" pitchFamily="34" charset="0"/>
                        </a:rPr>
                        <a:t>Employee ID</a:t>
                      </a:r>
                    </a:p>
                    <a:p>
                      <a:r>
                        <a:rPr lang="en-US" sz="1800" dirty="0">
                          <a:solidFill>
                            <a:schemeClr val="tx1"/>
                          </a:solidFill>
                          <a:latin typeface="Oracle Sans Light" panose="020B0403020204020204" pitchFamily="34" charset="0"/>
                          <a:cs typeface="Oracle Sans Light" panose="020B0403020204020204" pitchFamily="34" charset="0"/>
                        </a:rPr>
                        <a:t>Job Title</a:t>
                      </a:r>
                    </a:p>
                    <a:p>
                      <a:r>
                        <a:rPr lang="en-US" sz="1800" dirty="0">
                          <a:solidFill>
                            <a:schemeClr val="tx1"/>
                          </a:solidFill>
                          <a:latin typeface="Oracle Sans Light" panose="020B0403020204020204" pitchFamily="34" charset="0"/>
                          <a:cs typeface="Oracle Sans Light" panose="020B0403020204020204" pitchFamily="34" charset="0"/>
                        </a:rPr>
                        <a:t>Department</a:t>
                      </a:r>
                    </a:p>
                    <a:p>
                      <a:r>
                        <a:rPr lang="en-US" sz="1800" dirty="0">
                          <a:solidFill>
                            <a:schemeClr val="tx1"/>
                          </a:solidFill>
                          <a:latin typeface="Oracle Sans Light" panose="020B0403020204020204" pitchFamily="34" charset="0"/>
                          <a:cs typeface="Oracle Sans Light" panose="020B0403020204020204" pitchFamily="34" charset="0"/>
                        </a:rPr>
                        <a:t>Hire Date</a:t>
                      </a:r>
                    </a:p>
                    <a:p>
                      <a:r>
                        <a:rPr lang="en-US" sz="1800" dirty="0">
                          <a:solidFill>
                            <a:schemeClr val="tx1"/>
                          </a:solidFill>
                          <a:latin typeface="Oracle Sans Light" panose="020B0403020204020204" pitchFamily="34" charset="0"/>
                          <a:cs typeface="Oracle Sans Light" panose="020B0403020204020204" pitchFamily="34" charset="0"/>
                        </a:rPr>
                        <a:t>Income</a:t>
                      </a:r>
                    </a:p>
                    <a:p>
                      <a:r>
                        <a:rPr lang="en-US" sz="1800" dirty="0">
                          <a:solidFill>
                            <a:schemeClr val="tx1"/>
                          </a:solidFill>
                          <a:latin typeface="Oracle Sans Light" panose="020B0403020204020204" pitchFamily="34" charset="0"/>
                          <a:cs typeface="Oracle Sans Light" panose="020B0403020204020204" pitchFamily="34" charset="0"/>
                        </a:rPr>
                        <a:t>Stock</a:t>
                      </a:r>
                    </a:p>
                    <a:p>
                      <a:r>
                        <a:rPr lang="en-US" sz="1800" dirty="0">
                          <a:solidFill>
                            <a:schemeClr val="tx1"/>
                          </a:solidFill>
                          <a:latin typeface="Oracle Sans Light" panose="020B0403020204020204" pitchFamily="34" charset="0"/>
                          <a:cs typeface="Oracle Sans Light" panose="020B0403020204020204" pitchFamily="34" charset="0"/>
                        </a:rPr>
                        <a:t>…</a:t>
                      </a:r>
                    </a:p>
                  </a:txBody>
                  <a:tcPr marL="91416" marR="91416" marT="45708" marB="4570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4"/>
                      </a:solidFill>
                      <a:prstDash val="solid"/>
                      <a:round/>
                      <a:headEnd type="none" w="med" len="med"/>
                      <a:tailEnd type="none" w="med" len="med"/>
                    </a:lnT>
                    <a:noFill/>
                  </a:tcPr>
                </a:tc>
                <a:tc>
                  <a:txBody>
                    <a:bodyPr/>
                    <a:lstStyle/>
                    <a:p>
                      <a:r>
                        <a:rPr lang="en-US" sz="1800" dirty="0">
                          <a:solidFill>
                            <a:schemeClr val="tx1"/>
                          </a:solidFill>
                          <a:latin typeface="Oracle Sans Light" panose="020B0403020204020204" pitchFamily="34" charset="0"/>
                          <a:cs typeface="Oracle Sans Light" panose="020B0403020204020204" pitchFamily="34" charset="0"/>
                        </a:rPr>
                        <a:t>College Name</a:t>
                      </a:r>
                    </a:p>
                    <a:p>
                      <a:r>
                        <a:rPr lang="en-US" sz="1800" dirty="0">
                          <a:solidFill>
                            <a:schemeClr val="tx1"/>
                          </a:solidFill>
                          <a:latin typeface="Oracle Sans Light" panose="020B0403020204020204" pitchFamily="34" charset="0"/>
                          <a:cs typeface="Oracle Sans Light" panose="020B0403020204020204" pitchFamily="34" charset="0"/>
                        </a:rPr>
                        <a:t>Grade</a:t>
                      </a:r>
                    </a:p>
                    <a:p>
                      <a:r>
                        <a:rPr lang="en-US" sz="1800" dirty="0">
                          <a:solidFill>
                            <a:schemeClr val="tx1"/>
                          </a:solidFill>
                          <a:latin typeface="Oracle Sans Light" panose="020B0403020204020204" pitchFamily="34" charset="0"/>
                          <a:cs typeface="Oracle Sans Light" panose="020B0403020204020204" pitchFamily="34" charset="0"/>
                        </a:rPr>
                        <a:t>Student</a:t>
                      </a:r>
                      <a:r>
                        <a:rPr lang="en-US" sz="1800" baseline="0" dirty="0">
                          <a:solidFill>
                            <a:schemeClr val="tx1"/>
                          </a:solidFill>
                          <a:latin typeface="Oracle Sans Light" panose="020B0403020204020204" pitchFamily="34" charset="0"/>
                          <a:cs typeface="Oracle Sans Light" panose="020B0403020204020204" pitchFamily="34" charset="0"/>
                        </a:rPr>
                        <a:t> ID</a:t>
                      </a:r>
                    </a:p>
                    <a:p>
                      <a:r>
                        <a:rPr lang="en-US" sz="1800" dirty="0">
                          <a:solidFill>
                            <a:schemeClr val="tx1"/>
                          </a:solidFill>
                          <a:latin typeface="Oracle Sans Light" panose="020B0403020204020204" pitchFamily="34" charset="0"/>
                          <a:cs typeface="Oracle Sans Light" panose="020B0403020204020204" pitchFamily="34" charset="0"/>
                        </a:rPr>
                        <a:t>Financial</a:t>
                      </a:r>
                      <a:r>
                        <a:rPr lang="en-US" sz="1800" baseline="0" dirty="0">
                          <a:solidFill>
                            <a:schemeClr val="tx1"/>
                          </a:solidFill>
                          <a:latin typeface="Oracle Sans Light" panose="020B0403020204020204" pitchFamily="34" charset="0"/>
                          <a:cs typeface="Oracle Sans Light" panose="020B0403020204020204" pitchFamily="34" charset="0"/>
                        </a:rPr>
                        <a:t> Aid</a:t>
                      </a:r>
                    </a:p>
                    <a:p>
                      <a:r>
                        <a:rPr lang="en-US" sz="1800" baseline="0" dirty="0">
                          <a:solidFill>
                            <a:schemeClr val="tx1"/>
                          </a:solidFill>
                          <a:latin typeface="Oracle Sans Light" panose="020B0403020204020204" pitchFamily="34" charset="0"/>
                          <a:cs typeface="Oracle Sans Light" panose="020B0403020204020204" pitchFamily="34" charset="0"/>
                        </a:rPr>
                        <a:t>Admission Date</a:t>
                      </a:r>
                    </a:p>
                    <a:p>
                      <a:r>
                        <a:rPr lang="en-US" sz="1800" baseline="0" dirty="0">
                          <a:solidFill>
                            <a:schemeClr val="tx1"/>
                          </a:solidFill>
                          <a:latin typeface="Oracle Sans Light" panose="020B0403020204020204" pitchFamily="34" charset="0"/>
                          <a:cs typeface="Oracle Sans Light" panose="020B0403020204020204" pitchFamily="34" charset="0"/>
                        </a:rPr>
                        <a:t>Graduation Date</a:t>
                      </a:r>
                    </a:p>
                    <a:p>
                      <a:r>
                        <a:rPr lang="en-US" sz="1800" baseline="0" dirty="0">
                          <a:solidFill>
                            <a:schemeClr val="tx1"/>
                          </a:solidFill>
                          <a:latin typeface="Oracle Sans Light" panose="020B0403020204020204" pitchFamily="34" charset="0"/>
                          <a:cs typeface="Oracle Sans Light" panose="020B0403020204020204" pitchFamily="34" charset="0"/>
                        </a:rPr>
                        <a:t>Attendance</a:t>
                      </a:r>
                    </a:p>
                    <a:p>
                      <a:r>
                        <a:rPr lang="en-US" sz="1800" baseline="0" dirty="0">
                          <a:solidFill>
                            <a:schemeClr val="tx1"/>
                          </a:solidFill>
                          <a:latin typeface="Oracle Sans Light" panose="020B0403020204020204" pitchFamily="34" charset="0"/>
                          <a:cs typeface="Oracle Sans Light" panose="020B0403020204020204" pitchFamily="34" charset="0"/>
                        </a:rPr>
                        <a:t>…</a:t>
                      </a:r>
                    </a:p>
                    <a:p>
                      <a:endParaRPr lang="en-US" sz="1800" dirty="0">
                        <a:solidFill>
                          <a:schemeClr val="tx1"/>
                        </a:solidFill>
                        <a:latin typeface="Oracle Sans Light" panose="020B0403020204020204" pitchFamily="34" charset="0"/>
                        <a:cs typeface="Oracle Sans Light" panose="020B0403020204020204" pitchFamily="34" charset="0"/>
                      </a:endParaRPr>
                    </a:p>
                  </a:txBody>
                  <a:tcPr marL="91416" marR="91416" marT="45708" marB="45708">
                    <a:lnL w="12700" cap="flat" cmpd="sng" algn="ctr">
                      <a:noFill/>
                      <a:prstDash val="solid"/>
                      <a:round/>
                      <a:headEnd type="none" w="med" len="med"/>
                      <a:tailEnd type="none" w="med" len="med"/>
                    </a:lnL>
                    <a:lnT w="12700" cap="flat" cmpd="sng" algn="ctr">
                      <a:solidFill>
                        <a:schemeClr val="accent4"/>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0669" y="1813463"/>
            <a:ext cx="1337195" cy="133719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50758" y="1930579"/>
            <a:ext cx="1102959" cy="110295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73248" y="1708663"/>
            <a:ext cx="1546791" cy="1546791"/>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210" y="1950587"/>
            <a:ext cx="1062946" cy="1062946"/>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4437" y="1964917"/>
            <a:ext cx="1034286" cy="1034286"/>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67925" y="1836181"/>
            <a:ext cx="1291754" cy="1291754"/>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70841" y="1946157"/>
            <a:ext cx="1071803" cy="1071803"/>
          </a:xfrm>
          <a:prstGeom prst="rect">
            <a:avLst/>
          </a:prstGeom>
        </p:spPr>
      </p:pic>
    </p:spTree>
    <p:extLst>
      <p:ext uri="{BB962C8B-B14F-4D97-AF65-F5344CB8AC3E}">
        <p14:creationId xmlns:p14="http://schemas.microsoft.com/office/powerpoint/2010/main" val="65807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939CBBA-68E9-4856-AFCB-DFFD3A678AE9}"/>
              </a:ext>
            </a:extLst>
          </p:cNvPr>
          <p:cNvSpPr>
            <a:spLocks noGrp="1"/>
          </p:cNvSpPr>
          <p:nvPr>
            <p:ph type="title"/>
          </p:nvPr>
        </p:nvSpPr>
        <p:spPr/>
        <p:txBody>
          <a:bodyPr/>
          <a:lstStyle/>
          <a:p>
            <a:r>
              <a:rPr lang="en-US" dirty="0"/>
              <a:t>The problem</a:t>
            </a:r>
          </a:p>
        </p:txBody>
      </p:sp>
      <p:sp>
        <p:nvSpPr>
          <p:cNvPr id="10" name="Text Placeholder 9">
            <a:extLst>
              <a:ext uri="{FF2B5EF4-FFF2-40B4-BE49-F238E27FC236}">
                <a16:creationId xmlns:a16="http://schemas.microsoft.com/office/drawing/2014/main" id="{9E6D4095-F1DC-4D34-9D37-710B829386E2}"/>
              </a:ext>
            </a:extLst>
          </p:cNvPr>
          <p:cNvSpPr>
            <a:spLocks noGrp="1"/>
          </p:cNvSpPr>
          <p:nvPr>
            <p:ph type="body" sz="quarter" idx="11"/>
          </p:nvPr>
        </p:nvSpPr>
        <p:spPr/>
        <p:txBody>
          <a:bodyPr/>
          <a:lstStyle/>
          <a:p>
            <a:r>
              <a:rPr lang="en-US" sz="1800" dirty="0"/>
              <a:t>Proliferation of sensitive data increases security risk</a:t>
            </a:r>
          </a:p>
          <a:p>
            <a:endParaRPr lang="en-US" dirty="0"/>
          </a:p>
        </p:txBody>
      </p:sp>
      <p:sp>
        <p:nvSpPr>
          <p:cNvPr id="3" name="Footer Placeholder 2">
            <a:extLst>
              <a:ext uri="{FF2B5EF4-FFF2-40B4-BE49-F238E27FC236}">
                <a16:creationId xmlns:a16="http://schemas.microsoft.com/office/drawing/2014/main" id="{B23B4A24-132C-024C-8E16-F2DA41702A11}"/>
              </a:ext>
            </a:extLst>
          </p:cNvPr>
          <p:cNvSpPr>
            <a:spLocks noGrp="1"/>
          </p:cNvSpPr>
          <p:nvPr>
            <p:ph type="ftr" sz="quarter" idx="13"/>
          </p:nvPr>
        </p:nvSpPr>
        <p:spPr/>
        <p:txBody>
          <a:bodyPr/>
          <a:lstStyle/>
          <a:p>
            <a:r>
              <a:rPr lang="en-US"/>
              <a:t>Copyright © 2023, Oracle and/or its affiliates </a:t>
            </a:r>
            <a:endParaRPr lang="en-US" dirty="0"/>
          </a:p>
        </p:txBody>
      </p:sp>
      <p:grpSp>
        <p:nvGrpSpPr>
          <p:cNvPr id="132" name="Group 131">
            <a:extLst>
              <a:ext uri="{FF2B5EF4-FFF2-40B4-BE49-F238E27FC236}">
                <a16:creationId xmlns:a16="http://schemas.microsoft.com/office/drawing/2014/main" id="{720EBE32-71D9-AA46-9CC9-5341CA55FFE2}"/>
              </a:ext>
            </a:extLst>
          </p:cNvPr>
          <p:cNvGrpSpPr/>
          <p:nvPr/>
        </p:nvGrpSpPr>
        <p:grpSpPr>
          <a:xfrm>
            <a:off x="888878" y="2886367"/>
            <a:ext cx="10471874" cy="317597"/>
            <a:chOff x="293223" y="3323491"/>
            <a:chExt cx="10471874" cy="317597"/>
          </a:xfrm>
        </p:grpSpPr>
        <p:sp>
          <p:nvSpPr>
            <p:cNvPr id="159" name="TextBox 158">
              <a:extLst>
                <a:ext uri="{FF2B5EF4-FFF2-40B4-BE49-F238E27FC236}">
                  <a16:creationId xmlns:a16="http://schemas.microsoft.com/office/drawing/2014/main" id="{935BC091-FC8B-464D-8FFE-CD6D0D76CC66}"/>
                </a:ext>
              </a:extLst>
            </p:cNvPr>
            <p:cNvSpPr txBox="1"/>
            <p:nvPr/>
          </p:nvSpPr>
          <p:spPr>
            <a:xfrm>
              <a:off x="293223" y="3333311"/>
              <a:ext cx="1095941"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Testing</a:t>
              </a:r>
              <a:endParaRPr lang="en-US" sz="1400"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57" name="TextBox 156">
              <a:extLst>
                <a:ext uri="{FF2B5EF4-FFF2-40B4-BE49-F238E27FC236}">
                  <a16:creationId xmlns:a16="http://schemas.microsoft.com/office/drawing/2014/main" id="{0A9F0446-B95D-0C48-84B6-F6676F1C1CD4}"/>
                </a:ext>
              </a:extLst>
            </p:cNvPr>
            <p:cNvSpPr txBox="1"/>
            <p:nvPr/>
          </p:nvSpPr>
          <p:spPr>
            <a:xfrm>
              <a:off x="1416958" y="3323785"/>
              <a:ext cx="1316776"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Development</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55" name="TextBox 154">
              <a:extLst>
                <a:ext uri="{FF2B5EF4-FFF2-40B4-BE49-F238E27FC236}">
                  <a16:creationId xmlns:a16="http://schemas.microsoft.com/office/drawing/2014/main" id="{37327D69-089D-B34D-9158-E14EA7D4026A}"/>
                </a:ext>
              </a:extLst>
            </p:cNvPr>
            <p:cNvSpPr txBox="1"/>
            <p:nvPr/>
          </p:nvSpPr>
          <p:spPr>
            <a:xfrm>
              <a:off x="2563562" y="3323784"/>
              <a:ext cx="1316776"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Cloud</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53" name="TextBox 152">
              <a:extLst>
                <a:ext uri="{FF2B5EF4-FFF2-40B4-BE49-F238E27FC236}">
                  <a16:creationId xmlns:a16="http://schemas.microsoft.com/office/drawing/2014/main" id="{A1DD70A3-65A1-1B40-971E-F03B342608C7}"/>
                </a:ext>
              </a:extLst>
            </p:cNvPr>
            <p:cNvSpPr txBox="1"/>
            <p:nvPr/>
          </p:nvSpPr>
          <p:spPr>
            <a:xfrm>
              <a:off x="3776157" y="3324237"/>
              <a:ext cx="1236602"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Partners</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51" name="TextBox 150">
              <a:extLst>
                <a:ext uri="{FF2B5EF4-FFF2-40B4-BE49-F238E27FC236}">
                  <a16:creationId xmlns:a16="http://schemas.microsoft.com/office/drawing/2014/main" id="{81A8634B-4455-214A-8F98-BB762361946A}"/>
                </a:ext>
              </a:extLst>
            </p:cNvPr>
            <p:cNvSpPr txBox="1"/>
            <p:nvPr/>
          </p:nvSpPr>
          <p:spPr>
            <a:xfrm>
              <a:off x="4870871" y="3323785"/>
              <a:ext cx="1316776"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Analytics</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49" name="TextBox 148">
              <a:extLst>
                <a:ext uri="{FF2B5EF4-FFF2-40B4-BE49-F238E27FC236}">
                  <a16:creationId xmlns:a16="http://schemas.microsoft.com/office/drawing/2014/main" id="{7A5B54AE-B7B4-C74D-8175-4344B411D38A}"/>
                </a:ext>
              </a:extLst>
            </p:cNvPr>
            <p:cNvSpPr txBox="1"/>
            <p:nvPr/>
          </p:nvSpPr>
          <p:spPr>
            <a:xfrm>
              <a:off x="6168303" y="3329288"/>
              <a:ext cx="1171028"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Demo</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47" name="TextBox 146">
              <a:extLst>
                <a:ext uri="{FF2B5EF4-FFF2-40B4-BE49-F238E27FC236}">
                  <a16:creationId xmlns:a16="http://schemas.microsoft.com/office/drawing/2014/main" id="{32DF0F1E-7121-8B4A-9C1A-FD59434752DA}"/>
                </a:ext>
              </a:extLst>
            </p:cNvPr>
            <p:cNvSpPr txBox="1"/>
            <p:nvPr/>
          </p:nvSpPr>
          <p:spPr>
            <a:xfrm>
              <a:off x="7348272" y="3324221"/>
              <a:ext cx="1151962"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Training</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45" name="TextBox 144">
              <a:extLst>
                <a:ext uri="{FF2B5EF4-FFF2-40B4-BE49-F238E27FC236}">
                  <a16:creationId xmlns:a16="http://schemas.microsoft.com/office/drawing/2014/main" id="{472730DD-6944-774C-B038-FD05F585C4FA}"/>
                </a:ext>
              </a:extLst>
            </p:cNvPr>
            <p:cNvSpPr txBox="1"/>
            <p:nvPr/>
          </p:nvSpPr>
          <p:spPr>
            <a:xfrm>
              <a:off x="8556304" y="3330568"/>
              <a:ext cx="1084000" cy="307777"/>
            </a:xfrm>
            <a:prstGeom prst="rect">
              <a:avLst/>
            </a:prstGeom>
            <a:noFill/>
          </p:spPr>
          <p:txBody>
            <a:bodyPr wrap="square" rtlCol="0">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Research</a:t>
              </a:r>
              <a:endParaRPr lang="en-US" sz="1328" dirty="0">
                <a:solidFill>
                  <a:schemeClr val="bg1">
                    <a:lumMod val="10000"/>
                  </a:schemeClr>
                </a:solidFill>
                <a:latin typeface="Oracle Sans Light" panose="020B0403020204020204" pitchFamily="34" charset="0"/>
                <a:cs typeface="Oracle Sans Light" panose="020B0403020204020204" pitchFamily="34" charset="0"/>
              </a:endParaRPr>
            </a:p>
          </p:txBody>
        </p:sp>
        <p:sp>
          <p:nvSpPr>
            <p:cNvPr id="143" name="Rectangle 142">
              <a:extLst>
                <a:ext uri="{FF2B5EF4-FFF2-40B4-BE49-F238E27FC236}">
                  <a16:creationId xmlns:a16="http://schemas.microsoft.com/office/drawing/2014/main" id="{6FF84A4C-C1C5-6847-B1FB-F716EFC4AB8A}"/>
                </a:ext>
              </a:extLst>
            </p:cNvPr>
            <p:cNvSpPr/>
            <p:nvPr/>
          </p:nvSpPr>
          <p:spPr>
            <a:xfrm>
              <a:off x="9875494" y="3323491"/>
              <a:ext cx="889603" cy="307777"/>
            </a:xfrm>
            <a:prstGeom prst="rect">
              <a:avLst/>
            </a:prstGeom>
          </p:spPr>
          <p:txBody>
            <a:bodyPr wrap="none">
              <a:spAutoFit/>
            </a:bodyPr>
            <a:lstStyle/>
            <a:p>
              <a:pPr algn="ctr"/>
              <a:r>
                <a:rPr lang="pt-PT" sz="1400" dirty="0">
                  <a:solidFill>
                    <a:schemeClr val="bg1">
                      <a:lumMod val="10000"/>
                    </a:schemeClr>
                  </a:solidFill>
                  <a:latin typeface="Oracle Sans Light" panose="020B0403020204020204" pitchFamily="34" charset="0"/>
                  <a:cs typeface="Oracle Sans Light" panose="020B0403020204020204" pitchFamily="34" charset="0"/>
                </a:rPr>
                <a:t>&amp; More...</a:t>
              </a:r>
              <a:endParaRPr lang="en-US" sz="1400" dirty="0">
                <a:solidFill>
                  <a:schemeClr val="bg1">
                    <a:lumMod val="10000"/>
                  </a:schemeClr>
                </a:solidFill>
                <a:latin typeface="Oracle Sans Light" panose="020B0403020204020204" pitchFamily="34" charset="0"/>
                <a:cs typeface="Oracle Sans Light" panose="020B0403020204020204" pitchFamily="34" charset="0"/>
              </a:endParaRPr>
            </a:p>
          </p:txBody>
        </p:sp>
      </p:grpSp>
      <p:pic>
        <p:nvPicPr>
          <p:cNvPr id="169" name="Picture Placeholder 14">
            <a:extLst>
              <a:ext uri="{FF2B5EF4-FFF2-40B4-BE49-F238E27FC236}">
                <a16:creationId xmlns:a16="http://schemas.microsoft.com/office/drawing/2014/main" id="{48F8D40B-3E5D-3845-BA2C-8D3AA3EAC462}"/>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2" name="Picture Placeholder 14">
            <a:extLst>
              <a:ext uri="{FF2B5EF4-FFF2-40B4-BE49-F238E27FC236}">
                <a16:creationId xmlns:a16="http://schemas.microsoft.com/office/drawing/2014/main" id="{3046A272-050E-0044-8CCF-1722E8A538EC}"/>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3" name="Picture Placeholder 14">
            <a:extLst>
              <a:ext uri="{FF2B5EF4-FFF2-40B4-BE49-F238E27FC236}">
                <a16:creationId xmlns:a16="http://schemas.microsoft.com/office/drawing/2014/main" id="{AFEB80FE-AF18-7349-A09E-B55060792025}"/>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4" name="Picture Placeholder 14">
            <a:extLst>
              <a:ext uri="{FF2B5EF4-FFF2-40B4-BE49-F238E27FC236}">
                <a16:creationId xmlns:a16="http://schemas.microsoft.com/office/drawing/2014/main" id="{95075CED-762A-EF4F-AD2F-2B27DC2B92F1}"/>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5" name="Picture Placeholder 14">
            <a:extLst>
              <a:ext uri="{FF2B5EF4-FFF2-40B4-BE49-F238E27FC236}">
                <a16:creationId xmlns:a16="http://schemas.microsoft.com/office/drawing/2014/main" id="{6748EE7E-29EA-B649-8805-4661AF86864F}"/>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91895" y="5415777"/>
            <a:ext cx="538060" cy="538764"/>
          </a:xfrm>
          <a:prstGeom prst="rect">
            <a:avLst/>
          </a:prstGeom>
        </p:spPr>
      </p:pic>
      <p:pic>
        <p:nvPicPr>
          <p:cNvPr id="176" name="Picture Placeholder 14">
            <a:extLst>
              <a:ext uri="{FF2B5EF4-FFF2-40B4-BE49-F238E27FC236}">
                <a16:creationId xmlns:a16="http://schemas.microsoft.com/office/drawing/2014/main" id="{197C7A71-735A-2B41-B0A4-82B21BE73CD0}"/>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7" name="Picture Placeholder 14">
            <a:extLst>
              <a:ext uri="{FF2B5EF4-FFF2-40B4-BE49-F238E27FC236}">
                <a16:creationId xmlns:a16="http://schemas.microsoft.com/office/drawing/2014/main" id="{6194CA88-0592-FF45-AC2E-988C1E8A4E9D}"/>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79" name="Picture Placeholder 14">
            <a:extLst>
              <a:ext uri="{FF2B5EF4-FFF2-40B4-BE49-F238E27FC236}">
                <a16:creationId xmlns:a16="http://schemas.microsoft.com/office/drawing/2014/main" id="{BF813F99-BC94-214F-B22B-4DB2885E80AD}"/>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80" name="Picture Placeholder 14">
            <a:extLst>
              <a:ext uri="{FF2B5EF4-FFF2-40B4-BE49-F238E27FC236}">
                <a16:creationId xmlns:a16="http://schemas.microsoft.com/office/drawing/2014/main" id="{4D640976-6629-794C-98B7-241026B13598}"/>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1790" y="5415777"/>
            <a:ext cx="538060" cy="538764"/>
          </a:xfrm>
          <a:prstGeom prst="rect">
            <a:avLst/>
          </a:prstGeom>
        </p:spPr>
      </p:pic>
      <p:pic>
        <p:nvPicPr>
          <p:cNvPr id="181" name="Picture Placeholder 14">
            <a:extLst>
              <a:ext uri="{FF2B5EF4-FFF2-40B4-BE49-F238E27FC236}">
                <a16:creationId xmlns:a16="http://schemas.microsoft.com/office/drawing/2014/main" id="{D6B11A99-FFF7-A846-AE82-537ECE003DC2}"/>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5583" y="5415777"/>
            <a:ext cx="538060" cy="538764"/>
          </a:xfrm>
          <a:prstGeom prst="rect">
            <a:avLst/>
          </a:prstGeom>
        </p:spPr>
      </p:pic>
      <p:pic>
        <p:nvPicPr>
          <p:cNvPr id="182" name="Picture Placeholder 14">
            <a:extLst>
              <a:ext uri="{FF2B5EF4-FFF2-40B4-BE49-F238E27FC236}">
                <a16:creationId xmlns:a16="http://schemas.microsoft.com/office/drawing/2014/main" id="{82899E8B-E096-6F40-8DB5-E8083D42D814}"/>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5583" y="5415777"/>
            <a:ext cx="538060" cy="538764"/>
          </a:xfrm>
          <a:prstGeom prst="rect">
            <a:avLst/>
          </a:prstGeom>
        </p:spPr>
      </p:pic>
      <p:pic>
        <p:nvPicPr>
          <p:cNvPr id="183" name="Picture Placeholder 14">
            <a:extLst>
              <a:ext uri="{FF2B5EF4-FFF2-40B4-BE49-F238E27FC236}">
                <a16:creationId xmlns:a16="http://schemas.microsoft.com/office/drawing/2014/main" id="{6539F494-0151-9044-B94A-874C1E1341E8}"/>
              </a:ext>
            </a:extLst>
          </p:cNvPr>
          <p:cNvPicPr>
            <a:picLocks noChangeAspect="1"/>
          </p:cNvPicPr>
          <p:nvPr/>
        </p:nvPicPr>
        <p:blipFill>
          <a:blip r:embed="rId3" cstate="hqprint">
            <a:extLst>
              <a:ext uri="{28A0092B-C50C-407E-A947-70E740481C1C}">
                <a14:useLocalDpi xmlns:a14="http://schemas.microsoft.com/office/drawing/2010/main" val="0"/>
              </a:ext>
            </a:extLst>
          </a:blip>
          <a:srcRect l="58" r="58"/>
          <a:stretch>
            <a:fillRect/>
          </a:stretch>
        </p:blipFill>
        <p:spPr>
          <a:xfrm>
            <a:off x="5885583" y="5415777"/>
            <a:ext cx="538060" cy="538764"/>
          </a:xfrm>
          <a:prstGeom prst="rect">
            <a:avLst/>
          </a:prstGeom>
        </p:spPr>
      </p:pic>
      <p:pic>
        <p:nvPicPr>
          <p:cNvPr id="4" name="Graphic 3">
            <a:extLst>
              <a:ext uri="{FF2B5EF4-FFF2-40B4-BE49-F238E27FC236}">
                <a16:creationId xmlns:a16="http://schemas.microsoft.com/office/drawing/2014/main" id="{ACE64DEB-3621-EF4D-9D6C-E179FABFBF5A}"/>
              </a:ext>
            </a:extLst>
          </p:cNvPr>
          <p:cNvPicPr>
            <a:picLocks noGrp="1"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233574" y="1986287"/>
            <a:ext cx="929788" cy="929788"/>
          </a:xfrm>
          <a:prstGeom prst="rect">
            <a:avLst/>
          </a:prstGeom>
          <a:noFill/>
        </p:spPr>
      </p:pic>
      <p:pic>
        <p:nvPicPr>
          <p:cNvPr id="5" name="Graphic 4">
            <a:extLst>
              <a:ext uri="{FF2B5EF4-FFF2-40B4-BE49-F238E27FC236}">
                <a16:creationId xmlns:a16="http://schemas.microsoft.com/office/drawing/2014/main" id="{7C550E20-4E1A-5A4A-8317-7A520426529B}"/>
              </a:ext>
            </a:extLst>
          </p:cNvPr>
          <p:cNvPicPr>
            <a:picLocks noGrp="1"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85" r="85"/>
          <a:stretch/>
        </p:blipFill>
        <p:spPr>
          <a:xfrm>
            <a:off x="5694833" y="1986287"/>
            <a:ext cx="929789" cy="929788"/>
          </a:xfrm>
          <a:prstGeom prst="rect">
            <a:avLst/>
          </a:prstGeom>
          <a:noFill/>
        </p:spPr>
      </p:pic>
      <p:pic>
        <p:nvPicPr>
          <p:cNvPr id="6" name="Graphic 5">
            <a:extLst>
              <a:ext uri="{FF2B5EF4-FFF2-40B4-BE49-F238E27FC236}">
                <a16:creationId xmlns:a16="http://schemas.microsoft.com/office/drawing/2014/main" id="{E5CF0169-9164-D449-80D3-0B510DBC8F31}"/>
              </a:ext>
            </a:extLst>
          </p:cNvPr>
          <p:cNvPicPr>
            <a:picLocks noGrp="1"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8053994" y="1986287"/>
            <a:ext cx="929788" cy="929788"/>
          </a:xfrm>
          <a:prstGeom prst="rect">
            <a:avLst/>
          </a:prstGeom>
          <a:noFill/>
        </p:spPr>
      </p:pic>
      <p:pic>
        <p:nvPicPr>
          <p:cNvPr id="7" name="Graphic 6">
            <a:extLst>
              <a:ext uri="{FF2B5EF4-FFF2-40B4-BE49-F238E27FC236}">
                <a16:creationId xmlns:a16="http://schemas.microsoft.com/office/drawing/2014/main" id="{1985A201-FFB2-5F45-B58D-8B60F1D3219E}"/>
              </a:ext>
            </a:extLst>
          </p:cNvPr>
          <p:cNvPicPr>
            <a:picLocks noGrp="1"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85" r="85"/>
          <a:stretch/>
        </p:blipFill>
        <p:spPr>
          <a:xfrm>
            <a:off x="2156091" y="1986287"/>
            <a:ext cx="929789" cy="929788"/>
          </a:xfrm>
          <a:prstGeom prst="rect">
            <a:avLst/>
          </a:prstGeom>
          <a:noFill/>
        </p:spPr>
      </p:pic>
      <p:pic>
        <p:nvPicPr>
          <p:cNvPr id="8" name="Graphic 7">
            <a:extLst>
              <a:ext uri="{FF2B5EF4-FFF2-40B4-BE49-F238E27FC236}">
                <a16:creationId xmlns:a16="http://schemas.microsoft.com/office/drawing/2014/main" id="{01D67A74-0F9D-DC4C-BDE3-A9B6077E55A4}"/>
              </a:ext>
            </a:extLst>
          </p:cNvPr>
          <p:cNvPicPr>
            <a:picLocks noGrp="1"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4515252" y="1986287"/>
            <a:ext cx="929789" cy="929788"/>
          </a:xfrm>
          <a:prstGeom prst="rect">
            <a:avLst/>
          </a:prstGeom>
          <a:noFill/>
        </p:spPr>
      </p:pic>
      <p:pic>
        <p:nvPicPr>
          <p:cNvPr id="11" name="Graphic 10">
            <a:extLst>
              <a:ext uri="{FF2B5EF4-FFF2-40B4-BE49-F238E27FC236}">
                <a16:creationId xmlns:a16="http://schemas.microsoft.com/office/drawing/2014/main" id="{1A625782-D9AD-A349-ABB3-E9B69698A976}"/>
              </a:ext>
            </a:extLst>
          </p:cNvPr>
          <p:cNvPicPr>
            <a:picLocks noGrp="1" noChangeAspect="1"/>
          </p:cNvPicPr>
          <p:nvPr/>
        </p:nvPicPr>
        <p:blipFill rotWithShape="1">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3335672" y="1986287"/>
            <a:ext cx="929788" cy="929788"/>
          </a:xfrm>
          <a:prstGeom prst="rect">
            <a:avLst/>
          </a:prstGeom>
          <a:noFill/>
        </p:spPr>
      </p:pic>
      <p:pic>
        <p:nvPicPr>
          <p:cNvPr id="12" name="Graphic 11">
            <a:extLst>
              <a:ext uri="{FF2B5EF4-FFF2-40B4-BE49-F238E27FC236}">
                <a16:creationId xmlns:a16="http://schemas.microsoft.com/office/drawing/2014/main" id="{56D61E49-BFC1-5143-9205-ED9E41F2D521}"/>
              </a:ext>
            </a:extLst>
          </p:cNvPr>
          <p:cNvPicPr>
            <a:picLocks noGrp="1" noChangeAspect="1"/>
          </p:cNvPicPr>
          <p:nvPr/>
        </p:nvPicPr>
        <p:blipFill rotWithShape="1">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4265460" y="4536630"/>
            <a:ext cx="1815020" cy="1815020"/>
          </a:xfrm>
          <a:prstGeom prst="rect">
            <a:avLst/>
          </a:prstGeom>
          <a:noFill/>
        </p:spPr>
      </p:pic>
      <p:pic>
        <p:nvPicPr>
          <p:cNvPr id="13" name="Graphic 12">
            <a:extLst>
              <a:ext uri="{FF2B5EF4-FFF2-40B4-BE49-F238E27FC236}">
                <a16:creationId xmlns:a16="http://schemas.microsoft.com/office/drawing/2014/main" id="{DD52FC1C-88AA-9D40-AF4A-7EC926B745CE}"/>
              </a:ext>
            </a:extLst>
          </p:cNvPr>
          <p:cNvPicPr>
            <a:picLocks noGrp="1" noChangeAspect="1"/>
          </p:cNvPicPr>
          <p:nvPr/>
        </p:nvPicPr>
        <p:blipFill rotWithShape="1">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5551658" y="5010659"/>
            <a:ext cx="1198324" cy="1198324"/>
          </a:xfrm>
          <a:prstGeom prst="rect">
            <a:avLst/>
          </a:prstGeom>
          <a:noFill/>
        </p:spPr>
      </p:pic>
      <p:pic>
        <p:nvPicPr>
          <p:cNvPr id="14" name="Graphic 13">
            <a:extLst>
              <a:ext uri="{FF2B5EF4-FFF2-40B4-BE49-F238E27FC236}">
                <a16:creationId xmlns:a16="http://schemas.microsoft.com/office/drawing/2014/main" id="{EA86B962-9C43-D24B-809D-BF965E16DA28}"/>
              </a:ext>
            </a:extLst>
          </p:cNvPr>
          <p:cNvPicPr>
            <a:picLocks noGrp="1" noChangeAspect="1"/>
          </p:cNvPicPr>
          <p:nvPr/>
        </p:nvPicPr>
        <p:blipFill rotWithShape="1">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10413151" y="1986287"/>
            <a:ext cx="929788" cy="929788"/>
          </a:xfrm>
          <a:prstGeom prst="rect">
            <a:avLst/>
          </a:prstGeom>
          <a:noFill/>
        </p:spPr>
      </p:pic>
      <p:pic>
        <p:nvPicPr>
          <p:cNvPr id="16" name="Graphic 15">
            <a:extLst>
              <a:ext uri="{FF2B5EF4-FFF2-40B4-BE49-F238E27FC236}">
                <a16:creationId xmlns:a16="http://schemas.microsoft.com/office/drawing/2014/main" id="{3F0650AF-9CC7-B94A-B3B0-7AF9C0E1591A}"/>
              </a:ext>
            </a:extLst>
          </p:cNvPr>
          <p:cNvPicPr>
            <a:picLocks noGrp="1" noChangeAspect="1"/>
          </p:cNvPicPr>
          <p:nvPr/>
        </p:nvPicPr>
        <p:blipFill rotWithShape="1">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rcRect l="85" r="85"/>
          <a:stretch/>
        </p:blipFill>
        <p:spPr>
          <a:xfrm>
            <a:off x="6874414" y="1986287"/>
            <a:ext cx="929788" cy="929788"/>
          </a:xfrm>
          <a:prstGeom prst="rect">
            <a:avLst/>
          </a:prstGeom>
          <a:noFill/>
        </p:spPr>
      </p:pic>
      <p:pic>
        <p:nvPicPr>
          <p:cNvPr id="17" name="Graphic 16">
            <a:extLst>
              <a:ext uri="{FF2B5EF4-FFF2-40B4-BE49-F238E27FC236}">
                <a16:creationId xmlns:a16="http://schemas.microsoft.com/office/drawing/2014/main" id="{DB4F3710-39C6-4B4A-BCA2-8247824B5FB8}"/>
              </a:ext>
            </a:extLst>
          </p:cNvPr>
          <p:cNvPicPr>
            <a:picLocks noGrp="1" noChangeAspect="1"/>
          </p:cNvPicPr>
          <p:nvPr/>
        </p:nvPicPr>
        <p:blipFill rotWithShape="1">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rcRect l="85" r="85"/>
          <a:stretch/>
        </p:blipFill>
        <p:spPr>
          <a:xfrm>
            <a:off x="976510" y="1986287"/>
            <a:ext cx="929789" cy="929788"/>
          </a:xfrm>
          <a:prstGeom prst="rect">
            <a:avLst/>
          </a:prstGeom>
          <a:noFill/>
        </p:spPr>
      </p:pic>
    </p:spTree>
    <p:extLst>
      <p:ext uri="{BB962C8B-B14F-4D97-AF65-F5344CB8AC3E}">
        <p14:creationId xmlns:p14="http://schemas.microsoft.com/office/powerpoint/2010/main" val="333135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par>
                                <p:cTn id="8" presetID="0" presetClass="path" presetSubtype="0" accel="50000" decel="50000" fill="hold" nodeType="withEffect">
                                  <p:stCondLst>
                                    <p:cond delay="0"/>
                                  </p:stCondLst>
                                  <p:childTnLst>
                                    <p:animMotion origin="layout" path="M -0.0043 4.81481E-6 L -0.38464 -0.31088 " pathEditMode="relative" rAng="0" ptsTypes="AA">
                                      <p:cBhvr>
                                        <p:cTn id="9" dur="2000" fill="hold"/>
                                        <p:tgtEl>
                                          <p:spTgt spid="169"/>
                                        </p:tgtEl>
                                        <p:attrNameLst>
                                          <p:attrName>ppt_x</p:attrName>
                                          <p:attrName>ppt_y</p:attrName>
                                        </p:attrNameLst>
                                      </p:cBhvr>
                                      <p:rCtr x="-19023" y="-15556"/>
                                    </p:animMotion>
                                  </p:childTnLst>
                                </p:cTn>
                              </p:par>
                              <p:par>
                                <p:cTn id="10" presetID="0" presetClass="path" presetSubtype="0" accel="50000" decel="50000" fill="hold" nodeType="withEffect">
                                  <p:stCondLst>
                                    <p:cond delay="0"/>
                                  </p:stCondLst>
                                  <p:childTnLst>
                                    <p:animMotion origin="layout" path="M 0.00013 4.81481E-6 L -0.28464 -0.31088 " pathEditMode="relative" rAng="0" ptsTypes="AA">
                                      <p:cBhvr>
                                        <p:cTn id="11" dur="2000" fill="hold"/>
                                        <p:tgtEl>
                                          <p:spTgt spid="172"/>
                                        </p:tgtEl>
                                        <p:attrNameLst>
                                          <p:attrName>ppt_x</p:attrName>
                                          <p:attrName>ppt_y</p:attrName>
                                        </p:attrNameLst>
                                      </p:cBhvr>
                                      <p:rCtr x="-14245" y="-15556"/>
                                    </p:animMotion>
                                  </p:childTnLst>
                                </p:cTn>
                              </p:par>
                              <p:par>
                                <p:cTn id="12" presetID="0" presetClass="path" presetSubtype="0" accel="50000" decel="50000" fill="hold" nodeType="withEffect">
                                  <p:stCondLst>
                                    <p:cond delay="0"/>
                                  </p:stCondLst>
                                  <p:childTnLst>
                                    <p:animMotion origin="layout" path="M 0.00013 4.81481E-6 L -0.18672 -0.31088 " pathEditMode="relative" rAng="0" ptsTypes="AA">
                                      <p:cBhvr>
                                        <p:cTn id="13" dur="2000" fill="hold"/>
                                        <p:tgtEl>
                                          <p:spTgt spid="173"/>
                                        </p:tgtEl>
                                        <p:attrNameLst>
                                          <p:attrName>ppt_x</p:attrName>
                                          <p:attrName>ppt_y</p:attrName>
                                        </p:attrNameLst>
                                      </p:cBhvr>
                                      <p:rCtr x="-9349" y="-15556"/>
                                    </p:animMotion>
                                  </p:childTnLst>
                                </p:cTn>
                              </p:par>
                              <p:par>
                                <p:cTn id="14" presetID="0" presetClass="path" presetSubtype="0" accel="50000" decel="50000" fill="hold" nodeType="withEffect">
                                  <p:stCondLst>
                                    <p:cond delay="0"/>
                                  </p:stCondLst>
                                  <p:childTnLst>
                                    <p:animMotion origin="layout" path="M 0.00013 4.81481E-6 L -0.0961 -0.31088 " pathEditMode="relative" rAng="0" ptsTypes="AA">
                                      <p:cBhvr>
                                        <p:cTn id="15" dur="2000" fill="hold"/>
                                        <p:tgtEl>
                                          <p:spTgt spid="174"/>
                                        </p:tgtEl>
                                        <p:attrNameLst>
                                          <p:attrName>ppt_x</p:attrName>
                                          <p:attrName>ppt_y</p:attrName>
                                        </p:attrNameLst>
                                      </p:cBhvr>
                                      <p:rCtr x="-4818" y="-15556"/>
                                    </p:animMotion>
                                  </p:childTnLst>
                                </p:cTn>
                              </p:par>
                              <p:par>
                                <p:cTn id="16" presetID="0" presetClass="path" presetSubtype="0" accel="50000" decel="50000" fill="hold" nodeType="withEffect">
                                  <p:stCondLst>
                                    <p:cond delay="0"/>
                                  </p:stCondLst>
                                  <p:childTnLst>
                                    <p:animMotion origin="layout" path="M 0.00013 4.81481E-6 L -0.00026 -0.31088 " pathEditMode="relative" rAng="0" ptsTypes="AA">
                                      <p:cBhvr>
                                        <p:cTn id="17" dur="2000" fill="hold"/>
                                        <p:tgtEl>
                                          <p:spTgt spid="176"/>
                                        </p:tgtEl>
                                        <p:attrNameLst>
                                          <p:attrName>ppt_x</p:attrName>
                                          <p:attrName>ppt_y</p:attrName>
                                        </p:attrNameLst>
                                      </p:cBhvr>
                                      <p:rCtr x="-26" y="-15556"/>
                                    </p:animMotion>
                                  </p:childTnLst>
                                </p:cTn>
                              </p:par>
                              <p:par>
                                <p:cTn id="18" presetID="0" presetClass="path" presetSubtype="0" accel="50000" decel="50000" fill="hold" nodeType="withEffect">
                                  <p:stCondLst>
                                    <p:cond delay="0"/>
                                  </p:stCondLst>
                                  <p:childTnLst>
                                    <p:animMotion origin="layout" path="M 0.00091 4.81481E-6 L 0.10677 -0.31088 " pathEditMode="relative" ptsTypes="AA">
                                      <p:cBhvr>
                                        <p:cTn id="19" dur="2000" fill="hold"/>
                                        <p:tgtEl>
                                          <p:spTgt spid="179"/>
                                        </p:tgtEl>
                                        <p:attrNameLst>
                                          <p:attrName>ppt_x</p:attrName>
                                          <p:attrName>ppt_y</p:attrName>
                                        </p:attrNameLst>
                                      </p:cBhvr>
                                    </p:animMotion>
                                  </p:childTnLst>
                                </p:cTn>
                              </p:par>
                              <p:par>
                                <p:cTn id="20" presetID="0" presetClass="path" presetSubtype="0" accel="50000" decel="50000" fill="hold" nodeType="withEffect">
                                  <p:stCondLst>
                                    <p:cond delay="0"/>
                                  </p:stCondLst>
                                  <p:childTnLst>
                                    <p:animMotion origin="layout" path="M 0.00065 4.81481E-6 L 0.20351 -0.3125 " pathEditMode="relative" rAng="0" ptsTypes="AA">
                                      <p:cBhvr>
                                        <p:cTn id="21" dur="2000" fill="hold"/>
                                        <p:tgtEl>
                                          <p:spTgt spid="181"/>
                                        </p:tgtEl>
                                        <p:attrNameLst>
                                          <p:attrName>ppt_x</p:attrName>
                                          <p:attrName>ppt_y</p:attrName>
                                        </p:attrNameLst>
                                      </p:cBhvr>
                                      <p:rCtr x="10143" y="-15625"/>
                                    </p:animMotion>
                                  </p:childTnLst>
                                </p:cTn>
                              </p:par>
                              <p:par>
                                <p:cTn id="22" presetID="0" presetClass="path" presetSubtype="0" accel="50000" decel="50000" fill="hold" nodeType="withEffect">
                                  <p:stCondLst>
                                    <p:cond delay="0"/>
                                  </p:stCondLst>
                                  <p:childTnLst>
                                    <p:animMotion origin="layout" path="M 0.00039 4.81481E-6 L 0.29844 -0.31088 " pathEditMode="relative" ptsTypes="AA">
                                      <p:cBhvr>
                                        <p:cTn id="23" dur="2000" fill="hold"/>
                                        <p:tgtEl>
                                          <p:spTgt spid="182"/>
                                        </p:tgtEl>
                                        <p:attrNameLst>
                                          <p:attrName>ppt_x</p:attrName>
                                          <p:attrName>ppt_y</p:attrName>
                                        </p:attrNameLst>
                                      </p:cBhvr>
                                    </p:animMotion>
                                  </p:childTnLst>
                                </p:cTn>
                              </p:par>
                              <p:par>
                                <p:cTn id="24" presetID="0" presetClass="path" presetSubtype="0" accel="50000" decel="50000" fill="hold" nodeType="withEffect">
                                  <p:stCondLst>
                                    <p:cond delay="0"/>
                                  </p:stCondLst>
                                  <p:childTnLst>
                                    <p:animMotion origin="layout" path="M 0.00039 4.81481E-6 L 0.39062 -0.31088 " pathEditMode="relative" ptsTypes="AA">
                                      <p:cBhvr>
                                        <p:cTn id="25" dur="2000" fill="hold"/>
                                        <p:tgtEl>
                                          <p:spTgt spid="18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Oracle Data Safe</a:t>
            </a:r>
          </a:p>
        </p:txBody>
      </p:sp>
      <p:sp>
        <p:nvSpPr>
          <p:cNvPr id="3" name="Text Placeholder 2"/>
          <p:cNvSpPr>
            <a:spLocks noGrp="1"/>
          </p:cNvSpPr>
          <p:nvPr>
            <p:ph type="body" sz="quarter" idx="11"/>
          </p:nvPr>
        </p:nvSpPr>
        <p:spPr/>
        <p:txBody>
          <a:bodyPr/>
          <a:lstStyle/>
          <a:p>
            <a:r>
              <a:rPr lang="en-US" sz="1800" dirty="0"/>
              <a:t>Sensitive Data Masking</a:t>
            </a:r>
          </a:p>
          <a:p>
            <a:endParaRPr lang="en-US" dirty="0"/>
          </a:p>
        </p:txBody>
      </p:sp>
      <p:sp>
        <p:nvSpPr>
          <p:cNvPr id="2" name="Footer Placeholder 1"/>
          <p:cNvSpPr>
            <a:spLocks noGrp="1"/>
          </p:cNvSpPr>
          <p:nvPr>
            <p:ph type="ftr" sz="quarter" idx="13"/>
          </p:nvPr>
        </p:nvSpPr>
        <p:spPr/>
        <p:txBody>
          <a:bodyPr/>
          <a:lstStyle/>
          <a:p>
            <a:r>
              <a:rPr lang="en-US"/>
              <a:t>Copyright © 2023, Oracle and/or its affiliates </a:t>
            </a:r>
            <a:endParaRPr lang="en-US" dirty="0"/>
          </a:p>
        </p:txBody>
      </p:sp>
      <p:sp>
        <p:nvSpPr>
          <p:cNvPr id="9" name="Content Placeholder 8"/>
          <p:cNvSpPr>
            <a:spLocks noGrp="1"/>
          </p:cNvSpPr>
          <p:nvPr>
            <p:ph idx="4294967295"/>
          </p:nvPr>
        </p:nvSpPr>
        <p:spPr>
          <a:xfrm>
            <a:off x="768875" y="1903681"/>
            <a:ext cx="4729393" cy="3675062"/>
          </a:xfrm>
        </p:spPr>
        <p:txBody>
          <a:bodyPr>
            <a:normAutofit fontScale="85000" lnSpcReduction="20000"/>
          </a:bodyPr>
          <a:lstStyle/>
          <a:p>
            <a:pPr>
              <a:buSzPct val="70000"/>
            </a:pPr>
            <a:r>
              <a:rPr lang="en-US" sz="2100" dirty="0"/>
              <a:t>Minimize sensitive data exposure</a:t>
            </a:r>
            <a:br>
              <a:rPr lang="en-US" sz="2100" dirty="0"/>
            </a:br>
            <a:r>
              <a:rPr lang="en-US" sz="2100" dirty="0"/>
              <a:t>for dev &amp; test, partners, analytics databases </a:t>
            </a:r>
          </a:p>
          <a:p>
            <a:pPr>
              <a:buSzPct val="70000"/>
            </a:pPr>
            <a:endParaRPr lang="en-US" dirty="0"/>
          </a:p>
          <a:p>
            <a:pPr marL="285750" indent="-285750">
              <a:buSzPct val="70000"/>
              <a:buFont typeface="Arial" panose="020B0604020202020204" pitchFamily="34" charset="0"/>
              <a:buChar char="•"/>
            </a:pPr>
            <a:r>
              <a:rPr lang="en-US" sz="1800" b="1" dirty="0"/>
              <a:t>Preserves application integrity</a:t>
            </a:r>
          </a:p>
          <a:p>
            <a:pPr marL="285750" indent="-285750">
              <a:buSzPct val="70000"/>
              <a:buFont typeface="Arial" panose="020B0604020202020204" pitchFamily="34" charset="0"/>
              <a:buChar char="•"/>
            </a:pPr>
            <a:endParaRPr lang="en-US" dirty="0"/>
          </a:p>
          <a:p>
            <a:pPr marL="285750" indent="-285750">
              <a:buSzPct val="70000"/>
              <a:buFont typeface="Arial" panose="020B0604020202020204" pitchFamily="34" charset="0"/>
              <a:buChar char="•"/>
            </a:pPr>
            <a:r>
              <a:rPr lang="en-US" b="1" dirty="0"/>
              <a:t>Mask data identified as sensitive</a:t>
            </a:r>
          </a:p>
          <a:p>
            <a:pPr marL="651510" lvl="1" indent="-285750">
              <a:buSzPct val="70000"/>
            </a:pPr>
            <a:r>
              <a:rPr lang="en-US" sz="1400" dirty="0"/>
              <a:t>50+ predefined masking format</a:t>
            </a:r>
            <a:r>
              <a:rPr lang="hi-IN" sz="1400" dirty="0"/>
              <a:t>s</a:t>
            </a:r>
            <a:endParaRPr lang="fr-FR" sz="1400" dirty="0"/>
          </a:p>
          <a:p>
            <a:pPr marL="651510" lvl="1" indent="-285750">
              <a:buSzPct val="70000"/>
            </a:pPr>
            <a:r>
              <a:rPr lang="en-US" sz="1400" dirty="0"/>
              <a:t>Automated format selection based upon sensitive type</a:t>
            </a:r>
          </a:p>
          <a:p>
            <a:pPr marL="651510" lvl="1" indent="-285750">
              <a:buSzPct val="70000"/>
            </a:pPr>
            <a:r>
              <a:rPr lang="en-US" sz="1400" dirty="0"/>
              <a:t>Optional user-defined masking formats</a:t>
            </a:r>
          </a:p>
          <a:p>
            <a:pPr marL="230188" indent="-230188">
              <a:buSzPct val="70000"/>
              <a:buFont typeface="Arial" panose="020B0604020202020204" pitchFamily="34" charset="0"/>
              <a:buChar char="•"/>
            </a:pPr>
            <a:endParaRPr lang="en-US" dirty="0"/>
          </a:p>
          <a:p>
            <a:pPr marL="230188" indent="-230188">
              <a:buSzPct val="70000"/>
              <a:buFont typeface="Arial" panose="020B0604020202020204" pitchFamily="34" charset="0"/>
              <a:buChar char="•"/>
            </a:pPr>
            <a:r>
              <a:rPr lang="en-US" b="1" dirty="0"/>
              <a:t>Rich masking transformations for complex cases</a:t>
            </a:r>
          </a:p>
          <a:p>
            <a:pPr marL="595948" lvl="1" indent="-230188">
              <a:buSzPct val="70000"/>
            </a:pPr>
            <a:r>
              <a:rPr lang="en-US" sz="1400" dirty="0"/>
              <a:t>Conditional, Compound, Deterministic, …</a:t>
            </a:r>
          </a:p>
          <a:p>
            <a:pPr marL="230188" indent="-230188">
              <a:buSzPct val="70000"/>
              <a:buFont typeface="Arial" panose="020B0604020202020204" pitchFamily="34" charset="0"/>
              <a:buChar char="•"/>
            </a:pPr>
            <a:endParaRPr lang="en-US" dirty="0"/>
          </a:p>
          <a:p>
            <a:pPr marL="230188" indent="-230188">
              <a:buSzPct val="70000"/>
              <a:buFont typeface="Arial" panose="020B0604020202020204" pitchFamily="34" charset="0"/>
              <a:buChar char="•"/>
            </a:pPr>
            <a:r>
              <a:rPr lang="en-US" b="1" dirty="0"/>
              <a:t>Masking reports</a:t>
            </a:r>
          </a:p>
          <a:p>
            <a:pPr marL="595948" lvl="1" indent="-230188">
              <a:buSzPct val="70000"/>
            </a:pPr>
            <a:r>
              <a:rPr lang="en-US" sz="1400" dirty="0"/>
              <a:t>What and how much data was masked</a:t>
            </a:r>
          </a:p>
        </p:txBody>
      </p:sp>
      <p:pic>
        <p:nvPicPr>
          <p:cNvPr id="8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7121" y="1427980"/>
            <a:ext cx="5753268" cy="314130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48EC5F95-9ED3-CD02-F2ED-CF7C4BAE9F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2854" y="2872751"/>
            <a:ext cx="5519063" cy="31286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730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63D29A-A934-E061-C3CD-1F7F85FE6F6B}"/>
              </a:ext>
            </a:extLst>
          </p:cNvPr>
          <p:cNvSpPr>
            <a:spLocks noGrp="1"/>
          </p:cNvSpPr>
          <p:nvPr>
            <p:ph type="title"/>
          </p:nvPr>
        </p:nvSpPr>
        <p:spPr/>
        <p:txBody>
          <a:bodyPr/>
          <a:lstStyle/>
          <a:p>
            <a:r>
              <a:rPr lang="en-US" dirty="0"/>
              <a:t>Oracle Data Masking and </a:t>
            </a:r>
            <a:r>
              <a:rPr lang="en-US" dirty="0" err="1"/>
              <a:t>Subsetting</a:t>
            </a:r>
            <a:r>
              <a:rPr lang="en-US" dirty="0"/>
              <a:t> (DMS) vs Data Safe</a:t>
            </a:r>
            <a:endParaRPr lang="fr-FR" dirty="0"/>
          </a:p>
        </p:txBody>
      </p:sp>
      <p:sp>
        <p:nvSpPr>
          <p:cNvPr id="4" name="Text Placeholder 3">
            <a:extLst>
              <a:ext uri="{FF2B5EF4-FFF2-40B4-BE49-F238E27FC236}">
                <a16:creationId xmlns:a16="http://schemas.microsoft.com/office/drawing/2014/main" id="{0B65B128-7A16-4878-AD2B-4D066A77F72E}"/>
              </a:ext>
            </a:extLst>
          </p:cNvPr>
          <p:cNvSpPr>
            <a:spLocks noGrp="1"/>
          </p:cNvSpPr>
          <p:nvPr>
            <p:ph type="body" sz="quarter" idx="11"/>
          </p:nvPr>
        </p:nvSpPr>
        <p:spPr/>
        <p:txBody>
          <a:bodyPr/>
          <a:lstStyle/>
          <a:p>
            <a:endParaRPr lang="en-GB" dirty="0"/>
          </a:p>
        </p:txBody>
      </p:sp>
      <p:sp>
        <p:nvSpPr>
          <p:cNvPr id="2" name="Footer Placeholder 1">
            <a:extLst>
              <a:ext uri="{FF2B5EF4-FFF2-40B4-BE49-F238E27FC236}">
                <a16:creationId xmlns:a16="http://schemas.microsoft.com/office/drawing/2014/main" id="{4EFF3735-E512-48E4-BBEE-B5E58D8A7A87}"/>
              </a:ext>
            </a:extLst>
          </p:cNvPr>
          <p:cNvSpPr>
            <a:spLocks noGrp="1"/>
          </p:cNvSpPr>
          <p:nvPr>
            <p:ph type="ftr" sz="quarter" idx="13"/>
          </p:nvPr>
        </p:nvSpPr>
        <p:spPr/>
        <p:txBody>
          <a:bodyPr/>
          <a:lstStyle/>
          <a:p>
            <a:r>
              <a:rPr lang="en-US"/>
              <a:t>Copyright © 2023, Oracle and/or its affiliates </a:t>
            </a:r>
          </a:p>
        </p:txBody>
      </p:sp>
      <p:graphicFrame>
        <p:nvGraphicFramePr>
          <p:cNvPr id="7" name="Content Placeholder 5">
            <a:extLst>
              <a:ext uri="{FF2B5EF4-FFF2-40B4-BE49-F238E27FC236}">
                <a16:creationId xmlns:a16="http://schemas.microsoft.com/office/drawing/2014/main" id="{7CC6F552-0C7B-4772-94EA-1CB57C6FFCC1}"/>
              </a:ext>
            </a:extLst>
          </p:cNvPr>
          <p:cNvGraphicFramePr>
            <a:graphicFrameLocks/>
          </p:cNvGraphicFramePr>
          <p:nvPr>
            <p:extLst>
              <p:ext uri="{D42A27DB-BD31-4B8C-83A1-F6EECF244321}">
                <p14:modId xmlns:p14="http://schemas.microsoft.com/office/powerpoint/2010/main" val="1306583263"/>
              </p:ext>
            </p:extLst>
          </p:nvPr>
        </p:nvGraphicFramePr>
        <p:xfrm>
          <a:off x="762000" y="1609725"/>
          <a:ext cx="10677525" cy="4493900"/>
        </p:xfrm>
        <a:graphic>
          <a:graphicData uri="http://schemas.openxmlformats.org/drawingml/2006/table">
            <a:tbl>
              <a:tblPr firstRow="1" bandRow="1">
                <a:tableStyleId>{5C22544A-7EE6-4342-B048-85BDC9FD1C3A}</a:tableStyleId>
              </a:tblPr>
              <a:tblGrid>
                <a:gridCol w="6477000">
                  <a:extLst>
                    <a:ext uri="{9D8B030D-6E8A-4147-A177-3AD203B41FA5}">
                      <a16:colId xmlns:a16="http://schemas.microsoft.com/office/drawing/2014/main" val="3205237562"/>
                    </a:ext>
                  </a:extLst>
                </a:gridCol>
                <a:gridCol w="1990725">
                  <a:extLst>
                    <a:ext uri="{9D8B030D-6E8A-4147-A177-3AD203B41FA5}">
                      <a16:colId xmlns:a16="http://schemas.microsoft.com/office/drawing/2014/main" val="2793195031"/>
                    </a:ext>
                  </a:extLst>
                </a:gridCol>
                <a:gridCol w="2209800">
                  <a:extLst>
                    <a:ext uri="{9D8B030D-6E8A-4147-A177-3AD203B41FA5}">
                      <a16:colId xmlns:a16="http://schemas.microsoft.com/office/drawing/2014/main" val="2851323636"/>
                    </a:ext>
                  </a:extLst>
                </a:gridCol>
              </a:tblGrid>
              <a:tr h="370840">
                <a:tc>
                  <a:txBody>
                    <a:bodyPr/>
                    <a:lstStyle/>
                    <a:p>
                      <a:pPr marL="0" lvl="0" indent="0" algn="ctr" defTabSz="914400" rtl="0" eaLnBrk="1" latinLnBrk="0" hangingPunct="1"/>
                      <a:r>
                        <a:rPr lang="en-US" sz="1600" kern="1200" dirty="0">
                          <a:solidFill>
                            <a:schemeClr val="bg1"/>
                          </a:solidFill>
                          <a:latin typeface="+mn-lt"/>
                          <a:ea typeface="+mn-ea"/>
                          <a:cs typeface="+mn-cs"/>
                        </a:rPr>
                        <a:t>Capabilities</a:t>
                      </a:r>
                      <a:endParaRPr lang="en-US" sz="1600" kern="1200" noProof="0" dirty="0">
                        <a:solidFill>
                          <a:schemeClr val="bg1"/>
                        </a:solidFill>
                        <a:latin typeface="+mn-lt"/>
                        <a:ea typeface="+mn-ea"/>
                        <a:cs typeface="+mn-cs"/>
                      </a:endParaRPr>
                    </a:p>
                  </a:txBody>
                  <a:tcPr marL="121926" marR="121926">
                    <a:solidFill>
                      <a:srgbClr val="C74634"/>
                    </a:solidFill>
                  </a:tcPr>
                </a:tc>
                <a:tc>
                  <a:txBody>
                    <a:bodyPr/>
                    <a:lstStyle/>
                    <a:p>
                      <a:pPr marL="0" algn="ctr" defTabSz="914400" rtl="0" eaLnBrk="1" latinLnBrk="0" hangingPunct="1"/>
                      <a:r>
                        <a:rPr lang="en-US" sz="1600" kern="1200" dirty="0">
                          <a:solidFill>
                            <a:schemeClr val="bg1"/>
                          </a:solidFill>
                          <a:latin typeface="+mn-lt"/>
                          <a:ea typeface="+mn-ea"/>
                          <a:cs typeface="+mn-cs"/>
                        </a:rPr>
                        <a:t>Data Safe</a:t>
                      </a:r>
                    </a:p>
                  </a:txBody>
                  <a:tcPr marL="121926" marR="121926" anchor="ctr">
                    <a:solidFill>
                      <a:srgbClr val="C74634"/>
                    </a:solidFill>
                  </a:tcPr>
                </a:tc>
                <a:tc>
                  <a:txBody>
                    <a:bodyPr/>
                    <a:lstStyle/>
                    <a:p>
                      <a:pPr marL="0" algn="ctr" defTabSz="914400" rtl="0" eaLnBrk="1" latinLnBrk="0" hangingPunct="1"/>
                      <a:r>
                        <a:rPr lang="en-US" sz="1600" kern="1200" dirty="0">
                          <a:solidFill>
                            <a:schemeClr val="bg1"/>
                          </a:solidFill>
                          <a:latin typeface="+mn-lt"/>
                          <a:ea typeface="+mn-ea"/>
                          <a:cs typeface="+mn-cs"/>
                        </a:rPr>
                        <a:t>DMS</a:t>
                      </a:r>
                    </a:p>
                  </a:txBody>
                  <a:tcPr marL="121926" marR="121926" anchor="ctr">
                    <a:solidFill>
                      <a:srgbClr val="C74634"/>
                    </a:solidFill>
                  </a:tcPr>
                </a:tc>
                <a:extLst>
                  <a:ext uri="{0D108BD9-81ED-4DB2-BD59-A6C34878D82A}">
                    <a16:rowId xmlns:a16="http://schemas.microsoft.com/office/drawing/2014/main" val="1515743842"/>
                  </a:ext>
                </a:extLst>
              </a:tr>
              <a:tr h="370840">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600" kern="1200">
                          <a:solidFill>
                            <a:schemeClr val="dk1"/>
                          </a:solidFill>
                          <a:latin typeface="+mn-lt"/>
                          <a:ea typeface="+mn-ea"/>
                          <a:cs typeface="+mn-cs"/>
                        </a:rPr>
                        <a:t>Sensitive data discovery</a:t>
                      </a:r>
                    </a:p>
                  </a:txBody>
                  <a:tcPr marL="121926" marR="121926" anchor="ctr">
                    <a:solidFill>
                      <a:srgbClr val="F1EFED"/>
                    </a:solidFill>
                  </a:tcPr>
                </a:tc>
                <a:tc>
                  <a:txBody>
                    <a:bodyPr/>
                    <a:lstStyle/>
                    <a:p>
                      <a:pPr marL="0" indent="0" algn="ctr" defTabSz="914400" rtl="0" eaLnBrk="1" latinLnBrk="0" hangingPunct="1">
                        <a:lnSpc>
                          <a:spcPct val="150000"/>
                        </a:lnSpc>
                        <a:spcBef>
                          <a:spcPts val="600"/>
                        </a:spcBef>
                        <a:buFont typeface="Arial" panose="020B0604020202020204" pitchFamily="34" charset="0"/>
                        <a:buNone/>
                      </a:pPr>
                      <a:r>
                        <a:rPr lang="en-US" sz="1600" kern="1200">
                          <a:solidFill>
                            <a:schemeClr val="dk1"/>
                          </a:solidFill>
                          <a:latin typeface="+mn-lt"/>
                          <a:ea typeface="+mn-ea"/>
                          <a:cs typeface="+mn-cs"/>
                        </a:rPr>
                        <a:t>Yes</a:t>
                      </a:r>
                    </a:p>
                  </a:txBody>
                  <a:tcPr marL="121926" marR="121926" anchor="ctr">
                    <a:solidFill>
                      <a:srgbClr val="F1EFED"/>
                    </a:solidFill>
                  </a:tcPr>
                </a:tc>
                <a:tc>
                  <a: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lang="en-US" sz="1600" kern="1200">
                          <a:solidFill>
                            <a:schemeClr val="dk1"/>
                          </a:solidFill>
                          <a:latin typeface="+mn-lt"/>
                          <a:ea typeface="+mn-ea"/>
                          <a:cs typeface="+mn-cs"/>
                        </a:rPr>
                        <a:t>Yes</a:t>
                      </a:r>
                    </a:p>
                  </a:txBody>
                  <a:tcPr marL="121926" marR="121926" anchor="ctr">
                    <a:solidFill>
                      <a:srgbClr val="F1EFED"/>
                    </a:solidFill>
                  </a:tcPr>
                </a:tc>
                <a:extLst>
                  <a:ext uri="{0D108BD9-81ED-4DB2-BD59-A6C34878D82A}">
                    <a16:rowId xmlns:a16="http://schemas.microsoft.com/office/drawing/2014/main" val="4147923368"/>
                  </a:ext>
                </a:extLst>
              </a:tr>
              <a:tr h="370840">
                <a:tc>
                  <a: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z="1600" kern="1200" dirty="0">
                          <a:solidFill>
                            <a:schemeClr val="dk1"/>
                          </a:solidFill>
                          <a:latin typeface="+mn-lt"/>
                          <a:ea typeface="+mn-ea"/>
                          <a:cs typeface="+mn-cs"/>
                        </a:rPr>
                        <a:t>Incremental discovery option</a:t>
                      </a:r>
                    </a:p>
                  </a:txBody>
                  <a:tcPr marL="121926" marR="121926" anchor="ctr">
                    <a:solidFill>
                      <a:srgbClr val="F1EFED"/>
                    </a:solidFill>
                  </a:tcPr>
                </a:tc>
                <a:tc>
                  <a:txBody>
                    <a:bodyPr/>
                    <a:lstStyle/>
                    <a:p>
                      <a:pPr marL="0" indent="0" algn="ctr" defTabSz="914400" rtl="0" eaLnBrk="1" latinLnBrk="0" hangingPunct="1">
                        <a:lnSpc>
                          <a:spcPct val="150000"/>
                        </a:lnSpc>
                        <a:spcBef>
                          <a:spcPts val="600"/>
                        </a:spcBef>
                        <a:buFont typeface="Arial" panose="020B0604020202020204" pitchFamily="34" charset="0"/>
                        <a:buNone/>
                      </a:pPr>
                      <a:r>
                        <a:rPr lang="en-US" sz="1600" kern="1200">
                          <a:solidFill>
                            <a:schemeClr val="dk1"/>
                          </a:solidFill>
                          <a:latin typeface="+mn-lt"/>
                          <a:ea typeface="+mn-ea"/>
                          <a:cs typeface="+mn-cs"/>
                        </a:rPr>
                        <a:t>Yes</a:t>
                      </a:r>
                    </a:p>
                  </a:txBody>
                  <a:tcPr marL="121926" marR="121926" anchor="ctr">
                    <a:solidFill>
                      <a:srgbClr val="F1EFED"/>
                    </a:solidFill>
                  </a:tcPr>
                </a:tc>
                <a:tc>
                  <a: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lang="en-US" sz="1600" kern="1200">
                          <a:solidFill>
                            <a:schemeClr val="dk1"/>
                          </a:solidFill>
                          <a:latin typeface="+mn-lt"/>
                          <a:ea typeface="+mn-ea"/>
                          <a:cs typeface="+mn-cs"/>
                        </a:rPr>
                        <a:t>-</a:t>
                      </a:r>
                    </a:p>
                  </a:txBody>
                  <a:tcPr marL="121926" marR="121926" anchor="ctr">
                    <a:solidFill>
                      <a:srgbClr val="F1EFED"/>
                    </a:solidFill>
                  </a:tcPr>
                </a:tc>
                <a:extLst>
                  <a:ext uri="{0D108BD9-81ED-4DB2-BD59-A6C34878D82A}">
                    <a16:rowId xmlns:a16="http://schemas.microsoft.com/office/drawing/2014/main" val="1305933618"/>
                  </a:ext>
                </a:extLst>
              </a:tr>
              <a:tr h="370840">
                <a:tc>
                  <a:txBody>
                    <a:bodyPr/>
                    <a:lstStyle/>
                    <a:p>
                      <a:pPr marL="0" algn="l" defTabSz="914400" rtl="0" eaLnBrk="1" latinLnBrk="0" hangingPunct="1"/>
                      <a:r>
                        <a:rPr lang="en-US" sz="1600" kern="1200">
                          <a:solidFill>
                            <a:schemeClr val="dk1"/>
                          </a:solidFill>
                          <a:latin typeface="+mn-lt"/>
                          <a:ea typeface="+mn-ea"/>
                          <a:cs typeface="+mn-cs"/>
                        </a:rPr>
                        <a:t>Default masking formats based on sensitive data type</a:t>
                      </a:r>
                    </a:p>
                  </a:txBody>
                  <a:tcPr marL="121926" marR="121926" anchor="ctr">
                    <a:solidFill>
                      <a:srgbClr val="F1EFED"/>
                    </a:solidFill>
                  </a:tcPr>
                </a:tc>
                <a:tc>
                  <a:txBody>
                    <a:bodyPr/>
                    <a:lstStyle/>
                    <a:p>
                      <a:pPr marL="0" indent="0" algn="ctr" defTabSz="914400" rtl="0" eaLnBrk="1" latinLnBrk="0" hangingPunct="1">
                        <a:lnSpc>
                          <a:spcPct val="150000"/>
                        </a:lnSpc>
                        <a:spcBef>
                          <a:spcPts val="600"/>
                        </a:spcBef>
                        <a:buFont typeface="Arial" panose="020B0604020202020204" pitchFamily="34" charset="0"/>
                        <a:buNone/>
                      </a:pPr>
                      <a:r>
                        <a:rPr lang="en-US" sz="1600" kern="1200">
                          <a:solidFill>
                            <a:schemeClr val="dk1"/>
                          </a:solidFill>
                          <a:latin typeface="+mn-lt"/>
                          <a:ea typeface="+mn-ea"/>
                          <a:cs typeface="+mn-cs"/>
                        </a:rPr>
                        <a:t>Yes</a:t>
                      </a:r>
                    </a:p>
                  </a:txBody>
                  <a:tcPr marL="121926" marR="121926" anchor="ctr">
                    <a:solidFill>
                      <a:srgbClr val="F1EFED"/>
                    </a:solidFill>
                  </a:tcPr>
                </a:tc>
                <a:tc>
                  <a: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lang="en-US" sz="1600" kern="1200">
                          <a:solidFill>
                            <a:schemeClr val="dk1"/>
                          </a:solidFill>
                          <a:latin typeface="+mn-lt"/>
                          <a:ea typeface="+mn-ea"/>
                          <a:cs typeface="+mn-cs"/>
                        </a:rPr>
                        <a:t>-</a:t>
                      </a:r>
                    </a:p>
                  </a:txBody>
                  <a:tcPr marL="121926" marR="121926" anchor="ctr">
                    <a:solidFill>
                      <a:srgbClr val="F1EFED"/>
                    </a:solidFill>
                  </a:tcPr>
                </a:tc>
                <a:extLst>
                  <a:ext uri="{0D108BD9-81ED-4DB2-BD59-A6C34878D82A}">
                    <a16:rowId xmlns:a16="http://schemas.microsoft.com/office/drawing/2014/main" val="3394144203"/>
                  </a:ext>
                </a:extLst>
              </a:tr>
              <a:tr h="370840">
                <a:tc>
                  <a:txBody>
                    <a:bodyPr/>
                    <a:lstStyle/>
                    <a:p>
                      <a:pPr marL="0" algn="l" defTabSz="914400" rtl="0" eaLnBrk="1" latinLnBrk="0" hangingPunct="1"/>
                      <a:r>
                        <a:rPr lang="en-US" sz="1600" kern="1200">
                          <a:solidFill>
                            <a:schemeClr val="dk1"/>
                          </a:solidFill>
                          <a:latin typeface="+mn-lt"/>
                          <a:ea typeface="+mn-ea"/>
                          <a:cs typeface="+mn-cs"/>
                        </a:rPr>
                        <a:t>In-place data masking</a:t>
                      </a:r>
                    </a:p>
                  </a:txBody>
                  <a:tcPr marL="121926" marR="121926" anchor="ctr">
                    <a:solidFill>
                      <a:srgbClr val="F1EFED"/>
                    </a:solidFill>
                  </a:tcPr>
                </a:tc>
                <a:tc>
                  <a:txBody>
                    <a:bodyPr/>
                    <a:lstStyle/>
                    <a:p>
                      <a:pPr marL="0" indent="0" algn="ctr" defTabSz="914400" rtl="0" eaLnBrk="1" latinLnBrk="0" hangingPunct="1">
                        <a:lnSpc>
                          <a:spcPct val="150000"/>
                        </a:lnSpc>
                        <a:spcBef>
                          <a:spcPts val="600"/>
                        </a:spcBef>
                        <a:buFont typeface="Arial" panose="020B0604020202020204" pitchFamily="34" charset="0"/>
                        <a:buNone/>
                      </a:pPr>
                      <a:r>
                        <a:rPr lang="en-US" sz="1600" kern="1200" dirty="0">
                          <a:solidFill>
                            <a:schemeClr val="dk1"/>
                          </a:solidFill>
                          <a:latin typeface="+mn-lt"/>
                          <a:ea typeface="+mn-ea"/>
                          <a:cs typeface="+mn-cs"/>
                        </a:rPr>
                        <a:t>Yes</a:t>
                      </a:r>
                    </a:p>
                  </a:txBody>
                  <a:tcPr marL="121926" marR="121926" anchor="ctr">
                    <a:solidFill>
                      <a:srgbClr val="F1EFED"/>
                    </a:solidFill>
                  </a:tcPr>
                </a:tc>
                <a:tc>
                  <a: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lang="en-US" sz="1600" kern="1200">
                          <a:solidFill>
                            <a:schemeClr val="dk1"/>
                          </a:solidFill>
                          <a:latin typeface="+mn-lt"/>
                          <a:ea typeface="+mn-ea"/>
                          <a:cs typeface="+mn-cs"/>
                        </a:rPr>
                        <a:t>Yes</a:t>
                      </a:r>
                    </a:p>
                  </a:txBody>
                  <a:tcPr marL="121926" marR="121926" anchor="ctr">
                    <a:solidFill>
                      <a:srgbClr val="F1EFED"/>
                    </a:solidFill>
                  </a:tcPr>
                </a:tc>
                <a:extLst>
                  <a:ext uri="{0D108BD9-81ED-4DB2-BD59-A6C34878D82A}">
                    <a16:rowId xmlns:a16="http://schemas.microsoft.com/office/drawing/2014/main" val="552081674"/>
                  </a:ext>
                </a:extLst>
              </a:tr>
              <a:tr h="370840">
                <a:tc>
                  <a:txBody>
                    <a:bodyPr/>
                    <a:lstStyle/>
                    <a:p>
                      <a:pPr marL="0" algn="l" defTabSz="914400" rtl="0" eaLnBrk="1" latinLnBrk="0" hangingPunct="1"/>
                      <a:r>
                        <a:rPr lang="en-US" sz="1600" kern="1200">
                          <a:solidFill>
                            <a:schemeClr val="dk1"/>
                          </a:solidFill>
                          <a:latin typeface="+mn-lt"/>
                          <a:ea typeface="+mn-ea"/>
                          <a:cs typeface="+mn-cs"/>
                        </a:rPr>
                        <a:t>In-export masking</a:t>
                      </a:r>
                    </a:p>
                  </a:txBody>
                  <a:tcPr marL="121926" marR="121926" anchor="ctr">
                    <a:solidFill>
                      <a:srgbClr val="F1EFED"/>
                    </a:solidFill>
                  </a:tcPr>
                </a:tc>
                <a:tc>
                  <a:txBody>
                    <a:bodyPr/>
                    <a:lstStyle/>
                    <a:p>
                      <a:pPr marL="0" indent="0" algn="ctr" defTabSz="914400" rtl="0" eaLnBrk="1" latinLnBrk="0" hangingPunct="1">
                        <a:lnSpc>
                          <a:spcPct val="150000"/>
                        </a:lnSpc>
                        <a:spcBef>
                          <a:spcPts val="600"/>
                        </a:spcBef>
                        <a:buFont typeface="Arial" panose="020B0604020202020204" pitchFamily="34" charset="0"/>
                        <a:buNone/>
                      </a:pPr>
                      <a:r>
                        <a:rPr lang="en-US" sz="1600" kern="1200" dirty="0">
                          <a:solidFill>
                            <a:schemeClr val="dk1"/>
                          </a:solidFill>
                          <a:latin typeface="+mn-lt"/>
                          <a:ea typeface="+mn-ea"/>
                          <a:cs typeface="+mn-cs"/>
                        </a:rPr>
                        <a:t>-</a:t>
                      </a:r>
                    </a:p>
                  </a:txBody>
                  <a:tcPr marL="121926" marR="121926" anchor="ctr">
                    <a:solidFill>
                      <a:srgbClr val="F1EFED"/>
                    </a:solidFill>
                  </a:tcPr>
                </a:tc>
                <a:tc>
                  <a:txBody>
                    <a:bodyP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r>
                        <a:rPr lang="en-US" sz="1600" kern="1200">
                          <a:solidFill>
                            <a:schemeClr val="dk1"/>
                          </a:solidFill>
                          <a:latin typeface="+mn-lt"/>
                          <a:ea typeface="+mn-ea"/>
                          <a:cs typeface="+mn-cs"/>
                        </a:rPr>
                        <a:t>Yes</a:t>
                      </a:r>
                    </a:p>
                  </a:txBody>
                  <a:tcPr marL="121926" marR="121926" anchor="ctr">
                    <a:solidFill>
                      <a:srgbClr val="F1EFED"/>
                    </a:solidFill>
                  </a:tcPr>
                </a:tc>
                <a:extLst>
                  <a:ext uri="{0D108BD9-81ED-4DB2-BD59-A6C34878D82A}">
                    <a16:rowId xmlns:a16="http://schemas.microsoft.com/office/drawing/2014/main" val="2266804636"/>
                  </a:ext>
                </a:extLst>
              </a:tr>
              <a:tr h="370840">
                <a:tc>
                  <a:txBody>
                    <a:bodyPr/>
                    <a:lstStyle/>
                    <a:p>
                      <a:pPr marL="0" algn="l" defTabSz="914400" rtl="0" eaLnBrk="1" latinLnBrk="0" hangingPunct="1"/>
                      <a:r>
                        <a:rPr lang="en-US" sz="1600" kern="1200">
                          <a:solidFill>
                            <a:schemeClr val="dk1"/>
                          </a:solidFill>
                          <a:latin typeface="+mn-lt"/>
                          <a:ea typeface="+mn-ea"/>
                          <a:cs typeface="+mn-cs"/>
                        </a:rPr>
                        <a:t>Data subsetting</a:t>
                      </a:r>
                    </a:p>
                  </a:txBody>
                  <a:tcPr marL="121926" marR="121926" anchor="ctr">
                    <a:solidFill>
                      <a:srgbClr val="F1EFED"/>
                    </a:solidFill>
                  </a:tcPr>
                </a:tc>
                <a:tc>
                  <a:txBody>
                    <a:bodyPr/>
                    <a:lstStyle/>
                    <a:p>
                      <a:pPr marL="0" marR="0" lvl="0" indent="0" algn="ctr" defTabSz="914400" rtl="0" eaLnBrk="1" fontAlgn="auto" latinLnBrk="0" hangingPunct="1">
                        <a:lnSpc>
                          <a:spcPct val="150000"/>
                        </a:lnSpc>
                        <a:spcBef>
                          <a:spcPct val="0"/>
                        </a:spcBef>
                        <a:spcAft>
                          <a:spcPct val="0"/>
                        </a:spcAft>
                        <a:buClrTx/>
                        <a:buSzTx/>
                        <a:buFont typeface="Arial" panose="020B0604020202020204" pitchFamily="34" charset="0"/>
                        <a:buNone/>
                        <a:defRPr/>
                      </a:pPr>
                      <a:r>
                        <a:rPr lang="en-US" sz="1600" kern="1200" dirty="0">
                          <a:solidFill>
                            <a:schemeClr val="dk1"/>
                          </a:solidFill>
                          <a:latin typeface="+mn-lt"/>
                          <a:ea typeface="+mn-ea"/>
                          <a:cs typeface="+mn-cs"/>
                        </a:rPr>
                        <a:t>-</a:t>
                      </a:r>
                    </a:p>
                  </a:txBody>
                  <a:tcPr marL="121926" marR="121926" anchor="ctr">
                    <a:solidFill>
                      <a:srgbClr val="F1EFED"/>
                    </a:solidFill>
                  </a:tcPr>
                </a:tc>
                <a:tc>
                  <a:txBody>
                    <a:bodyPr/>
                    <a:lstStyle/>
                    <a:p>
                      <a:pPr marL="0" marR="0" lvl="0" indent="0" algn="ctr" defTabSz="914400" rtl="0" eaLnBrk="1" fontAlgn="auto" latinLnBrk="0" hangingPunct="1">
                        <a:lnSpc>
                          <a:spcPct val="150000"/>
                        </a:lnSpc>
                        <a:spcBef>
                          <a:spcPct val="0"/>
                        </a:spcBef>
                        <a:spcAft>
                          <a:spcPct val="0"/>
                        </a:spcAft>
                        <a:buClrTx/>
                        <a:buSzTx/>
                        <a:buFont typeface="Arial" panose="020B0604020202020204" pitchFamily="34" charset="0"/>
                        <a:buNone/>
                        <a:defRPr/>
                      </a:pPr>
                      <a:r>
                        <a:rPr lang="en-US" sz="1600" kern="1200">
                          <a:solidFill>
                            <a:schemeClr val="dk1"/>
                          </a:solidFill>
                          <a:latin typeface="+mn-lt"/>
                          <a:ea typeface="+mn-ea"/>
                          <a:cs typeface="+mn-cs"/>
                        </a:rPr>
                        <a:t>Yes</a:t>
                      </a:r>
                    </a:p>
                  </a:txBody>
                  <a:tcPr marL="121926" marR="121926" anchor="ctr">
                    <a:solidFill>
                      <a:srgbClr val="F1EFED"/>
                    </a:solidFill>
                  </a:tcPr>
                </a:tc>
                <a:extLst>
                  <a:ext uri="{0D108BD9-81ED-4DB2-BD59-A6C34878D82A}">
                    <a16:rowId xmlns:a16="http://schemas.microsoft.com/office/drawing/2014/main" val="3099293902"/>
                  </a:ext>
                </a:extLst>
              </a:tr>
              <a:tr h="370840">
                <a:tc>
                  <a:txBody>
                    <a:bodyPr/>
                    <a:lstStyle/>
                    <a:p>
                      <a:pPr marL="0" algn="l" defTabSz="914400" rtl="0" eaLnBrk="1" latinLnBrk="0" hangingPunct="1"/>
                      <a:r>
                        <a:rPr lang="en-US" sz="1600" kern="1200" dirty="0">
                          <a:solidFill>
                            <a:schemeClr val="dk1"/>
                          </a:solidFill>
                          <a:latin typeface="+mn-lt"/>
                          <a:ea typeface="+mn-ea"/>
                          <a:cs typeface="+mn-cs"/>
                        </a:rPr>
                        <a:t>On-premises Oracle databases</a:t>
                      </a:r>
                    </a:p>
                  </a:txBody>
                  <a:tcPr marL="121926" marR="121926" anchor="ctr">
                    <a:solidFill>
                      <a:srgbClr val="F1EFED"/>
                    </a:solidFill>
                  </a:tcPr>
                </a:tc>
                <a:tc>
                  <a:txBody>
                    <a:bodyPr/>
                    <a:lstStyle/>
                    <a:p>
                      <a:pPr marL="0" indent="0" algn="ctr" defTabSz="914400" rtl="0" eaLnBrk="1" latinLnBrk="0" hangingPunct="1">
                        <a:lnSpc>
                          <a:spcPct val="150000"/>
                        </a:lnSpc>
                        <a:spcBef>
                          <a:spcPts val="600"/>
                        </a:spcBef>
                        <a:buFont typeface="Arial" panose="020B0604020202020204" pitchFamily="34" charset="0"/>
                        <a:buNone/>
                      </a:pPr>
                      <a:r>
                        <a:rPr lang="en-US" sz="1600" kern="1200" dirty="0">
                          <a:solidFill>
                            <a:schemeClr val="dk1"/>
                          </a:solidFill>
                          <a:latin typeface="+mn-lt"/>
                          <a:ea typeface="+mn-ea"/>
                          <a:cs typeface="+mn-cs"/>
                        </a:rPr>
                        <a:t>Yes</a:t>
                      </a:r>
                    </a:p>
                  </a:txBody>
                  <a:tcPr marL="121926" marR="121926" anchor="ctr">
                    <a:solidFill>
                      <a:srgbClr val="F1EFED"/>
                    </a:solidFill>
                  </a:tcPr>
                </a:tc>
                <a:tc>
                  <a:txBody>
                    <a:bodyPr/>
                    <a:lstStyle/>
                    <a:p>
                      <a:pPr marL="0" marR="0" lvl="0" indent="0" algn="ctr" defTabSz="914400" rtl="0" eaLnBrk="1" fontAlgn="auto" latinLnBrk="0" hangingPunct="1">
                        <a:lnSpc>
                          <a:spcPct val="150000"/>
                        </a:lnSpc>
                        <a:spcBef>
                          <a:spcPct val="0"/>
                        </a:spcBef>
                        <a:spcAft>
                          <a:spcPct val="0"/>
                        </a:spcAft>
                        <a:buClrTx/>
                        <a:buSzTx/>
                        <a:buFont typeface="Arial" panose="020B0604020202020204" pitchFamily="34" charset="0"/>
                        <a:buNone/>
                        <a:tabLst/>
                        <a:defRPr/>
                      </a:pPr>
                      <a:r>
                        <a:rPr lang="en-US" sz="1600" kern="1200" dirty="0">
                          <a:solidFill>
                            <a:schemeClr val="dk1"/>
                          </a:solidFill>
                          <a:latin typeface="+mn-lt"/>
                          <a:ea typeface="+mn-ea"/>
                          <a:cs typeface="+mn-cs"/>
                        </a:rPr>
                        <a:t>Yes</a:t>
                      </a:r>
                    </a:p>
                  </a:txBody>
                  <a:tcPr marL="121926" marR="121926" anchor="ctr">
                    <a:solidFill>
                      <a:srgbClr val="F1EFED"/>
                    </a:solidFill>
                  </a:tcPr>
                </a:tc>
                <a:extLst>
                  <a:ext uri="{0D108BD9-81ED-4DB2-BD59-A6C34878D82A}">
                    <a16:rowId xmlns:a16="http://schemas.microsoft.com/office/drawing/2014/main" val="4055310120"/>
                  </a:ext>
                </a:extLst>
              </a:tr>
              <a:tr h="370840">
                <a:tc>
                  <a:txBody>
                    <a:bodyPr/>
                    <a:lstStyle/>
                    <a:p>
                      <a:pPr marL="0" algn="l" defTabSz="914400" rtl="0" eaLnBrk="1" latinLnBrk="0" hangingPunct="1"/>
                      <a:r>
                        <a:rPr lang="en-US" sz="1600" kern="1200" dirty="0">
                          <a:solidFill>
                            <a:schemeClr val="dk1"/>
                          </a:solidFill>
                          <a:latin typeface="+mn-lt"/>
                          <a:ea typeface="+mn-ea"/>
                          <a:cs typeface="+mn-cs"/>
                        </a:rPr>
                        <a:t>Multi-Cloud Oracle databases</a:t>
                      </a:r>
                    </a:p>
                  </a:txBody>
                  <a:tcPr marL="121926" marR="121926" anchor="ctr">
                    <a:solidFill>
                      <a:srgbClr val="F1EFED"/>
                    </a:solidFill>
                  </a:tcPr>
                </a:tc>
                <a:tc>
                  <a:txBody>
                    <a:bodyPr/>
                    <a:lstStyle/>
                    <a:p>
                      <a:pPr marL="0" marR="0" lvl="0" indent="0" algn="ctr" defTabSz="914400" rtl="0" eaLnBrk="1" fontAlgn="auto" latinLnBrk="0" hangingPunct="1">
                        <a:lnSpc>
                          <a:spcPct val="150000"/>
                        </a:lnSpc>
                        <a:spcBef>
                          <a:spcPct val="0"/>
                        </a:spcBef>
                        <a:spcAft>
                          <a:spcPct val="0"/>
                        </a:spcAft>
                        <a:buClrTx/>
                        <a:buSzTx/>
                        <a:buFont typeface="Arial" panose="020B0604020202020204" pitchFamily="34" charset="0"/>
                        <a:buNone/>
                        <a:tabLst/>
                        <a:defRPr/>
                      </a:pPr>
                      <a:r>
                        <a:rPr lang="en-US" sz="1600" kern="1200" dirty="0">
                          <a:solidFill>
                            <a:schemeClr val="dk1"/>
                          </a:solidFill>
                          <a:latin typeface="+mn-lt"/>
                          <a:ea typeface="+mn-ea"/>
                          <a:cs typeface="+mn-cs"/>
                        </a:rPr>
                        <a:t>Yes</a:t>
                      </a:r>
                    </a:p>
                  </a:txBody>
                  <a:tcPr marL="121926" marR="121926" anchor="ctr">
                    <a:solidFill>
                      <a:srgbClr val="F1EFED"/>
                    </a:solidFill>
                  </a:tcPr>
                </a:tc>
                <a:tc>
                  <a:txBody>
                    <a:bodyPr/>
                    <a:lstStyle/>
                    <a:p>
                      <a:pPr marL="0" marR="0" lvl="0" indent="0" algn="ctr" defTabSz="914400" rtl="0" eaLnBrk="1" fontAlgn="auto" latinLnBrk="0" hangingPunct="1">
                        <a:lnSpc>
                          <a:spcPct val="150000"/>
                        </a:lnSpc>
                        <a:spcBef>
                          <a:spcPct val="0"/>
                        </a:spcBef>
                        <a:spcAft>
                          <a:spcPct val="0"/>
                        </a:spcAft>
                        <a:buClrTx/>
                        <a:buSzTx/>
                        <a:buFont typeface="Arial" panose="020B0604020202020204" pitchFamily="34" charset="0"/>
                        <a:buNone/>
                        <a:defRPr/>
                      </a:pPr>
                      <a:r>
                        <a:rPr lang="en-US" sz="1600" kern="1200" dirty="0">
                          <a:solidFill>
                            <a:schemeClr val="dk1"/>
                          </a:solidFill>
                          <a:latin typeface="+mn-lt"/>
                          <a:ea typeface="+mn-ea"/>
                          <a:cs typeface="+mn-cs"/>
                        </a:rPr>
                        <a:t>-</a:t>
                      </a:r>
                    </a:p>
                  </a:txBody>
                  <a:tcPr marL="121926" marR="121926" anchor="ctr">
                    <a:solidFill>
                      <a:srgbClr val="F1EFED"/>
                    </a:solidFill>
                  </a:tcPr>
                </a:tc>
                <a:extLst>
                  <a:ext uri="{0D108BD9-81ED-4DB2-BD59-A6C34878D82A}">
                    <a16:rowId xmlns:a16="http://schemas.microsoft.com/office/drawing/2014/main" val="1391074777"/>
                  </a:ext>
                </a:extLst>
              </a:tr>
              <a:tr h="370840">
                <a:tc>
                  <a:txBody>
                    <a:bodyPr/>
                    <a:lstStyle/>
                    <a:p>
                      <a:pPr marL="0" algn="l" defTabSz="914400" rtl="0" eaLnBrk="1" latinLnBrk="0" hangingPunct="1"/>
                      <a:r>
                        <a:rPr lang="en-US" sz="1600" kern="1200" dirty="0">
                          <a:solidFill>
                            <a:schemeClr val="dk1"/>
                          </a:solidFill>
                          <a:latin typeface="+mn-lt"/>
                          <a:ea typeface="+mn-ea"/>
                          <a:cs typeface="+mn-cs"/>
                        </a:rPr>
                        <a:t>Oracle Real Application Testing (RAT) masking</a:t>
                      </a:r>
                    </a:p>
                  </a:txBody>
                  <a:tcPr marL="121926" marR="121926" anchor="ctr">
                    <a:solidFill>
                      <a:srgbClr val="F1EFED"/>
                    </a:solidFill>
                  </a:tcPr>
                </a:tc>
                <a:tc>
                  <a:txBody>
                    <a:bodyPr/>
                    <a:lstStyle/>
                    <a:p>
                      <a:pPr marL="0" marR="0" lvl="0" indent="0" algn="ctr" defTabSz="914400" rtl="0" eaLnBrk="1" fontAlgn="auto" latinLnBrk="0" hangingPunct="1">
                        <a:lnSpc>
                          <a:spcPct val="150000"/>
                        </a:lnSpc>
                        <a:spcBef>
                          <a:spcPct val="0"/>
                        </a:spcBef>
                        <a:spcAft>
                          <a:spcPct val="0"/>
                        </a:spcAft>
                        <a:buClrTx/>
                        <a:buSzTx/>
                        <a:buFont typeface="Arial" panose="020B0604020202020204" pitchFamily="34" charset="0"/>
                        <a:buNone/>
                        <a:defRPr/>
                      </a:pPr>
                      <a:r>
                        <a:rPr lang="en-US" sz="1600" kern="1200">
                          <a:solidFill>
                            <a:schemeClr val="dk1"/>
                          </a:solidFill>
                          <a:latin typeface="+mn-lt"/>
                          <a:ea typeface="+mn-ea"/>
                          <a:cs typeface="+mn-cs"/>
                        </a:rPr>
                        <a:t>-</a:t>
                      </a:r>
                    </a:p>
                  </a:txBody>
                  <a:tcPr marL="121926" marR="121926" anchor="ctr">
                    <a:solidFill>
                      <a:srgbClr val="F1EFED"/>
                    </a:solidFill>
                  </a:tcPr>
                </a:tc>
                <a:tc>
                  <a:txBody>
                    <a:bodyPr/>
                    <a:lstStyle/>
                    <a:p>
                      <a:pPr marL="0" marR="0" lvl="0" indent="0" algn="ctr" defTabSz="914400" rtl="0" eaLnBrk="1" fontAlgn="auto" latinLnBrk="0" hangingPunct="1">
                        <a:lnSpc>
                          <a:spcPct val="150000"/>
                        </a:lnSpc>
                        <a:spcBef>
                          <a:spcPct val="0"/>
                        </a:spcBef>
                        <a:spcAft>
                          <a:spcPct val="0"/>
                        </a:spcAft>
                        <a:buClrTx/>
                        <a:buSzTx/>
                        <a:buFont typeface="Arial" panose="020B0604020202020204" pitchFamily="34" charset="0"/>
                        <a:buNone/>
                        <a:defRPr/>
                      </a:pPr>
                      <a:r>
                        <a:rPr lang="en-US" sz="1600" kern="1200">
                          <a:solidFill>
                            <a:schemeClr val="dk1"/>
                          </a:solidFill>
                          <a:latin typeface="+mn-lt"/>
                          <a:ea typeface="+mn-ea"/>
                          <a:cs typeface="+mn-cs"/>
                        </a:rPr>
                        <a:t>Yes</a:t>
                      </a:r>
                    </a:p>
                  </a:txBody>
                  <a:tcPr marL="121926" marR="121926" anchor="ctr">
                    <a:solidFill>
                      <a:srgbClr val="F1EFED"/>
                    </a:solidFill>
                  </a:tcPr>
                </a:tc>
                <a:extLst>
                  <a:ext uri="{0D108BD9-81ED-4DB2-BD59-A6C34878D82A}">
                    <a16:rowId xmlns:a16="http://schemas.microsoft.com/office/drawing/2014/main" val="2297222529"/>
                  </a:ext>
                </a:extLst>
              </a:tr>
              <a:tr h="370840">
                <a:tc>
                  <a:txBody>
                    <a:bodyPr/>
                    <a:lstStyle/>
                    <a:p>
                      <a:pPr marL="0" algn="l" defTabSz="914400" rtl="0" eaLnBrk="1" latinLnBrk="0" hangingPunct="1"/>
                      <a:r>
                        <a:rPr lang="en-US" sz="1600" kern="1200" dirty="0">
                          <a:solidFill>
                            <a:schemeClr val="dk1"/>
                          </a:solidFill>
                          <a:latin typeface="+mn-lt"/>
                          <a:ea typeface="+mn-ea"/>
                          <a:cs typeface="+mn-cs"/>
                        </a:rPr>
                        <a:t>Support for non-Oracle databases</a:t>
                      </a:r>
                    </a:p>
                  </a:txBody>
                  <a:tcPr marL="121926" marR="121926" anchor="ctr">
                    <a:solidFill>
                      <a:srgbClr val="F1EFED"/>
                    </a:solidFill>
                  </a:tcPr>
                </a:tc>
                <a:tc>
                  <a:txBody>
                    <a:bodyPr/>
                    <a:lstStyle/>
                    <a:p>
                      <a:pPr marL="0" marR="0" lvl="0" indent="0" algn="ctr" defTabSz="914400" rtl="0" eaLnBrk="1" fontAlgn="auto" latinLnBrk="0" hangingPunct="1">
                        <a:lnSpc>
                          <a:spcPct val="150000"/>
                        </a:lnSpc>
                        <a:spcBef>
                          <a:spcPct val="0"/>
                        </a:spcBef>
                        <a:spcAft>
                          <a:spcPct val="0"/>
                        </a:spcAft>
                        <a:buClrTx/>
                        <a:buSzTx/>
                        <a:buFont typeface="Arial" panose="020B0604020202020204" pitchFamily="34" charset="0"/>
                        <a:buNone/>
                        <a:defRPr/>
                      </a:pPr>
                      <a:r>
                        <a:rPr lang="en-US" sz="1600" kern="1200">
                          <a:solidFill>
                            <a:schemeClr val="dk1"/>
                          </a:solidFill>
                          <a:latin typeface="+mn-lt"/>
                          <a:ea typeface="+mn-ea"/>
                          <a:cs typeface="+mn-cs"/>
                        </a:rPr>
                        <a:t>-</a:t>
                      </a:r>
                    </a:p>
                  </a:txBody>
                  <a:tcPr marL="121926" marR="121926" anchor="ctr">
                    <a:solidFill>
                      <a:srgbClr val="F1EFED"/>
                    </a:solidFill>
                  </a:tcPr>
                </a:tc>
                <a:tc>
                  <a:txBody>
                    <a:bodyPr/>
                    <a:lstStyle/>
                    <a:p>
                      <a:pPr marL="0" marR="0" lvl="0" indent="0" algn="ctr" defTabSz="914400" rtl="0" eaLnBrk="1" fontAlgn="auto" latinLnBrk="0" hangingPunct="1">
                        <a:lnSpc>
                          <a:spcPct val="150000"/>
                        </a:lnSpc>
                        <a:spcBef>
                          <a:spcPct val="0"/>
                        </a:spcBef>
                        <a:spcAft>
                          <a:spcPct val="0"/>
                        </a:spcAft>
                        <a:buClrTx/>
                        <a:buSzTx/>
                        <a:buFont typeface="Arial" panose="020B0604020202020204" pitchFamily="34" charset="0"/>
                        <a:buNone/>
                        <a:defRPr/>
                      </a:pPr>
                      <a:r>
                        <a:rPr lang="en-US" sz="1600" kern="1200" dirty="0">
                          <a:solidFill>
                            <a:schemeClr val="dk1"/>
                          </a:solidFill>
                          <a:latin typeface="+mn-lt"/>
                          <a:ea typeface="+mn-ea"/>
                          <a:cs typeface="+mn-cs"/>
                        </a:rPr>
                        <a:t>Yes*</a:t>
                      </a:r>
                    </a:p>
                  </a:txBody>
                  <a:tcPr marL="121926" marR="121926" anchor="ctr">
                    <a:solidFill>
                      <a:srgbClr val="F1EFED"/>
                    </a:solidFill>
                  </a:tcPr>
                </a:tc>
                <a:extLst>
                  <a:ext uri="{0D108BD9-81ED-4DB2-BD59-A6C34878D82A}">
                    <a16:rowId xmlns:a16="http://schemas.microsoft.com/office/drawing/2014/main" val="2142812673"/>
                  </a:ext>
                </a:extLst>
              </a:tr>
            </a:tbl>
          </a:graphicData>
        </a:graphic>
      </p:graphicFrame>
      <p:sp>
        <p:nvSpPr>
          <p:cNvPr id="8" name="TextBox 7">
            <a:extLst>
              <a:ext uri="{FF2B5EF4-FFF2-40B4-BE49-F238E27FC236}">
                <a16:creationId xmlns:a16="http://schemas.microsoft.com/office/drawing/2014/main" id="{249330CB-1D69-2210-12D2-6F08BB0CC823}"/>
              </a:ext>
            </a:extLst>
          </p:cNvPr>
          <p:cNvSpPr txBox="1"/>
          <p:nvPr/>
        </p:nvSpPr>
        <p:spPr>
          <a:xfrm>
            <a:off x="5408721" y="6096965"/>
            <a:ext cx="6094520" cy="261610"/>
          </a:xfrm>
          <a:prstGeom prst="rect">
            <a:avLst/>
          </a:prstGeom>
          <a:noFill/>
        </p:spPr>
        <p:txBody>
          <a:bodyPr wrap="square">
            <a:spAutoFit/>
          </a:bodyPr>
          <a:lstStyle/>
          <a:p>
            <a:pPr algn="r"/>
            <a:r>
              <a:rPr lang="pt-PT" sz="1100" dirty="0"/>
              <a:t>* Requires use of transparent gateways (license included) or ODI</a:t>
            </a:r>
            <a:endParaRPr lang="en-US" sz="1100" dirty="0"/>
          </a:p>
        </p:txBody>
      </p:sp>
    </p:spTree>
    <p:extLst>
      <p:ext uri="{BB962C8B-B14F-4D97-AF65-F5344CB8AC3E}">
        <p14:creationId xmlns:p14="http://schemas.microsoft.com/office/powerpoint/2010/main" val="418325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186AE22-A4C3-43A5-8277-5C004B81BF12}"/>
              </a:ext>
            </a:extLst>
          </p:cNvPr>
          <p:cNvSpPr>
            <a:spLocks noGrp="1"/>
          </p:cNvSpPr>
          <p:nvPr>
            <p:ph type="body" sz="quarter" idx="33"/>
          </p:nvPr>
        </p:nvSpPr>
        <p:spPr/>
        <p:txBody>
          <a:bodyPr/>
          <a:lstStyle/>
          <a:p>
            <a:endParaRPr lang="en-US" dirty="0"/>
          </a:p>
        </p:txBody>
      </p:sp>
      <p:sp>
        <p:nvSpPr>
          <p:cNvPr id="4" name="Footer Placeholder 3">
            <a:extLst>
              <a:ext uri="{FF2B5EF4-FFF2-40B4-BE49-F238E27FC236}">
                <a16:creationId xmlns:a16="http://schemas.microsoft.com/office/drawing/2014/main" id="{9300CA2D-4A85-E5C9-9CCB-37FA9F52724B}"/>
              </a:ext>
            </a:extLst>
          </p:cNvPr>
          <p:cNvSpPr>
            <a:spLocks noGrp="1"/>
          </p:cNvSpPr>
          <p:nvPr>
            <p:ph type="ftr" sz="quarter" idx="11"/>
          </p:nvPr>
        </p:nvSpPr>
        <p:spPr/>
        <p:txBody>
          <a:bodyPr/>
          <a:lstStyle/>
          <a:p>
            <a:r>
              <a:rPr lang="en-US"/>
              <a:t>Copyright © 2023, Oracle and/or its affiliates </a:t>
            </a:r>
            <a:endParaRPr lang="en-US" dirty="0"/>
          </a:p>
        </p:txBody>
      </p:sp>
      <p:sp>
        <p:nvSpPr>
          <p:cNvPr id="8" name="Title 7">
            <a:extLst>
              <a:ext uri="{FF2B5EF4-FFF2-40B4-BE49-F238E27FC236}">
                <a16:creationId xmlns:a16="http://schemas.microsoft.com/office/drawing/2014/main" id="{6926F978-43A7-4592-B461-C74EF43612DF}"/>
              </a:ext>
            </a:extLst>
          </p:cNvPr>
          <p:cNvSpPr>
            <a:spLocks noGrp="1"/>
          </p:cNvSpPr>
          <p:nvPr>
            <p:ph type="title"/>
          </p:nvPr>
        </p:nvSpPr>
        <p:spPr/>
        <p:txBody>
          <a:bodyPr/>
          <a:lstStyle/>
          <a:p>
            <a:r>
              <a:rPr lang="en-US" dirty="0"/>
              <a:t>Licensing</a:t>
            </a:r>
          </a:p>
        </p:txBody>
      </p:sp>
    </p:spTree>
    <p:extLst>
      <p:ext uri="{BB962C8B-B14F-4D97-AF65-F5344CB8AC3E}">
        <p14:creationId xmlns:p14="http://schemas.microsoft.com/office/powerpoint/2010/main" val="7354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48FC535-D273-4B50-AB37-AB1BDDCDDF99}"/>
              </a:ext>
            </a:extLst>
          </p:cNvPr>
          <p:cNvGrpSpPr/>
          <p:nvPr/>
        </p:nvGrpSpPr>
        <p:grpSpPr>
          <a:xfrm>
            <a:off x="652076" y="2154682"/>
            <a:ext cx="1310641" cy="1579119"/>
            <a:chOff x="650487" y="2154681"/>
            <a:chExt cx="1310641" cy="1579119"/>
          </a:xfrm>
        </p:grpSpPr>
        <p:pic>
          <p:nvPicPr>
            <p:cNvPr id="9" name="Picture 5" descr="D:\dinesh\ProductManagement\All_Icons\ic-Database-red.gif">
              <a:extLst>
                <a:ext uri="{FF2B5EF4-FFF2-40B4-BE49-F238E27FC236}">
                  <a16:creationId xmlns:a16="http://schemas.microsoft.com/office/drawing/2014/main" id="{EE835668-718C-4A26-835F-0250CE0BEC30}"/>
                </a:ext>
              </a:extLst>
            </p:cNvPr>
            <p:cNvPicPr>
              <a:picLocks noChangeAspect="1" noChangeArrowheads="1"/>
            </p:cNvPicPr>
            <p:nvPr/>
          </p:nvPicPr>
          <p:blipFill>
            <a:blip r:embed="rId2" cstate="print"/>
            <a:srcRect l="19444" t="16667" r="19444" b="16667"/>
            <a:stretch>
              <a:fillRect/>
            </a:stretch>
          </p:blipFill>
          <p:spPr bwMode="auto">
            <a:xfrm>
              <a:off x="750804" y="2590800"/>
              <a:ext cx="1047750" cy="1143000"/>
            </a:xfrm>
            <a:prstGeom prst="rect">
              <a:avLst/>
            </a:prstGeom>
            <a:noFill/>
            <a:ln w="9525">
              <a:noFill/>
              <a:miter lim="800000"/>
              <a:headEnd/>
              <a:tailEnd/>
            </a:ln>
          </p:spPr>
        </p:pic>
        <p:sp>
          <p:nvSpPr>
            <p:cNvPr id="15" name="Text Box 440">
              <a:extLst>
                <a:ext uri="{FF2B5EF4-FFF2-40B4-BE49-F238E27FC236}">
                  <a16:creationId xmlns:a16="http://schemas.microsoft.com/office/drawing/2014/main" id="{29BC01CF-A4B1-4116-8A50-3FAED56C4350}"/>
                </a:ext>
              </a:extLst>
            </p:cNvPr>
            <p:cNvSpPr txBox="1">
              <a:spLocks noChangeArrowheads="1"/>
            </p:cNvSpPr>
            <p:nvPr/>
          </p:nvSpPr>
          <p:spPr bwMode="auto">
            <a:xfrm>
              <a:off x="650487" y="2154681"/>
              <a:ext cx="1310641" cy="400087"/>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b="1" kern="0" dirty="0"/>
                <a:t>SOURCE</a:t>
              </a:r>
            </a:p>
          </p:txBody>
        </p:sp>
      </p:grpSp>
      <p:grpSp>
        <p:nvGrpSpPr>
          <p:cNvPr id="22" name="Group 21">
            <a:extLst>
              <a:ext uri="{FF2B5EF4-FFF2-40B4-BE49-F238E27FC236}">
                <a16:creationId xmlns:a16="http://schemas.microsoft.com/office/drawing/2014/main" id="{502540F5-984C-4994-87E1-7529229716DD}"/>
              </a:ext>
            </a:extLst>
          </p:cNvPr>
          <p:cNvGrpSpPr/>
          <p:nvPr/>
        </p:nvGrpSpPr>
        <p:grpSpPr>
          <a:xfrm>
            <a:off x="5961064" y="4350910"/>
            <a:ext cx="1214436" cy="1364091"/>
            <a:chOff x="5959475" y="4350909"/>
            <a:chExt cx="1214436" cy="1364091"/>
          </a:xfrm>
        </p:grpSpPr>
        <p:pic>
          <p:nvPicPr>
            <p:cNvPr id="10" name="Picture 3" descr="D:\dinesh\ProductManagement\All_Icons\ic-Database-gray.gif">
              <a:extLst>
                <a:ext uri="{FF2B5EF4-FFF2-40B4-BE49-F238E27FC236}">
                  <a16:creationId xmlns:a16="http://schemas.microsoft.com/office/drawing/2014/main" id="{B08A11E5-A1D7-47D7-9BE0-391C2102EF35}"/>
                </a:ext>
              </a:extLst>
            </p:cNvPr>
            <p:cNvPicPr>
              <a:picLocks noChangeAspect="1" noChangeArrowheads="1"/>
            </p:cNvPicPr>
            <p:nvPr/>
          </p:nvPicPr>
          <p:blipFill>
            <a:blip r:embed="rId3" cstate="print"/>
            <a:srcRect l="19444" t="16667" r="19444" b="16667"/>
            <a:stretch>
              <a:fillRect/>
            </a:stretch>
          </p:blipFill>
          <p:spPr bwMode="auto">
            <a:xfrm>
              <a:off x="6154739" y="4801091"/>
              <a:ext cx="838200" cy="913909"/>
            </a:xfrm>
            <a:prstGeom prst="rect">
              <a:avLst/>
            </a:prstGeom>
            <a:noFill/>
            <a:ln w="9525">
              <a:noFill/>
              <a:miter lim="800000"/>
              <a:headEnd/>
              <a:tailEnd/>
            </a:ln>
          </p:spPr>
        </p:pic>
        <p:sp>
          <p:nvSpPr>
            <p:cNvPr id="16" name="Text Box 440">
              <a:extLst>
                <a:ext uri="{FF2B5EF4-FFF2-40B4-BE49-F238E27FC236}">
                  <a16:creationId xmlns:a16="http://schemas.microsoft.com/office/drawing/2014/main" id="{61276EB6-2137-4B19-A406-0DAA822E2493}"/>
                </a:ext>
              </a:extLst>
            </p:cNvPr>
            <p:cNvSpPr txBox="1">
              <a:spLocks noChangeArrowheads="1"/>
            </p:cNvSpPr>
            <p:nvPr/>
          </p:nvSpPr>
          <p:spPr bwMode="auto">
            <a:xfrm>
              <a:off x="5959475" y="4350909"/>
              <a:ext cx="1214436" cy="400087"/>
            </a:xfrm>
            <a:prstGeom prst="rect">
              <a:avLst/>
            </a:prstGeom>
            <a:noFill/>
            <a:ln w="19050" algn="ctr">
              <a:noFill/>
              <a:prstDash val="sysDot"/>
              <a:miter lim="800000"/>
              <a:headEnd/>
              <a:tailEnd/>
            </a:ln>
            <a:effectLst/>
          </p:spPr>
          <p:txBody>
            <a:bodyPr wrap="square" lIns="121899" tIns="60949" rIns="121899" bIns="60949">
              <a:spAutoFit/>
            </a:bodyPr>
            <a:lstStyle/>
            <a:p>
              <a:pPr algn="ctr">
                <a:defRPr/>
              </a:pPr>
              <a:r>
                <a:rPr lang="en-US" b="1" kern="0" dirty="0"/>
                <a:t>TARGET</a:t>
              </a:r>
            </a:p>
          </p:txBody>
        </p:sp>
      </p:grpSp>
      <p:grpSp>
        <p:nvGrpSpPr>
          <p:cNvPr id="21" name="Group 20">
            <a:extLst>
              <a:ext uri="{FF2B5EF4-FFF2-40B4-BE49-F238E27FC236}">
                <a16:creationId xmlns:a16="http://schemas.microsoft.com/office/drawing/2014/main" id="{20F2CF88-CC9E-4C37-A046-811436B93CCF}"/>
              </a:ext>
            </a:extLst>
          </p:cNvPr>
          <p:cNvGrpSpPr/>
          <p:nvPr/>
        </p:nvGrpSpPr>
        <p:grpSpPr>
          <a:xfrm>
            <a:off x="476167" y="4293536"/>
            <a:ext cx="1600200" cy="1397813"/>
            <a:chOff x="474579" y="4293535"/>
            <a:chExt cx="1600200" cy="1397813"/>
          </a:xfrm>
        </p:grpSpPr>
        <p:pic>
          <p:nvPicPr>
            <p:cNvPr id="8" name="Picture 3" descr="D:\dinesh\ProductManagement\All_Icons\ic-Database-gray.gif">
              <a:extLst>
                <a:ext uri="{FF2B5EF4-FFF2-40B4-BE49-F238E27FC236}">
                  <a16:creationId xmlns:a16="http://schemas.microsoft.com/office/drawing/2014/main" id="{6D4C01BF-3787-4EBB-B595-54ED66A9D2F6}"/>
                </a:ext>
              </a:extLst>
            </p:cNvPr>
            <p:cNvPicPr>
              <a:picLocks noChangeAspect="1" noChangeArrowheads="1"/>
            </p:cNvPicPr>
            <p:nvPr/>
          </p:nvPicPr>
          <p:blipFill>
            <a:blip r:embed="rId3" cstate="print"/>
            <a:srcRect l="19444" t="16667" r="19444" b="16667"/>
            <a:stretch>
              <a:fillRect/>
            </a:stretch>
          </p:blipFill>
          <p:spPr bwMode="auto">
            <a:xfrm>
              <a:off x="843846" y="4777440"/>
              <a:ext cx="838200" cy="913908"/>
            </a:xfrm>
            <a:prstGeom prst="rect">
              <a:avLst/>
            </a:prstGeom>
            <a:noFill/>
            <a:ln w="9525">
              <a:noFill/>
              <a:miter lim="800000"/>
              <a:headEnd/>
              <a:tailEnd/>
            </a:ln>
          </p:spPr>
        </p:pic>
        <p:sp>
          <p:nvSpPr>
            <p:cNvPr id="11" name="Oval 10">
              <a:extLst>
                <a:ext uri="{FF2B5EF4-FFF2-40B4-BE49-F238E27FC236}">
                  <a16:creationId xmlns:a16="http://schemas.microsoft.com/office/drawing/2014/main" id="{A7492624-5809-4A31-980F-414A7B5ECBCE}"/>
                </a:ext>
              </a:extLst>
            </p:cNvPr>
            <p:cNvSpPr/>
            <p:nvPr/>
          </p:nvSpPr>
          <p:spPr>
            <a:xfrm>
              <a:off x="1072446" y="4723000"/>
              <a:ext cx="381000" cy="381000"/>
            </a:xfrm>
            <a:prstGeom prst="ellipse">
              <a:avLst/>
            </a:prstGeom>
            <a:solidFill>
              <a:schemeClr val="bg1"/>
            </a:solidFill>
            <a:ln w="19050">
              <a:solidFill>
                <a:srgbClr val="C74634"/>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rgbClr val="FFFFFF"/>
                </a:solidFill>
              </a:endParaRPr>
            </a:p>
          </p:txBody>
        </p:sp>
        <p:sp>
          <p:nvSpPr>
            <p:cNvPr id="12" name="Freeform 27">
              <a:extLst>
                <a:ext uri="{FF2B5EF4-FFF2-40B4-BE49-F238E27FC236}">
                  <a16:creationId xmlns:a16="http://schemas.microsoft.com/office/drawing/2014/main" id="{82E063E6-ED27-4AC0-81BC-9DFF180F81DC}"/>
                </a:ext>
              </a:extLst>
            </p:cNvPr>
            <p:cNvSpPr>
              <a:spLocks noEditPoints="1"/>
            </p:cNvSpPr>
            <p:nvPr/>
          </p:nvSpPr>
          <p:spPr bwMode="auto">
            <a:xfrm>
              <a:off x="1220083" y="4875400"/>
              <a:ext cx="85725" cy="85725"/>
            </a:xfrm>
            <a:custGeom>
              <a:avLst/>
              <a:gdLst>
                <a:gd name="T0" fmla="*/ 451 w 451"/>
                <a:gd name="T1" fmla="*/ 212 h 451"/>
                <a:gd name="T2" fmla="*/ 444 w 451"/>
                <a:gd name="T3" fmla="*/ 169 h 451"/>
                <a:gd name="T4" fmla="*/ 429 w 451"/>
                <a:gd name="T5" fmla="*/ 127 h 451"/>
                <a:gd name="T6" fmla="*/ 408 w 451"/>
                <a:gd name="T7" fmla="*/ 92 h 451"/>
                <a:gd name="T8" fmla="*/ 376 w 451"/>
                <a:gd name="T9" fmla="*/ 57 h 451"/>
                <a:gd name="T10" fmla="*/ 340 w 451"/>
                <a:gd name="T11" fmla="*/ 31 h 451"/>
                <a:gd name="T12" fmla="*/ 300 w 451"/>
                <a:gd name="T13" fmla="*/ 13 h 451"/>
                <a:gd name="T14" fmla="*/ 258 w 451"/>
                <a:gd name="T15" fmla="*/ 2 h 451"/>
                <a:gd name="T16" fmla="*/ 245 w 451"/>
                <a:gd name="T17" fmla="*/ 22 h 451"/>
                <a:gd name="T18" fmla="*/ 215 w 451"/>
                <a:gd name="T19" fmla="*/ 0 h 451"/>
                <a:gd name="T20" fmla="*/ 206 w 451"/>
                <a:gd name="T21" fmla="*/ 23 h 451"/>
                <a:gd name="T22" fmla="*/ 167 w 451"/>
                <a:gd name="T23" fmla="*/ 30 h 451"/>
                <a:gd name="T24" fmla="*/ 130 w 451"/>
                <a:gd name="T25" fmla="*/ 45 h 451"/>
                <a:gd name="T26" fmla="*/ 111 w 451"/>
                <a:gd name="T27" fmla="*/ 31 h 451"/>
                <a:gd name="T28" fmla="*/ 94 w 451"/>
                <a:gd name="T29" fmla="*/ 43 h 451"/>
                <a:gd name="T30" fmla="*/ 92 w 451"/>
                <a:gd name="T31" fmla="*/ 44 h 451"/>
                <a:gd name="T32" fmla="*/ 76 w 451"/>
                <a:gd name="T33" fmla="*/ 57 h 451"/>
                <a:gd name="T34" fmla="*/ 58 w 451"/>
                <a:gd name="T35" fmla="*/ 74 h 451"/>
                <a:gd name="T36" fmla="*/ 32 w 451"/>
                <a:gd name="T37" fmla="*/ 109 h 451"/>
                <a:gd name="T38" fmla="*/ 14 w 451"/>
                <a:gd name="T39" fmla="*/ 149 h 451"/>
                <a:gd name="T40" fmla="*/ 3 w 451"/>
                <a:gd name="T41" fmla="*/ 193 h 451"/>
                <a:gd name="T42" fmla="*/ 0 w 451"/>
                <a:gd name="T43" fmla="*/ 225 h 451"/>
                <a:gd name="T44" fmla="*/ 3 w 451"/>
                <a:gd name="T45" fmla="*/ 257 h 451"/>
                <a:gd name="T46" fmla="*/ 3 w 451"/>
                <a:gd name="T47" fmla="*/ 257 h 451"/>
                <a:gd name="T48" fmla="*/ 7 w 451"/>
                <a:gd name="T49" fmla="*/ 280 h 451"/>
                <a:gd name="T50" fmla="*/ 32 w 451"/>
                <a:gd name="T51" fmla="*/ 283 h 451"/>
                <a:gd name="T52" fmla="*/ 14 w 451"/>
                <a:gd name="T53" fmla="*/ 300 h 451"/>
                <a:gd name="T54" fmla="*/ 22 w 451"/>
                <a:gd name="T55" fmla="*/ 322 h 451"/>
                <a:gd name="T56" fmla="*/ 23 w 451"/>
                <a:gd name="T57" fmla="*/ 322 h 451"/>
                <a:gd name="T58" fmla="*/ 32 w 451"/>
                <a:gd name="T59" fmla="*/ 340 h 451"/>
                <a:gd name="T60" fmla="*/ 32 w 451"/>
                <a:gd name="T61" fmla="*/ 341 h 451"/>
                <a:gd name="T62" fmla="*/ 45 w 451"/>
                <a:gd name="T63" fmla="*/ 360 h 451"/>
                <a:gd name="T64" fmla="*/ 68 w 451"/>
                <a:gd name="T65" fmla="*/ 356 h 451"/>
                <a:gd name="T66" fmla="*/ 58 w 451"/>
                <a:gd name="T67" fmla="*/ 376 h 451"/>
                <a:gd name="T68" fmla="*/ 68 w 451"/>
                <a:gd name="T69" fmla="*/ 386 h 451"/>
                <a:gd name="T70" fmla="*/ 98 w 451"/>
                <a:gd name="T71" fmla="*/ 381 h 451"/>
                <a:gd name="T72" fmla="*/ 92 w 451"/>
                <a:gd name="T73" fmla="*/ 406 h 451"/>
                <a:gd name="T74" fmla="*/ 111 w 451"/>
                <a:gd name="T75" fmla="*/ 419 h 451"/>
                <a:gd name="T76" fmla="*/ 112 w 451"/>
                <a:gd name="T77" fmla="*/ 418 h 451"/>
                <a:gd name="T78" fmla="*/ 129 w 451"/>
                <a:gd name="T79" fmla="*/ 429 h 451"/>
                <a:gd name="T80" fmla="*/ 130 w 451"/>
                <a:gd name="T81" fmla="*/ 429 h 451"/>
                <a:gd name="T82" fmla="*/ 151 w 451"/>
                <a:gd name="T83" fmla="*/ 438 h 451"/>
                <a:gd name="T84" fmla="*/ 170 w 451"/>
                <a:gd name="T85" fmla="*/ 444 h 451"/>
                <a:gd name="T86" fmla="*/ 194 w 451"/>
                <a:gd name="T87" fmla="*/ 448 h 451"/>
                <a:gd name="T88" fmla="*/ 213 w 451"/>
                <a:gd name="T89" fmla="*/ 450 h 451"/>
                <a:gd name="T90" fmla="*/ 244 w 451"/>
                <a:gd name="T91" fmla="*/ 427 h 451"/>
                <a:gd name="T92" fmla="*/ 258 w 451"/>
                <a:gd name="T93" fmla="*/ 448 h 451"/>
                <a:gd name="T94" fmla="*/ 282 w 451"/>
                <a:gd name="T95" fmla="*/ 443 h 451"/>
                <a:gd name="T96" fmla="*/ 283 w 451"/>
                <a:gd name="T97" fmla="*/ 441 h 451"/>
                <a:gd name="T98" fmla="*/ 302 w 451"/>
                <a:gd name="T99" fmla="*/ 437 h 451"/>
                <a:gd name="T100" fmla="*/ 310 w 451"/>
                <a:gd name="T101" fmla="*/ 434 h 451"/>
                <a:gd name="T102" fmla="*/ 324 w 451"/>
                <a:gd name="T103" fmla="*/ 428 h 451"/>
                <a:gd name="T104" fmla="*/ 341 w 451"/>
                <a:gd name="T105" fmla="*/ 419 h 451"/>
                <a:gd name="T106" fmla="*/ 362 w 451"/>
                <a:gd name="T107" fmla="*/ 405 h 451"/>
                <a:gd name="T108" fmla="*/ 376 w 451"/>
                <a:gd name="T109" fmla="*/ 393 h 451"/>
                <a:gd name="T110" fmla="*/ 394 w 451"/>
                <a:gd name="T111" fmla="*/ 375 h 451"/>
                <a:gd name="T112" fmla="*/ 407 w 451"/>
                <a:gd name="T113" fmla="*/ 360 h 451"/>
                <a:gd name="T114" fmla="*/ 406 w 451"/>
                <a:gd name="T115" fmla="*/ 320 h 451"/>
                <a:gd name="T116" fmla="*/ 438 w 451"/>
                <a:gd name="T117" fmla="*/ 298 h 451"/>
                <a:gd name="T118" fmla="*/ 449 w 451"/>
                <a:gd name="T119" fmla="*/ 257 h 451"/>
                <a:gd name="T120" fmla="*/ 226 w 451"/>
                <a:gd name="T121" fmla="*/ 351 h 451"/>
                <a:gd name="T122" fmla="*/ 352 w 451"/>
                <a:gd name="T123" fmla="*/ 22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1" h="451">
                  <a:moveTo>
                    <a:pt x="451" y="238"/>
                  </a:moveTo>
                  <a:cubicBezTo>
                    <a:pt x="451" y="234"/>
                    <a:pt x="451" y="230"/>
                    <a:pt x="451" y="225"/>
                  </a:cubicBezTo>
                  <a:cubicBezTo>
                    <a:pt x="451" y="221"/>
                    <a:pt x="451" y="217"/>
                    <a:pt x="451" y="212"/>
                  </a:cubicBezTo>
                  <a:cubicBezTo>
                    <a:pt x="443" y="209"/>
                    <a:pt x="431" y="206"/>
                    <a:pt x="428" y="205"/>
                  </a:cubicBezTo>
                  <a:cubicBezTo>
                    <a:pt x="431" y="204"/>
                    <a:pt x="443" y="198"/>
                    <a:pt x="449" y="194"/>
                  </a:cubicBezTo>
                  <a:cubicBezTo>
                    <a:pt x="448" y="185"/>
                    <a:pt x="446" y="177"/>
                    <a:pt x="444" y="169"/>
                  </a:cubicBezTo>
                  <a:cubicBezTo>
                    <a:pt x="437" y="167"/>
                    <a:pt x="425" y="166"/>
                    <a:pt x="420" y="166"/>
                  </a:cubicBezTo>
                  <a:cubicBezTo>
                    <a:pt x="424" y="163"/>
                    <a:pt x="434" y="156"/>
                    <a:pt x="438" y="151"/>
                  </a:cubicBezTo>
                  <a:cubicBezTo>
                    <a:pt x="436" y="143"/>
                    <a:pt x="432" y="135"/>
                    <a:pt x="429" y="127"/>
                  </a:cubicBezTo>
                  <a:cubicBezTo>
                    <a:pt x="422" y="127"/>
                    <a:pt x="410" y="128"/>
                    <a:pt x="405" y="129"/>
                  </a:cubicBezTo>
                  <a:cubicBezTo>
                    <a:pt x="409" y="125"/>
                    <a:pt x="416" y="117"/>
                    <a:pt x="420" y="111"/>
                  </a:cubicBezTo>
                  <a:cubicBezTo>
                    <a:pt x="416" y="105"/>
                    <a:pt x="412" y="98"/>
                    <a:pt x="408" y="92"/>
                  </a:cubicBezTo>
                  <a:cubicBezTo>
                    <a:pt x="401" y="92"/>
                    <a:pt x="388" y="96"/>
                    <a:pt x="383" y="97"/>
                  </a:cubicBezTo>
                  <a:cubicBezTo>
                    <a:pt x="386" y="93"/>
                    <a:pt x="392" y="82"/>
                    <a:pt x="394" y="76"/>
                  </a:cubicBezTo>
                  <a:cubicBezTo>
                    <a:pt x="388" y="69"/>
                    <a:pt x="382" y="63"/>
                    <a:pt x="376" y="57"/>
                  </a:cubicBezTo>
                  <a:cubicBezTo>
                    <a:pt x="369" y="59"/>
                    <a:pt x="359" y="65"/>
                    <a:pt x="355" y="68"/>
                  </a:cubicBezTo>
                  <a:cubicBezTo>
                    <a:pt x="357" y="63"/>
                    <a:pt x="361" y="53"/>
                    <a:pt x="362" y="46"/>
                  </a:cubicBezTo>
                  <a:cubicBezTo>
                    <a:pt x="355" y="41"/>
                    <a:pt x="348" y="36"/>
                    <a:pt x="340" y="31"/>
                  </a:cubicBezTo>
                  <a:cubicBezTo>
                    <a:pt x="334" y="35"/>
                    <a:pt x="325" y="42"/>
                    <a:pt x="322" y="46"/>
                  </a:cubicBezTo>
                  <a:cubicBezTo>
                    <a:pt x="323" y="41"/>
                    <a:pt x="325" y="30"/>
                    <a:pt x="324" y="23"/>
                  </a:cubicBezTo>
                  <a:cubicBezTo>
                    <a:pt x="317" y="19"/>
                    <a:pt x="309" y="16"/>
                    <a:pt x="300" y="13"/>
                  </a:cubicBezTo>
                  <a:cubicBezTo>
                    <a:pt x="295" y="17"/>
                    <a:pt x="288" y="26"/>
                    <a:pt x="285" y="30"/>
                  </a:cubicBezTo>
                  <a:cubicBezTo>
                    <a:pt x="285" y="25"/>
                    <a:pt x="285" y="14"/>
                    <a:pt x="283" y="7"/>
                  </a:cubicBezTo>
                  <a:cubicBezTo>
                    <a:pt x="275" y="5"/>
                    <a:pt x="266" y="4"/>
                    <a:pt x="258" y="2"/>
                  </a:cubicBezTo>
                  <a:cubicBezTo>
                    <a:pt x="257" y="3"/>
                    <a:pt x="257" y="3"/>
                    <a:pt x="257" y="3"/>
                  </a:cubicBezTo>
                  <a:cubicBezTo>
                    <a:pt x="255" y="5"/>
                    <a:pt x="253" y="8"/>
                    <a:pt x="252" y="11"/>
                  </a:cubicBezTo>
                  <a:cubicBezTo>
                    <a:pt x="249" y="15"/>
                    <a:pt x="246" y="19"/>
                    <a:pt x="245" y="22"/>
                  </a:cubicBezTo>
                  <a:cubicBezTo>
                    <a:pt x="244" y="17"/>
                    <a:pt x="241" y="6"/>
                    <a:pt x="237" y="0"/>
                  </a:cubicBezTo>
                  <a:cubicBezTo>
                    <a:pt x="233" y="0"/>
                    <a:pt x="230" y="0"/>
                    <a:pt x="226" y="0"/>
                  </a:cubicBezTo>
                  <a:cubicBezTo>
                    <a:pt x="222" y="0"/>
                    <a:pt x="219" y="0"/>
                    <a:pt x="215" y="0"/>
                  </a:cubicBezTo>
                  <a:cubicBezTo>
                    <a:pt x="215" y="2"/>
                    <a:pt x="213" y="4"/>
                    <a:pt x="213" y="5"/>
                  </a:cubicBezTo>
                  <a:cubicBezTo>
                    <a:pt x="212" y="7"/>
                    <a:pt x="211" y="9"/>
                    <a:pt x="210" y="12"/>
                  </a:cubicBezTo>
                  <a:cubicBezTo>
                    <a:pt x="208" y="17"/>
                    <a:pt x="207" y="20"/>
                    <a:pt x="206" y="23"/>
                  </a:cubicBezTo>
                  <a:cubicBezTo>
                    <a:pt x="204" y="18"/>
                    <a:pt x="199" y="7"/>
                    <a:pt x="195" y="2"/>
                  </a:cubicBezTo>
                  <a:cubicBezTo>
                    <a:pt x="187" y="3"/>
                    <a:pt x="178" y="5"/>
                    <a:pt x="170" y="7"/>
                  </a:cubicBezTo>
                  <a:cubicBezTo>
                    <a:pt x="168" y="13"/>
                    <a:pt x="167" y="24"/>
                    <a:pt x="167" y="30"/>
                  </a:cubicBezTo>
                  <a:cubicBezTo>
                    <a:pt x="164" y="25"/>
                    <a:pt x="158" y="16"/>
                    <a:pt x="153" y="12"/>
                  </a:cubicBezTo>
                  <a:cubicBezTo>
                    <a:pt x="145" y="15"/>
                    <a:pt x="137" y="18"/>
                    <a:pt x="129" y="22"/>
                  </a:cubicBezTo>
                  <a:cubicBezTo>
                    <a:pt x="128" y="28"/>
                    <a:pt x="130" y="40"/>
                    <a:pt x="130" y="45"/>
                  </a:cubicBezTo>
                  <a:cubicBezTo>
                    <a:pt x="126" y="41"/>
                    <a:pt x="118" y="34"/>
                    <a:pt x="112" y="31"/>
                  </a:cubicBezTo>
                  <a:cubicBezTo>
                    <a:pt x="112" y="31"/>
                    <a:pt x="112" y="31"/>
                    <a:pt x="111" y="31"/>
                  </a:cubicBezTo>
                  <a:cubicBezTo>
                    <a:pt x="111" y="31"/>
                    <a:pt x="111" y="31"/>
                    <a:pt x="111" y="31"/>
                  </a:cubicBezTo>
                  <a:cubicBezTo>
                    <a:pt x="111" y="31"/>
                    <a:pt x="111" y="31"/>
                    <a:pt x="111" y="31"/>
                  </a:cubicBezTo>
                  <a:cubicBezTo>
                    <a:pt x="105" y="35"/>
                    <a:pt x="99" y="39"/>
                    <a:pt x="94" y="43"/>
                  </a:cubicBezTo>
                  <a:cubicBezTo>
                    <a:pt x="94" y="43"/>
                    <a:pt x="94" y="43"/>
                    <a:pt x="94" y="43"/>
                  </a:cubicBezTo>
                  <a:cubicBezTo>
                    <a:pt x="94" y="43"/>
                    <a:pt x="94" y="43"/>
                    <a:pt x="94" y="43"/>
                  </a:cubicBezTo>
                  <a:cubicBezTo>
                    <a:pt x="93" y="43"/>
                    <a:pt x="93" y="43"/>
                    <a:pt x="93" y="43"/>
                  </a:cubicBezTo>
                  <a:cubicBezTo>
                    <a:pt x="93" y="44"/>
                    <a:pt x="92" y="44"/>
                    <a:pt x="92" y="44"/>
                  </a:cubicBezTo>
                  <a:cubicBezTo>
                    <a:pt x="92" y="50"/>
                    <a:pt x="95" y="61"/>
                    <a:pt x="98" y="67"/>
                  </a:cubicBezTo>
                  <a:cubicBezTo>
                    <a:pt x="93" y="64"/>
                    <a:pt x="83" y="58"/>
                    <a:pt x="77" y="56"/>
                  </a:cubicBezTo>
                  <a:cubicBezTo>
                    <a:pt x="76" y="57"/>
                    <a:pt x="76" y="57"/>
                    <a:pt x="76" y="57"/>
                  </a:cubicBezTo>
                  <a:cubicBezTo>
                    <a:pt x="76" y="57"/>
                    <a:pt x="76" y="57"/>
                    <a:pt x="76" y="57"/>
                  </a:cubicBezTo>
                  <a:cubicBezTo>
                    <a:pt x="76" y="57"/>
                    <a:pt x="76" y="57"/>
                    <a:pt x="76" y="57"/>
                  </a:cubicBezTo>
                  <a:cubicBezTo>
                    <a:pt x="70" y="63"/>
                    <a:pt x="64" y="68"/>
                    <a:pt x="58" y="74"/>
                  </a:cubicBezTo>
                  <a:cubicBezTo>
                    <a:pt x="60" y="80"/>
                    <a:pt x="66" y="90"/>
                    <a:pt x="69" y="95"/>
                  </a:cubicBezTo>
                  <a:cubicBezTo>
                    <a:pt x="64" y="93"/>
                    <a:pt x="53" y="89"/>
                    <a:pt x="46" y="89"/>
                  </a:cubicBezTo>
                  <a:cubicBezTo>
                    <a:pt x="41" y="95"/>
                    <a:pt x="37" y="102"/>
                    <a:pt x="32" y="109"/>
                  </a:cubicBezTo>
                  <a:cubicBezTo>
                    <a:pt x="35" y="115"/>
                    <a:pt x="43" y="124"/>
                    <a:pt x="47" y="128"/>
                  </a:cubicBezTo>
                  <a:cubicBezTo>
                    <a:pt x="41" y="127"/>
                    <a:pt x="29" y="126"/>
                    <a:pt x="23" y="126"/>
                  </a:cubicBezTo>
                  <a:cubicBezTo>
                    <a:pt x="20" y="134"/>
                    <a:pt x="16" y="141"/>
                    <a:pt x="14" y="149"/>
                  </a:cubicBezTo>
                  <a:cubicBezTo>
                    <a:pt x="18" y="155"/>
                    <a:pt x="29" y="164"/>
                    <a:pt x="33" y="166"/>
                  </a:cubicBezTo>
                  <a:cubicBezTo>
                    <a:pt x="28" y="166"/>
                    <a:pt x="14" y="167"/>
                    <a:pt x="7" y="169"/>
                  </a:cubicBezTo>
                  <a:cubicBezTo>
                    <a:pt x="5" y="177"/>
                    <a:pt x="4" y="185"/>
                    <a:pt x="3" y="193"/>
                  </a:cubicBezTo>
                  <a:cubicBezTo>
                    <a:pt x="7" y="197"/>
                    <a:pt x="18" y="203"/>
                    <a:pt x="23" y="205"/>
                  </a:cubicBezTo>
                  <a:cubicBezTo>
                    <a:pt x="18" y="206"/>
                    <a:pt x="9" y="209"/>
                    <a:pt x="1" y="212"/>
                  </a:cubicBezTo>
                  <a:cubicBezTo>
                    <a:pt x="0" y="217"/>
                    <a:pt x="0" y="221"/>
                    <a:pt x="0" y="225"/>
                  </a:cubicBezTo>
                  <a:cubicBezTo>
                    <a:pt x="0" y="230"/>
                    <a:pt x="0" y="234"/>
                    <a:pt x="1" y="238"/>
                  </a:cubicBezTo>
                  <a:cubicBezTo>
                    <a:pt x="8" y="241"/>
                    <a:pt x="18" y="244"/>
                    <a:pt x="23" y="245"/>
                  </a:cubicBezTo>
                  <a:cubicBezTo>
                    <a:pt x="18" y="247"/>
                    <a:pt x="7" y="252"/>
                    <a:pt x="3" y="257"/>
                  </a:cubicBezTo>
                  <a:cubicBezTo>
                    <a:pt x="3" y="257"/>
                    <a:pt x="3" y="257"/>
                    <a:pt x="3" y="257"/>
                  </a:cubicBezTo>
                  <a:cubicBezTo>
                    <a:pt x="3" y="257"/>
                    <a:pt x="3" y="257"/>
                    <a:pt x="3" y="257"/>
                  </a:cubicBezTo>
                  <a:cubicBezTo>
                    <a:pt x="3" y="257"/>
                    <a:pt x="3" y="257"/>
                    <a:pt x="3" y="257"/>
                  </a:cubicBezTo>
                  <a:cubicBezTo>
                    <a:pt x="3" y="260"/>
                    <a:pt x="4" y="263"/>
                    <a:pt x="4" y="266"/>
                  </a:cubicBezTo>
                  <a:cubicBezTo>
                    <a:pt x="7" y="280"/>
                    <a:pt x="7" y="280"/>
                    <a:pt x="7" y="280"/>
                  </a:cubicBezTo>
                  <a:cubicBezTo>
                    <a:pt x="7" y="280"/>
                    <a:pt x="7" y="280"/>
                    <a:pt x="7" y="280"/>
                  </a:cubicBezTo>
                  <a:cubicBezTo>
                    <a:pt x="7" y="280"/>
                    <a:pt x="7" y="280"/>
                    <a:pt x="7" y="280"/>
                  </a:cubicBezTo>
                  <a:cubicBezTo>
                    <a:pt x="8" y="281"/>
                    <a:pt x="8" y="281"/>
                    <a:pt x="8" y="281"/>
                  </a:cubicBezTo>
                  <a:cubicBezTo>
                    <a:pt x="14" y="283"/>
                    <a:pt x="27" y="283"/>
                    <a:pt x="32" y="283"/>
                  </a:cubicBezTo>
                  <a:cubicBezTo>
                    <a:pt x="28" y="287"/>
                    <a:pt x="17" y="295"/>
                    <a:pt x="13" y="300"/>
                  </a:cubicBezTo>
                  <a:cubicBezTo>
                    <a:pt x="13" y="300"/>
                    <a:pt x="13" y="300"/>
                    <a:pt x="13" y="300"/>
                  </a:cubicBezTo>
                  <a:cubicBezTo>
                    <a:pt x="14" y="300"/>
                    <a:pt x="14" y="300"/>
                    <a:pt x="14" y="300"/>
                  </a:cubicBezTo>
                  <a:cubicBezTo>
                    <a:pt x="13" y="300"/>
                    <a:pt x="13" y="300"/>
                    <a:pt x="13" y="301"/>
                  </a:cubicBezTo>
                  <a:cubicBezTo>
                    <a:pt x="14" y="302"/>
                    <a:pt x="14" y="303"/>
                    <a:pt x="15" y="304"/>
                  </a:cubicBezTo>
                  <a:cubicBezTo>
                    <a:pt x="22" y="322"/>
                    <a:pt x="22" y="322"/>
                    <a:pt x="22" y="322"/>
                  </a:cubicBezTo>
                  <a:cubicBezTo>
                    <a:pt x="22" y="322"/>
                    <a:pt x="22" y="322"/>
                    <a:pt x="22" y="322"/>
                  </a:cubicBezTo>
                  <a:cubicBezTo>
                    <a:pt x="22" y="322"/>
                    <a:pt x="22" y="322"/>
                    <a:pt x="22" y="322"/>
                  </a:cubicBezTo>
                  <a:cubicBezTo>
                    <a:pt x="23" y="322"/>
                    <a:pt x="23" y="322"/>
                    <a:pt x="23" y="322"/>
                  </a:cubicBezTo>
                  <a:cubicBezTo>
                    <a:pt x="30" y="323"/>
                    <a:pt x="43" y="321"/>
                    <a:pt x="48" y="320"/>
                  </a:cubicBezTo>
                  <a:cubicBezTo>
                    <a:pt x="47" y="321"/>
                    <a:pt x="46" y="321"/>
                    <a:pt x="45" y="322"/>
                  </a:cubicBezTo>
                  <a:cubicBezTo>
                    <a:pt x="41" y="327"/>
                    <a:pt x="34" y="335"/>
                    <a:pt x="32" y="340"/>
                  </a:cubicBezTo>
                  <a:cubicBezTo>
                    <a:pt x="32" y="340"/>
                    <a:pt x="32" y="341"/>
                    <a:pt x="32" y="341"/>
                  </a:cubicBezTo>
                  <a:cubicBezTo>
                    <a:pt x="32" y="341"/>
                    <a:pt x="32" y="341"/>
                    <a:pt x="32" y="341"/>
                  </a:cubicBezTo>
                  <a:cubicBezTo>
                    <a:pt x="32" y="341"/>
                    <a:pt x="32" y="341"/>
                    <a:pt x="32" y="341"/>
                  </a:cubicBezTo>
                  <a:cubicBezTo>
                    <a:pt x="34" y="344"/>
                    <a:pt x="36" y="347"/>
                    <a:pt x="38" y="349"/>
                  </a:cubicBezTo>
                  <a:cubicBezTo>
                    <a:pt x="40" y="353"/>
                    <a:pt x="40" y="353"/>
                    <a:pt x="40" y="353"/>
                  </a:cubicBezTo>
                  <a:cubicBezTo>
                    <a:pt x="41" y="355"/>
                    <a:pt x="43" y="358"/>
                    <a:pt x="45" y="360"/>
                  </a:cubicBezTo>
                  <a:cubicBezTo>
                    <a:pt x="46" y="360"/>
                    <a:pt x="46" y="360"/>
                    <a:pt x="47" y="360"/>
                  </a:cubicBezTo>
                  <a:cubicBezTo>
                    <a:pt x="54" y="359"/>
                    <a:pt x="65" y="355"/>
                    <a:pt x="69" y="354"/>
                  </a:cubicBezTo>
                  <a:cubicBezTo>
                    <a:pt x="69" y="354"/>
                    <a:pt x="68" y="355"/>
                    <a:pt x="68" y="356"/>
                  </a:cubicBezTo>
                  <a:cubicBezTo>
                    <a:pt x="65" y="361"/>
                    <a:pt x="59" y="371"/>
                    <a:pt x="58" y="376"/>
                  </a:cubicBezTo>
                  <a:cubicBezTo>
                    <a:pt x="58" y="376"/>
                    <a:pt x="58" y="376"/>
                    <a:pt x="58" y="376"/>
                  </a:cubicBezTo>
                  <a:cubicBezTo>
                    <a:pt x="58" y="376"/>
                    <a:pt x="58" y="376"/>
                    <a:pt x="58" y="376"/>
                  </a:cubicBezTo>
                  <a:cubicBezTo>
                    <a:pt x="58" y="376"/>
                    <a:pt x="58" y="376"/>
                    <a:pt x="58" y="376"/>
                  </a:cubicBezTo>
                  <a:cubicBezTo>
                    <a:pt x="61" y="379"/>
                    <a:pt x="63" y="381"/>
                    <a:pt x="65" y="383"/>
                  </a:cubicBezTo>
                  <a:cubicBezTo>
                    <a:pt x="68" y="386"/>
                    <a:pt x="68" y="386"/>
                    <a:pt x="68" y="386"/>
                  </a:cubicBezTo>
                  <a:cubicBezTo>
                    <a:pt x="70" y="388"/>
                    <a:pt x="73" y="391"/>
                    <a:pt x="75" y="393"/>
                  </a:cubicBezTo>
                  <a:cubicBezTo>
                    <a:pt x="76" y="393"/>
                    <a:pt x="76" y="393"/>
                    <a:pt x="77" y="392"/>
                  </a:cubicBezTo>
                  <a:cubicBezTo>
                    <a:pt x="84" y="390"/>
                    <a:pt x="94" y="384"/>
                    <a:pt x="98" y="381"/>
                  </a:cubicBezTo>
                  <a:cubicBezTo>
                    <a:pt x="96" y="387"/>
                    <a:pt x="91" y="400"/>
                    <a:pt x="91" y="406"/>
                  </a:cubicBezTo>
                  <a:cubicBezTo>
                    <a:pt x="91" y="406"/>
                    <a:pt x="91" y="406"/>
                    <a:pt x="91" y="406"/>
                  </a:cubicBezTo>
                  <a:cubicBezTo>
                    <a:pt x="92" y="406"/>
                    <a:pt x="92" y="406"/>
                    <a:pt x="92" y="406"/>
                  </a:cubicBezTo>
                  <a:cubicBezTo>
                    <a:pt x="92" y="406"/>
                    <a:pt x="92" y="406"/>
                    <a:pt x="92" y="406"/>
                  </a:cubicBezTo>
                  <a:cubicBezTo>
                    <a:pt x="92" y="407"/>
                    <a:pt x="92" y="407"/>
                    <a:pt x="92" y="407"/>
                  </a:cubicBezTo>
                  <a:cubicBezTo>
                    <a:pt x="111" y="419"/>
                    <a:pt x="111" y="419"/>
                    <a:pt x="111" y="419"/>
                  </a:cubicBezTo>
                  <a:cubicBezTo>
                    <a:pt x="111" y="419"/>
                    <a:pt x="111" y="419"/>
                    <a:pt x="111" y="419"/>
                  </a:cubicBezTo>
                  <a:cubicBezTo>
                    <a:pt x="111" y="419"/>
                    <a:pt x="111" y="419"/>
                    <a:pt x="111" y="419"/>
                  </a:cubicBezTo>
                  <a:cubicBezTo>
                    <a:pt x="111" y="419"/>
                    <a:pt x="112" y="419"/>
                    <a:pt x="112" y="418"/>
                  </a:cubicBezTo>
                  <a:cubicBezTo>
                    <a:pt x="118" y="416"/>
                    <a:pt x="127" y="407"/>
                    <a:pt x="131" y="404"/>
                  </a:cubicBezTo>
                  <a:cubicBezTo>
                    <a:pt x="130" y="409"/>
                    <a:pt x="128" y="423"/>
                    <a:pt x="129" y="429"/>
                  </a:cubicBezTo>
                  <a:cubicBezTo>
                    <a:pt x="129" y="429"/>
                    <a:pt x="129" y="429"/>
                    <a:pt x="129" y="429"/>
                  </a:cubicBezTo>
                  <a:cubicBezTo>
                    <a:pt x="129" y="428"/>
                    <a:pt x="129" y="428"/>
                    <a:pt x="129" y="428"/>
                  </a:cubicBezTo>
                  <a:cubicBezTo>
                    <a:pt x="129" y="429"/>
                    <a:pt x="129" y="429"/>
                    <a:pt x="130" y="429"/>
                  </a:cubicBezTo>
                  <a:cubicBezTo>
                    <a:pt x="130" y="429"/>
                    <a:pt x="130" y="429"/>
                    <a:pt x="130" y="429"/>
                  </a:cubicBezTo>
                  <a:cubicBezTo>
                    <a:pt x="151" y="437"/>
                    <a:pt x="151" y="437"/>
                    <a:pt x="151" y="437"/>
                  </a:cubicBezTo>
                  <a:cubicBezTo>
                    <a:pt x="151" y="438"/>
                    <a:pt x="151" y="438"/>
                    <a:pt x="151" y="438"/>
                  </a:cubicBezTo>
                  <a:cubicBezTo>
                    <a:pt x="151" y="438"/>
                    <a:pt x="151" y="438"/>
                    <a:pt x="151" y="438"/>
                  </a:cubicBezTo>
                  <a:cubicBezTo>
                    <a:pt x="151" y="438"/>
                    <a:pt x="152" y="437"/>
                    <a:pt x="152" y="437"/>
                  </a:cubicBezTo>
                  <a:cubicBezTo>
                    <a:pt x="157" y="433"/>
                    <a:pt x="164" y="423"/>
                    <a:pt x="167" y="419"/>
                  </a:cubicBezTo>
                  <a:cubicBezTo>
                    <a:pt x="167" y="424"/>
                    <a:pt x="168" y="438"/>
                    <a:pt x="170" y="444"/>
                  </a:cubicBezTo>
                  <a:cubicBezTo>
                    <a:pt x="178" y="446"/>
                    <a:pt x="186" y="447"/>
                    <a:pt x="194" y="448"/>
                  </a:cubicBezTo>
                  <a:cubicBezTo>
                    <a:pt x="194" y="448"/>
                    <a:pt x="194" y="448"/>
                    <a:pt x="194" y="448"/>
                  </a:cubicBezTo>
                  <a:cubicBezTo>
                    <a:pt x="194" y="448"/>
                    <a:pt x="194" y="448"/>
                    <a:pt x="194" y="448"/>
                  </a:cubicBezTo>
                  <a:cubicBezTo>
                    <a:pt x="194" y="448"/>
                    <a:pt x="194" y="448"/>
                    <a:pt x="194" y="448"/>
                  </a:cubicBezTo>
                  <a:cubicBezTo>
                    <a:pt x="198" y="444"/>
                    <a:pt x="205" y="432"/>
                    <a:pt x="208" y="427"/>
                  </a:cubicBezTo>
                  <a:cubicBezTo>
                    <a:pt x="209" y="432"/>
                    <a:pt x="210" y="444"/>
                    <a:pt x="213" y="450"/>
                  </a:cubicBezTo>
                  <a:cubicBezTo>
                    <a:pt x="217" y="451"/>
                    <a:pt x="221" y="451"/>
                    <a:pt x="226" y="451"/>
                  </a:cubicBezTo>
                  <a:cubicBezTo>
                    <a:pt x="230" y="451"/>
                    <a:pt x="233" y="451"/>
                    <a:pt x="237" y="450"/>
                  </a:cubicBezTo>
                  <a:cubicBezTo>
                    <a:pt x="239" y="446"/>
                    <a:pt x="243" y="431"/>
                    <a:pt x="244" y="427"/>
                  </a:cubicBezTo>
                  <a:cubicBezTo>
                    <a:pt x="247" y="432"/>
                    <a:pt x="254" y="444"/>
                    <a:pt x="258" y="448"/>
                  </a:cubicBezTo>
                  <a:cubicBezTo>
                    <a:pt x="258" y="448"/>
                    <a:pt x="258" y="448"/>
                    <a:pt x="258" y="448"/>
                  </a:cubicBezTo>
                  <a:cubicBezTo>
                    <a:pt x="258" y="448"/>
                    <a:pt x="258" y="448"/>
                    <a:pt x="258" y="448"/>
                  </a:cubicBezTo>
                  <a:cubicBezTo>
                    <a:pt x="258" y="448"/>
                    <a:pt x="258" y="448"/>
                    <a:pt x="259" y="448"/>
                  </a:cubicBezTo>
                  <a:cubicBezTo>
                    <a:pt x="260" y="448"/>
                    <a:pt x="261" y="448"/>
                    <a:pt x="263" y="448"/>
                  </a:cubicBezTo>
                  <a:cubicBezTo>
                    <a:pt x="282" y="443"/>
                    <a:pt x="282" y="443"/>
                    <a:pt x="282" y="443"/>
                  </a:cubicBezTo>
                  <a:cubicBezTo>
                    <a:pt x="282" y="444"/>
                    <a:pt x="282" y="444"/>
                    <a:pt x="282" y="444"/>
                  </a:cubicBezTo>
                  <a:cubicBezTo>
                    <a:pt x="282" y="444"/>
                    <a:pt x="282" y="444"/>
                    <a:pt x="282" y="443"/>
                  </a:cubicBezTo>
                  <a:cubicBezTo>
                    <a:pt x="283" y="443"/>
                    <a:pt x="283" y="442"/>
                    <a:pt x="283" y="441"/>
                  </a:cubicBezTo>
                  <a:cubicBezTo>
                    <a:pt x="285" y="435"/>
                    <a:pt x="285" y="425"/>
                    <a:pt x="285" y="420"/>
                  </a:cubicBezTo>
                  <a:cubicBezTo>
                    <a:pt x="289" y="424"/>
                    <a:pt x="297" y="434"/>
                    <a:pt x="302" y="438"/>
                  </a:cubicBezTo>
                  <a:cubicBezTo>
                    <a:pt x="302" y="438"/>
                    <a:pt x="302" y="437"/>
                    <a:pt x="302" y="437"/>
                  </a:cubicBezTo>
                  <a:cubicBezTo>
                    <a:pt x="302" y="437"/>
                    <a:pt x="302" y="437"/>
                    <a:pt x="302" y="437"/>
                  </a:cubicBezTo>
                  <a:cubicBezTo>
                    <a:pt x="302" y="437"/>
                    <a:pt x="302" y="437"/>
                    <a:pt x="302" y="437"/>
                  </a:cubicBezTo>
                  <a:cubicBezTo>
                    <a:pt x="305" y="436"/>
                    <a:pt x="307" y="435"/>
                    <a:pt x="310" y="434"/>
                  </a:cubicBezTo>
                  <a:cubicBezTo>
                    <a:pt x="324" y="428"/>
                    <a:pt x="324" y="428"/>
                    <a:pt x="324" y="428"/>
                  </a:cubicBezTo>
                  <a:cubicBezTo>
                    <a:pt x="324" y="428"/>
                    <a:pt x="324" y="428"/>
                    <a:pt x="324" y="428"/>
                  </a:cubicBezTo>
                  <a:cubicBezTo>
                    <a:pt x="324" y="428"/>
                    <a:pt x="324" y="428"/>
                    <a:pt x="324" y="428"/>
                  </a:cubicBezTo>
                  <a:cubicBezTo>
                    <a:pt x="324" y="427"/>
                    <a:pt x="324" y="427"/>
                    <a:pt x="324" y="426"/>
                  </a:cubicBezTo>
                  <a:cubicBezTo>
                    <a:pt x="325" y="420"/>
                    <a:pt x="323" y="410"/>
                    <a:pt x="322" y="404"/>
                  </a:cubicBezTo>
                  <a:cubicBezTo>
                    <a:pt x="326" y="408"/>
                    <a:pt x="335" y="416"/>
                    <a:pt x="341" y="419"/>
                  </a:cubicBezTo>
                  <a:cubicBezTo>
                    <a:pt x="348" y="415"/>
                    <a:pt x="355" y="410"/>
                    <a:pt x="361" y="405"/>
                  </a:cubicBezTo>
                  <a:cubicBezTo>
                    <a:pt x="361" y="405"/>
                    <a:pt x="361" y="405"/>
                    <a:pt x="361" y="405"/>
                  </a:cubicBezTo>
                  <a:cubicBezTo>
                    <a:pt x="362" y="405"/>
                    <a:pt x="362" y="405"/>
                    <a:pt x="362" y="405"/>
                  </a:cubicBezTo>
                  <a:cubicBezTo>
                    <a:pt x="362" y="405"/>
                    <a:pt x="362" y="405"/>
                    <a:pt x="362" y="405"/>
                  </a:cubicBezTo>
                  <a:cubicBezTo>
                    <a:pt x="362" y="399"/>
                    <a:pt x="358" y="388"/>
                    <a:pt x="356" y="382"/>
                  </a:cubicBezTo>
                  <a:cubicBezTo>
                    <a:pt x="360" y="385"/>
                    <a:pt x="370" y="391"/>
                    <a:pt x="376" y="393"/>
                  </a:cubicBezTo>
                  <a:cubicBezTo>
                    <a:pt x="383" y="387"/>
                    <a:pt x="388" y="381"/>
                    <a:pt x="394" y="375"/>
                  </a:cubicBezTo>
                  <a:cubicBezTo>
                    <a:pt x="394" y="375"/>
                    <a:pt x="394" y="375"/>
                    <a:pt x="394" y="375"/>
                  </a:cubicBezTo>
                  <a:cubicBezTo>
                    <a:pt x="394" y="375"/>
                    <a:pt x="394" y="375"/>
                    <a:pt x="394" y="375"/>
                  </a:cubicBezTo>
                  <a:cubicBezTo>
                    <a:pt x="394" y="375"/>
                    <a:pt x="394" y="375"/>
                    <a:pt x="394" y="375"/>
                  </a:cubicBezTo>
                  <a:cubicBezTo>
                    <a:pt x="393" y="369"/>
                    <a:pt x="386" y="358"/>
                    <a:pt x="384" y="354"/>
                  </a:cubicBezTo>
                  <a:cubicBezTo>
                    <a:pt x="389" y="355"/>
                    <a:pt x="400" y="359"/>
                    <a:pt x="407" y="360"/>
                  </a:cubicBezTo>
                  <a:cubicBezTo>
                    <a:pt x="412" y="353"/>
                    <a:pt x="416" y="346"/>
                    <a:pt x="420" y="339"/>
                  </a:cubicBezTo>
                  <a:cubicBezTo>
                    <a:pt x="420" y="338"/>
                    <a:pt x="420" y="338"/>
                    <a:pt x="420" y="337"/>
                  </a:cubicBezTo>
                  <a:cubicBezTo>
                    <a:pt x="417" y="332"/>
                    <a:pt x="410" y="324"/>
                    <a:pt x="406" y="320"/>
                  </a:cubicBezTo>
                  <a:cubicBezTo>
                    <a:pt x="412" y="321"/>
                    <a:pt x="423" y="323"/>
                    <a:pt x="429" y="322"/>
                  </a:cubicBezTo>
                  <a:cubicBezTo>
                    <a:pt x="433" y="314"/>
                    <a:pt x="436" y="307"/>
                    <a:pt x="439" y="299"/>
                  </a:cubicBezTo>
                  <a:cubicBezTo>
                    <a:pt x="439" y="298"/>
                    <a:pt x="438" y="298"/>
                    <a:pt x="438" y="298"/>
                  </a:cubicBezTo>
                  <a:cubicBezTo>
                    <a:pt x="434" y="293"/>
                    <a:pt x="426" y="287"/>
                    <a:pt x="422" y="284"/>
                  </a:cubicBezTo>
                  <a:cubicBezTo>
                    <a:pt x="427" y="284"/>
                    <a:pt x="438" y="283"/>
                    <a:pt x="444" y="281"/>
                  </a:cubicBezTo>
                  <a:cubicBezTo>
                    <a:pt x="446" y="273"/>
                    <a:pt x="448" y="265"/>
                    <a:pt x="449" y="257"/>
                  </a:cubicBezTo>
                  <a:cubicBezTo>
                    <a:pt x="444" y="252"/>
                    <a:pt x="433" y="247"/>
                    <a:pt x="429" y="245"/>
                  </a:cubicBezTo>
                  <a:cubicBezTo>
                    <a:pt x="433" y="244"/>
                    <a:pt x="443" y="241"/>
                    <a:pt x="451" y="238"/>
                  </a:cubicBezTo>
                  <a:close/>
                  <a:moveTo>
                    <a:pt x="226" y="351"/>
                  </a:moveTo>
                  <a:cubicBezTo>
                    <a:pt x="156" y="351"/>
                    <a:pt x="100" y="295"/>
                    <a:pt x="100" y="225"/>
                  </a:cubicBezTo>
                  <a:cubicBezTo>
                    <a:pt x="100" y="156"/>
                    <a:pt x="156" y="99"/>
                    <a:pt x="226" y="99"/>
                  </a:cubicBezTo>
                  <a:cubicBezTo>
                    <a:pt x="295" y="99"/>
                    <a:pt x="352" y="156"/>
                    <a:pt x="352" y="225"/>
                  </a:cubicBezTo>
                  <a:cubicBezTo>
                    <a:pt x="352" y="295"/>
                    <a:pt x="295" y="351"/>
                    <a:pt x="226" y="351"/>
                  </a:cubicBezTo>
                  <a:close/>
                </a:path>
              </a:pathLst>
            </a:custGeom>
            <a:solidFill>
              <a:schemeClr val="tx1">
                <a:lumMod val="65000"/>
                <a:lumOff val="35000"/>
              </a:schemeClr>
            </a:solidFill>
            <a:ln>
              <a:noFill/>
            </a:ln>
            <a:effectLst/>
          </p:spPr>
          <p:txBody>
            <a:bodyPr/>
            <a:lstStyle/>
            <a:p>
              <a:pPr>
                <a:defRPr/>
              </a:pPr>
              <a:endParaRPr lang="en-US" sz="1400" dirty="0">
                <a:solidFill>
                  <a:srgbClr val="000000"/>
                </a:solidFill>
                <a:cs typeface="Arial" pitchFamily="34" charset="0"/>
              </a:endParaRPr>
            </a:p>
          </p:txBody>
        </p:sp>
        <p:sp>
          <p:nvSpPr>
            <p:cNvPr id="13" name="Freeform 32">
              <a:extLst>
                <a:ext uri="{FF2B5EF4-FFF2-40B4-BE49-F238E27FC236}">
                  <a16:creationId xmlns:a16="http://schemas.microsoft.com/office/drawing/2014/main" id="{4FED1BD2-C28F-460A-8E7B-462E6DA0372D}"/>
                </a:ext>
              </a:extLst>
            </p:cNvPr>
            <p:cNvSpPr>
              <a:spLocks noEditPoints="1"/>
            </p:cNvSpPr>
            <p:nvPr/>
          </p:nvSpPr>
          <p:spPr bwMode="auto">
            <a:xfrm>
              <a:off x="1135946" y="4786500"/>
              <a:ext cx="254000" cy="254000"/>
            </a:xfrm>
            <a:custGeom>
              <a:avLst/>
              <a:gdLst>
                <a:gd name="T0" fmla="*/ 764 w 768"/>
                <a:gd name="T1" fmla="*/ 330 h 767"/>
                <a:gd name="T2" fmla="*/ 730 w 768"/>
                <a:gd name="T3" fmla="*/ 216 h 767"/>
                <a:gd name="T4" fmla="*/ 652 w 768"/>
                <a:gd name="T5" fmla="*/ 166 h 767"/>
                <a:gd name="T6" fmla="*/ 616 w 768"/>
                <a:gd name="T7" fmla="*/ 78 h 767"/>
                <a:gd name="T8" fmla="*/ 511 w 768"/>
                <a:gd name="T9" fmla="*/ 21 h 767"/>
                <a:gd name="T10" fmla="*/ 437 w 768"/>
                <a:gd name="T11" fmla="*/ 5 h 767"/>
                <a:gd name="T12" fmla="*/ 384 w 768"/>
                <a:gd name="T13" fmla="*/ 0 h 767"/>
                <a:gd name="T14" fmla="*/ 351 w 768"/>
                <a:gd name="T15" fmla="*/ 38 h 767"/>
                <a:gd name="T16" fmla="*/ 260 w 768"/>
                <a:gd name="T17" fmla="*/ 20 h 767"/>
                <a:gd name="T18" fmla="*/ 189 w 768"/>
                <a:gd name="T19" fmla="*/ 53 h 767"/>
                <a:gd name="T20" fmla="*/ 159 w 768"/>
                <a:gd name="T21" fmla="*/ 73 h 767"/>
                <a:gd name="T22" fmla="*/ 166 w 768"/>
                <a:gd name="T23" fmla="*/ 114 h 767"/>
                <a:gd name="T24" fmla="*/ 128 w 768"/>
                <a:gd name="T25" fmla="*/ 97 h 767"/>
                <a:gd name="T26" fmla="*/ 55 w 768"/>
                <a:gd name="T27" fmla="*/ 186 h 767"/>
                <a:gd name="T28" fmla="*/ 55 w 768"/>
                <a:gd name="T29" fmla="*/ 283 h 767"/>
                <a:gd name="T30" fmla="*/ 1 w 768"/>
                <a:gd name="T31" fmla="*/ 361 h 767"/>
                <a:gd name="T32" fmla="*/ 4 w 768"/>
                <a:gd name="T33" fmla="*/ 437 h 767"/>
                <a:gd name="T34" fmla="*/ 7 w 768"/>
                <a:gd name="T35" fmla="*/ 454 h 767"/>
                <a:gd name="T36" fmla="*/ 14 w 768"/>
                <a:gd name="T37" fmla="*/ 478 h 767"/>
                <a:gd name="T38" fmla="*/ 23 w 768"/>
                <a:gd name="T39" fmla="*/ 511 h 767"/>
                <a:gd name="T40" fmla="*/ 37 w 768"/>
                <a:gd name="T41" fmla="*/ 548 h 767"/>
                <a:gd name="T42" fmla="*/ 77 w 768"/>
                <a:gd name="T43" fmla="*/ 549 h 767"/>
                <a:gd name="T44" fmla="*/ 54 w 768"/>
                <a:gd name="T45" fmla="*/ 580 h 767"/>
                <a:gd name="T46" fmla="*/ 80 w 768"/>
                <a:gd name="T47" fmla="*/ 613 h 767"/>
                <a:gd name="T48" fmla="*/ 99 w 768"/>
                <a:gd name="T49" fmla="*/ 641 h 767"/>
                <a:gd name="T50" fmla="*/ 115 w 768"/>
                <a:gd name="T51" fmla="*/ 657 h 767"/>
                <a:gd name="T52" fmla="*/ 155 w 768"/>
                <a:gd name="T53" fmla="*/ 692 h 767"/>
                <a:gd name="T54" fmla="*/ 156 w 768"/>
                <a:gd name="T55" fmla="*/ 693 h 767"/>
                <a:gd name="T56" fmla="*/ 190 w 768"/>
                <a:gd name="T57" fmla="*/ 713 h 767"/>
                <a:gd name="T58" fmla="*/ 220 w 768"/>
                <a:gd name="T59" fmla="*/ 729 h 767"/>
                <a:gd name="T60" fmla="*/ 256 w 768"/>
                <a:gd name="T61" fmla="*/ 746 h 767"/>
                <a:gd name="T62" fmla="*/ 289 w 768"/>
                <a:gd name="T63" fmla="*/ 756 h 767"/>
                <a:gd name="T64" fmla="*/ 330 w 768"/>
                <a:gd name="T65" fmla="*/ 764 h 767"/>
                <a:gd name="T66" fmla="*/ 404 w 768"/>
                <a:gd name="T67" fmla="*/ 767 h 767"/>
                <a:gd name="T68" fmla="*/ 438 w 768"/>
                <a:gd name="T69" fmla="*/ 762 h 767"/>
                <a:gd name="T70" fmla="*/ 480 w 768"/>
                <a:gd name="T71" fmla="*/ 755 h 767"/>
                <a:gd name="T72" fmla="*/ 513 w 768"/>
                <a:gd name="T73" fmla="*/ 745 h 767"/>
                <a:gd name="T74" fmla="*/ 527 w 768"/>
                <a:gd name="T75" fmla="*/ 740 h 767"/>
                <a:gd name="T76" fmla="*/ 552 w 768"/>
                <a:gd name="T77" fmla="*/ 725 h 767"/>
                <a:gd name="T78" fmla="*/ 615 w 768"/>
                <a:gd name="T79" fmla="*/ 689 h 767"/>
                <a:gd name="T80" fmla="*/ 641 w 768"/>
                <a:gd name="T81" fmla="*/ 669 h 767"/>
                <a:gd name="T82" fmla="*/ 671 w 768"/>
                <a:gd name="T83" fmla="*/ 638 h 767"/>
                <a:gd name="T84" fmla="*/ 715 w 768"/>
                <a:gd name="T85" fmla="*/ 575 h 767"/>
                <a:gd name="T86" fmla="*/ 746 w 768"/>
                <a:gd name="T87" fmla="*/ 507 h 767"/>
                <a:gd name="T88" fmla="*/ 730 w 768"/>
                <a:gd name="T89" fmla="*/ 417 h 767"/>
                <a:gd name="T90" fmla="*/ 106 w 768"/>
                <a:gd name="T91" fmla="*/ 384 h 767"/>
                <a:gd name="T92" fmla="*/ 384 w 768"/>
                <a:gd name="T93" fmla="*/ 105 h 767"/>
                <a:gd name="T94" fmla="*/ 384 w 768"/>
                <a:gd name="T95" fmla="*/ 105 h 767"/>
                <a:gd name="T96" fmla="*/ 187 w 768"/>
                <a:gd name="T97" fmla="*/ 221 h 767"/>
                <a:gd name="T98" fmla="*/ 187 w 768"/>
                <a:gd name="T99" fmla="*/ 546 h 767"/>
                <a:gd name="T100" fmla="*/ 360 w 768"/>
                <a:gd name="T101" fmla="*/ 638 h 767"/>
                <a:gd name="T102" fmla="*/ 384 w 768"/>
                <a:gd name="T103" fmla="*/ 580 h 767"/>
                <a:gd name="T104" fmla="*/ 384 w 768"/>
                <a:gd name="T105" fmla="*/ 580 h 767"/>
                <a:gd name="T106" fmla="*/ 581 w 768"/>
                <a:gd name="T107" fmla="*/ 546 h 767"/>
                <a:gd name="T108" fmla="*/ 547 w 768"/>
                <a:gd name="T109" fmla="*/ 187 h 767"/>
                <a:gd name="T110" fmla="*/ 614 w 768"/>
                <a:gd name="T111" fmla="*/ 38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767">
                  <a:moveTo>
                    <a:pt x="768" y="384"/>
                  </a:moveTo>
                  <a:cubicBezTo>
                    <a:pt x="768" y="376"/>
                    <a:pt x="768" y="369"/>
                    <a:pt x="767" y="361"/>
                  </a:cubicBezTo>
                  <a:cubicBezTo>
                    <a:pt x="753" y="356"/>
                    <a:pt x="734" y="350"/>
                    <a:pt x="728" y="349"/>
                  </a:cubicBezTo>
                  <a:cubicBezTo>
                    <a:pt x="734" y="347"/>
                    <a:pt x="754" y="338"/>
                    <a:pt x="764" y="330"/>
                  </a:cubicBezTo>
                  <a:cubicBezTo>
                    <a:pt x="762" y="315"/>
                    <a:pt x="759" y="301"/>
                    <a:pt x="755" y="287"/>
                  </a:cubicBezTo>
                  <a:cubicBezTo>
                    <a:pt x="744" y="284"/>
                    <a:pt x="724" y="282"/>
                    <a:pt x="716" y="282"/>
                  </a:cubicBezTo>
                  <a:cubicBezTo>
                    <a:pt x="722" y="277"/>
                    <a:pt x="739" y="266"/>
                    <a:pt x="746" y="257"/>
                  </a:cubicBezTo>
                  <a:cubicBezTo>
                    <a:pt x="741" y="243"/>
                    <a:pt x="736" y="230"/>
                    <a:pt x="730" y="216"/>
                  </a:cubicBezTo>
                  <a:cubicBezTo>
                    <a:pt x="718" y="215"/>
                    <a:pt x="698" y="218"/>
                    <a:pt x="690" y="219"/>
                  </a:cubicBezTo>
                  <a:cubicBezTo>
                    <a:pt x="695" y="213"/>
                    <a:pt x="709" y="199"/>
                    <a:pt x="715" y="189"/>
                  </a:cubicBezTo>
                  <a:cubicBezTo>
                    <a:pt x="708" y="178"/>
                    <a:pt x="701" y="167"/>
                    <a:pt x="694" y="157"/>
                  </a:cubicBezTo>
                  <a:cubicBezTo>
                    <a:pt x="683" y="157"/>
                    <a:pt x="660" y="163"/>
                    <a:pt x="652" y="166"/>
                  </a:cubicBezTo>
                  <a:cubicBezTo>
                    <a:pt x="657" y="158"/>
                    <a:pt x="668" y="139"/>
                    <a:pt x="671" y="129"/>
                  </a:cubicBezTo>
                  <a:cubicBezTo>
                    <a:pt x="661" y="118"/>
                    <a:pt x="651" y="107"/>
                    <a:pt x="640" y="97"/>
                  </a:cubicBezTo>
                  <a:cubicBezTo>
                    <a:pt x="628" y="101"/>
                    <a:pt x="611" y="111"/>
                    <a:pt x="604" y="115"/>
                  </a:cubicBezTo>
                  <a:cubicBezTo>
                    <a:pt x="607" y="108"/>
                    <a:pt x="614" y="89"/>
                    <a:pt x="616" y="78"/>
                  </a:cubicBezTo>
                  <a:cubicBezTo>
                    <a:pt x="604" y="69"/>
                    <a:pt x="592" y="61"/>
                    <a:pt x="579" y="53"/>
                  </a:cubicBezTo>
                  <a:cubicBezTo>
                    <a:pt x="569" y="59"/>
                    <a:pt x="554" y="72"/>
                    <a:pt x="548" y="77"/>
                  </a:cubicBezTo>
                  <a:cubicBezTo>
                    <a:pt x="549" y="70"/>
                    <a:pt x="553" y="50"/>
                    <a:pt x="552" y="38"/>
                  </a:cubicBezTo>
                  <a:cubicBezTo>
                    <a:pt x="539" y="32"/>
                    <a:pt x="525" y="26"/>
                    <a:pt x="511" y="21"/>
                  </a:cubicBezTo>
                  <a:cubicBezTo>
                    <a:pt x="502" y="29"/>
                    <a:pt x="491" y="44"/>
                    <a:pt x="486" y="51"/>
                  </a:cubicBezTo>
                  <a:cubicBezTo>
                    <a:pt x="485" y="43"/>
                    <a:pt x="484" y="23"/>
                    <a:pt x="481" y="12"/>
                  </a:cubicBezTo>
                  <a:cubicBezTo>
                    <a:pt x="467" y="9"/>
                    <a:pt x="453" y="6"/>
                    <a:pt x="438" y="4"/>
                  </a:cubicBezTo>
                  <a:cubicBezTo>
                    <a:pt x="438" y="4"/>
                    <a:pt x="437" y="5"/>
                    <a:pt x="437" y="5"/>
                  </a:cubicBezTo>
                  <a:cubicBezTo>
                    <a:pt x="434" y="9"/>
                    <a:pt x="431" y="14"/>
                    <a:pt x="428" y="19"/>
                  </a:cubicBezTo>
                  <a:cubicBezTo>
                    <a:pt x="424" y="26"/>
                    <a:pt x="419" y="33"/>
                    <a:pt x="417" y="37"/>
                  </a:cubicBezTo>
                  <a:cubicBezTo>
                    <a:pt x="415" y="28"/>
                    <a:pt x="411" y="10"/>
                    <a:pt x="404" y="0"/>
                  </a:cubicBezTo>
                  <a:cubicBezTo>
                    <a:pt x="397" y="0"/>
                    <a:pt x="391" y="0"/>
                    <a:pt x="384" y="0"/>
                  </a:cubicBezTo>
                  <a:cubicBezTo>
                    <a:pt x="378" y="0"/>
                    <a:pt x="372" y="0"/>
                    <a:pt x="366" y="0"/>
                  </a:cubicBezTo>
                  <a:cubicBezTo>
                    <a:pt x="365" y="3"/>
                    <a:pt x="363" y="7"/>
                    <a:pt x="362" y="8"/>
                  </a:cubicBezTo>
                  <a:cubicBezTo>
                    <a:pt x="360" y="12"/>
                    <a:pt x="358" y="15"/>
                    <a:pt x="357" y="21"/>
                  </a:cubicBezTo>
                  <a:cubicBezTo>
                    <a:pt x="354" y="28"/>
                    <a:pt x="352" y="34"/>
                    <a:pt x="351" y="38"/>
                  </a:cubicBezTo>
                  <a:cubicBezTo>
                    <a:pt x="347" y="30"/>
                    <a:pt x="339" y="12"/>
                    <a:pt x="332" y="3"/>
                  </a:cubicBezTo>
                  <a:cubicBezTo>
                    <a:pt x="318" y="5"/>
                    <a:pt x="303" y="8"/>
                    <a:pt x="289" y="12"/>
                  </a:cubicBezTo>
                  <a:cubicBezTo>
                    <a:pt x="286" y="22"/>
                    <a:pt x="285" y="41"/>
                    <a:pt x="284" y="50"/>
                  </a:cubicBezTo>
                  <a:cubicBezTo>
                    <a:pt x="279" y="43"/>
                    <a:pt x="268" y="28"/>
                    <a:pt x="260" y="20"/>
                  </a:cubicBezTo>
                  <a:cubicBezTo>
                    <a:pt x="246" y="25"/>
                    <a:pt x="232" y="31"/>
                    <a:pt x="219" y="37"/>
                  </a:cubicBezTo>
                  <a:cubicBezTo>
                    <a:pt x="218" y="48"/>
                    <a:pt x="220" y="67"/>
                    <a:pt x="221" y="76"/>
                  </a:cubicBezTo>
                  <a:cubicBezTo>
                    <a:pt x="215" y="70"/>
                    <a:pt x="200" y="57"/>
                    <a:pt x="191" y="52"/>
                  </a:cubicBezTo>
                  <a:cubicBezTo>
                    <a:pt x="190" y="52"/>
                    <a:pt x="190" y="53"/>
                    <a:pt x="189" y="53"/>
                  </a:cubicBezTo>
                  <a:cubicBezTo>
                    <a:pt x="189" y="53"/>
                    <a:pt x="189" y="53"/>
                    <a:pt x="189" y="53"/>
                  </a:cubicBezTo>
                  <a:cubicBezTo>
                    <a:pt x="189" y="53"/>
                    <a:pt x="189" y="53"/>
                    <a:pt x="189" y="53"/>
                  </a:cubicBezTo>
                  <a:cubicBezTo>
                    <a:pt x="179" y="59"/>
                    <a:pt x="169" y="66"/>
                    <a:pt x="159" y="73"/>
                  </a:cubicBezTo>
                  <a:cubicBezTo>
                    <a:pt x="159" y="73"/>
                    <a:pt x="159" y="73"/>
                    <a:pt x="159" y="73"/>
                  </a:cubicBezTo>
                  <a:cubicBezTo>
                    <a:pt x="159" y="73"/>
                    <a:pt x="159" y="73"/>
                    <a:pt x="159" y="74"/>
                  </a:cubicBezTo>
                  <a:cubicBezTo>
                    <a:pt x="157" y="74"/>
                    <a:pt x="157" y="74"/>
                    <a:pt x="157" y="74"/>
                  </a:cubicBezTo>
                  <a:cubicBezTo>
                    <a:pt x="157" y="74"/>
                    <a:pt x="157" y="74"/>
                    <a:pt x="156" y="74"/>
                  </a:cubicBezTo>
                  <a:cubicBezTo>
                    <a:pt x="157" y="84"/>
                    <a:pt x="162" y="104"/>
                    <a:pt x="166" y="114"/>
                  </a:cubicBezTo>
                  <a:cubicBezTo>
                    <a:pt x="158" y="109"/>
                    <a:pt x="140" y="99"/>
                    <a:pt x="130" y="96"/>
                  </a:cubicBezTo>
                  <a:cubicBezTo>
                    <a:pt x="130" y="96"/>
                    <a:pt x="129" y="97"/>
                    <a:pt x="129" y="97"/>
                  </a:cubicBezTo>
                  <a:cubicBezTo>
                    <a:pt x="129" y="97"/>
                    <a:pt x="129" y="97"/>
                    <a:pt x="129" y="97"/>
                  </a:cubicBezTo>
                  <a:cubicBezTo>
                    <a:pt x="129" y="97"/>
                    <a:pt x="129" y="97"/>
                    <a:pt x="128" y="97"/>
                  </a:cubicBezTo>
                  <a:cubicBezTo>
                    <a:pt x="118" y="106"/>
                    <a:pt x="108" y="116"/>
                    <a:pt x="99" y="126"/>
                  </a:cubicBezTo>
                  <a:cubicBezTo>
                    <a:pt x="102" y="136"/>
                    <a:pt x="111" y="154"/>
                    <a:pt x="117" y="162"/>
                  </a:cubicBezTo>
                  <a:cubicBezTo>
                    <a:pt x="108" y="159"/>
                    <a:pt x="89" y="152"/>
                    <a:pt x="79" y="151"/>
                  </a:cubicBezTo>
                  <a:cubicBezTo>
                    <a:pt x="70" y="162"/>
                    <a:pt x="62" y="174"/>
                    <a:pt x="55" y="186"/>
                  </a:cubicBezTo>
                  <a:cubicBezTo>
                    <a:pt x="59" y="196"/>
                    <a:pt x="73" y="211"/>
                    <a:pt x="79" y="218"/>
                  </a:cubicBezTo>
                  <a:cubicBezTo>
                    <a:pt x="70" y="217"/>
                    <a:pt x="50" y="214"/>
                    <a:pt x="39" y="215"/>
                  </a:cubicBezTo>
                  <a:cubicBezTo>
                    <a:pt x="33" y="228"/>
                    <a:pt x="27" y="241"/>
                    <a:pt x="23" y="254"/>
                  </a:cubicBezTo>
                  <a:cubicBezTo>
                    <a:pt x="30" y="264"/>
                    <a:pt x="49" y="279"/>
                    <a:pt x="55" y="283"/>
                  </a:cubicBezTo>
                  <a:cubicBezTo>
                    <a:pt x="47" y="283"/>
                    <a:pt x="23" y="284"/>
                    <a:pt x="12" y="288"/>
                  </a:cubicBezTo>
                  <a:cubicBezTo>
                    <a:pt x="9" y="301"/>
                    <a:pt x="6" y="315"/>
                    <a:pt x="4" y="328"/>
                  </a:cubicBezTo>
                  <a:cubicBezTo>
                    <a:pt x="12" y="336"/>
                    <a:pt x="31" y="346"/>
                    <a:pt x="39" y="349"/>
                  </a:cubicBezTo>
                  <a:cubicBezTo>
                    <a:pt x="31" y="351"/>
                    <a:pt x="14" y="356"/>
                    <a:pt x="1" y="361"/>
                  </a:cubicBezTo>
                  <a:cubicBezTo>
                    <a:pt x="0" y="369"/>
                    <a:pt x="0" y="376"/>
                    <a:pt x="0" y="384"/>
                  </a:cubicBezTo>
                  <a:cubicBezTo>
                    <a:pt x="0" y="391"/>
                    <a:pt x="0" y="398"/>
                    <a:pt x="1" y="405"/>
                  </a:cubicBezTo>
                  <a:cubicBezTo>
                    <a:pt x="14" y="410"/>
                    <a:pt x="29" y="415"/>
                    <a:pt x="38" y="417"/>
                  </a:cubicBezTo>
                  <a:cubicBezTo>
                    <a:pt x="29" y="421"/>
                    <a:pt x="12" y="430"/>
                    <a:pt x="4" y="437"/>
                  </a:cubicBezTo>
                  <a:cubicBezTo>
                    <a:pt x="4" y="437"/>
                    <a:pt x="4" y="438"/>
                    <a:pt x="4" y="438"/>
                  </a:cubicBezTo>
                  <a:cubicBezTo>
                    <a:pt x="4" y="438"/>
                    <a:pt x="4" y="438"/>
                    <a:pt x="4" y="438"/>
                  </a:cubicBezTo>
                  <a:cubicBezTo>
                    <a:pt x="4" y="438"/>
                    <a:pt x="4" y="438"/>
                    <a:pt x="4" y="438"/>
                  </a:cubicBezTo>
                  <a:cubicBezTo>
                    <a:pt x="5" y="443"/>
                    <a:pt x="6" y="449"/>
                    <a:pt x="7" y="454"/>
                  </a:cubicBezTo>
                  <a:cubicBezTo>
                    <a:pt x="12" y="477"/>
                    <a:pt x="12" y="477"/>
                    <a:pt x="12" y="477"/>
                  </a:cubicBezTo>
                  <a:cubicBezTo>
                    <a:pt x="12" y="477"/>
                    <a:pt x="12" y="477"/>
                    <a:pt x="12" y="477"/>
                  </a:cubicBezTo>
                  <a:cubicBezTo>
                    <a:pt x="12" y="477"/>
                    <a:pt x="12" y="477"/>
                    <a:pt x="12" y="477"/>
                  </a:cubicBezTo>
                  <a:cubicBezTo>
                    <a:pt x="12" y="478"/>
                    <a:pt x="13" y="478"/>
                    <a:pt x="14" y="478"/>
                  </a:cubicBezTo>
                  <a:cubicBezTo>
                    <a:pt x="23" y="482"/>
                    <a:pt x="45" y="483"/>
                    <a:pt x="54" y="483"/>
                  </a:cubicBezTo>
                  <a:cubicBezTo>
                    <a:pt x="47" y="488"/>
                    <a:pt x="28" y="502"/>
                    <a:pt x="22" y="511"/>
                  </a:cubicBezTo>
                  <a:cubicBezTo>
                    <a:pt x="22" y="511"/>
                    <a:pt x="22" y="511"/>
                    <a:pt x="22" y="511"/>
                  </a:cubicBezTo>
                  <a:cubicBezTo>
                    <a:pt x="23" y="511"/>
                    <a:pt x="23" y="511"/>
                    <a:pt x="23" y="511"/>
                  </a:cubicBezTo>
                  <a:cubicBezTo>
                    <a:pt x="22" y="511"/>
                    <a:pt x="22" y="512"/>
                    <a:pt x="22" y="512"/>
                  </a:cubicBezTo>
                  <a:cubicBezTo>
                    <a:pt x="23" y="514"/>
                    <a:pt x="24" y="516"/>
                    <a:pt x="25" y="518"/>
                  </a:cubicBezTo>
                  <a:cubicBezTo>
                    <a:pt x="38" y="548"/>
                    <a:pt x="38" y="548"/>
                    <a:pt x="38" y="548"/>
                  </a:cubicBezTo>
                  <a:cubicBezTo>
                    <a:pt x="37" y="548"/>
                    <a:pt x="37" y="548"/>
                    <a:pt x="37" y="548"/>
                  </a:cubicBezTo>
                  <a:cubicBezTo>
                    <a:pt x="37" y="548"/>
                    <a:pt x="37" y="548"/>
                    <a:pt x="37" y="548"/>
                  </a:cubicBezTo>
                  <a:cubicBezTo>
                    <a:pt x="38" y="548"/>
                    <a:pt x="39" y="549"/>
                    <a:pt x="40" y="549"/>
                  </a:cubicBezTo>
                  <a:cubicBezTo>
                    <a:pt x="50" y="550"/>
                    <a:pt x="72" y="547"/>
                    <a:pt x="80" y="545"/>
                  </a:cubicBezTo>
                  <a:cubicBezTo>
                    <a:pt x="80" y="546"/>
                    <a:pt x="78" y="547"/>
                    <a:pt x="77" y="549"/>
                  </a:cubicBezTo>
                  <a:cubicBezTo>
                    <a:pt x="70" y="557"/>
                    <a:pt x="58" y="571"/>
                    <a:pt x="54" y="579"/>
                  </a:cubicBezTo>
                  <a:cubicBezTo>
                    <a:pt x="54" y="580"/>
                    <a:pt x="54" y="580"/>
                    <a:pt x="54" y="580"/>
                  </a:cubicBezTo>
                  <a:cubicBezTo>
                    <a:pt x="54" y="580"/>
                    <a:pt x="54" y="580"/>
                    <a:pt x="54" y="580"/>
                  </a:cubicBezTo>
                  <a:cubicBezTo>
                    <a:pt x="54" y="580"/>
                    <a:pt x="54" y="580"/>
                    <a:pt x="54" y="580"/>
                  </a:cubicBezTo>
                  <a:cubicBezTo>
                    <a:pt x="57" y="585"/>
                    <a:pt x="60" y="590"/>
                    <a:pt x="64" y="595"/>
                  </a:cubicBezTo>
                  <a:cubicBezTo>
                    <a:pt x="67" y="600"/>
                    <a:pt x="67" y="600"/>
                    <a:pt x="67" y="600"/>
                  </a:cubicBezTo>
                  <a:cubicBezTo>
                    <a:pt x="70" y="605"/>
                    <a:pt x="73" y="609"/>
                    <a:pt x="76" y="613"/>
                  </a:cubicBezTo>
                  <a:cubicBezTo>
                    <a:pt x="77" y="613"/>
                    <a:pt x="79" y="613"/>
                    <a:pt x="80" y="613"/>
                  </a:cubicBezTo>
                  <a:cubicBezTo>
                    <a:pt x="91" y="612"/>
                    <a:pt x="110" y="605"/>
                    <a:pt x="117" y="602"/>
                  </a:cubicBezTo>
                  <a:cubicBezTo>
                    <a:pt x="117" y="603"/>
                    <a:pt x="116" y="604"/>
                    <a:pt x="115" y="606"/>
                  </a:cubicBezTo>
                  <a:cubicBezTo>
                    <a:pt x="110" y="615"/>
                    <a:pt x="101" y="631"/>
                    <a:pt x="99" y="640"/>
                  </a:cubicBezTo>
                  <a:cubicBezTo>
                    <a:pt x="99" y="640"/>
                    <a:pt x="99" y="641"/>
                    <a:pt x="99" y="641"/>
                  </a:cubicBezTo>
                  <a:cubicBezTo>
                    <a:pt x="99" y="641"/>
                    <a:pt x="99" y="641"/>
                    <a:pt x="99" y="641"/>
                  </a:cubicBezTo>
                  <a:cubicBezTo>
                    <a:pt x="99" y="641"/>
                    <a:pt x="99" y="641"/>
                    <a:pt x="99" y="641"/>
                  </a:cubicBezTo>
                  <a:cubicBezTo>
                    <a:pt x="103" y="645"/>
                    <a:pt x="106" y="649"/>
                    <a:pt x="110" y="653"/>
                  </a:cubicBezTo>
                  <a:cubicBezTo>
                    <a:pt x="115" y="657"/>
                    <a:pt x="115" y="657"/>
                    <a:pt x="115" y="657"/>
                  </a:cubicBezTo>
                  <a:cubicBezTo>
                    <a:pt x="119" y="661"/>
                    <a:pt x="123" y="665"/>
                    <a:pt x="127" y="669"/>
                  </a:cubicBezTo>
                  <a:cubicBezTo>
                    <a:pt x="128" y="669"/>
                    <a:pt x="129" y="669"/>
                    <a:pt x="131" y="668"/>
                  </a:cubicBezTo>
                  <a:cubicBezTo>
                    <a:pt x="142" y="664"/>
                    <a:pt x="160" y="654"/>
                    <a:pt x="166" y="650"/>
                  </a:cubicBezTo>
                  <a:cubicBezTo>
                    <a:pt x="163" y="658"/>
                    <a:pt x="155" y="681"/>
                    <a:pt x="155" y="692"/>
                  </a:cubicBezTo>
                  <a:cubicBezTo>
                    <a:pt x="155" y="692"/>
                    <a:pt x="155" y="692"/>
                    <a:pt x="155" y="692"/>
                  </a:cubicBezTo>
                  <a:cubicBezTo>
                    <a:pt x="156" y="691"/>
                    <a:pt x="156" y="691"/>
                    <a:pt x="156" y="691"/>
                  </a:cubicBezTo>
                  <a:cubicBezTo>
                    <a:pt x="156" y="691"/>
                    <a:pt x="156" y="692"/>
                    <a:pt x="156" y="692"/>
                  </a:cubicBezTo>
                  <a:cubicBezTo>
                    <a:pt x="156" y="692"/>
                    <a:pt x="156" y="693"/>
                    <a:pt x="156" y="693"/>
                  </a:cubicBezTo>
                  <a:cubicBezTo>
                    <a:pt x="188" y="713"/>
                    <a:pt x="188" y="713"/>
                    <a:pt x="188" y="713"/>
                  </a:cubicBezTo>
                  <a:cubicBezTo>
                    <a:pt x="188" y="714"/>
                    <a:pt x="188" y="714"/>
                    <a:pt x="188" y="714"/>
                  </a:cubicBezTo>
                  <a:cubicBezTo>
                    <a:pt x="188" y="714"/>
                    <a:pt x="188" y="714"/>
                    <a:pt x="188" y="714"/>
                  </a:cubicBezTo>
                  <a:cubicBezTo>
                    <a:pt x="189" y="713"/>
                    <a:pt x="190" y="713"/>
                    <a:pt x="190" y="713"/>
                  </a:cubicBezTo>
                  <a:cubicBezTo>
                    <a:pt x="200" y="708"/>
                    <a:pt x="216" y="693"/>
                    <a:pt x="222" y="687"/>
                  </a:cubicBezTo>
                  <a:cubicBezTo>
                    <a:pt x="221" y="696"/>
                    <a:pt x="217" y="720"/>
                    <a:pt x="219" y="730"/>
                  </a:cubicBezTo>
                  <a:cubicBezTo>
                    <a:pt x="219" y="730"/>
                    <a:pt x="220" y="730"/>
                    <a:pt x="220" y="730"/>
                  </a:cubicBezTo>
                  <a:cubicBezTo>
                    <a:pt x="220" y="729"/>
                    <a:pt x="220" y="729"/>
                    <a:pt x="220" y="729"/>
                  </a:cubicBezTo>
                  <a:cubicBezTo>
                    <a:pt x="220" y="730"/>
                    <a:pt x="220" y="730"/>
                    <a:pt x="220" y="731"/>
                  </a:cubicBezTo>
                  <a:cubicBezTo>
                    <a:pt x="221" y="731"/>
                    <a:pt x="221" y="731"/>
                    <a:pt x="221" y="731"/>
                  </a:cubicBezTo>
                  <a:cubicBezTo>
                    <a:pt x="257" y="745"/>
                    <a:pt x="257" y="745"/>
                    <a:pt x="257" y="745"/>
                  </a:cubicBezTo>
                  <a:cubicBezTo>
                    <a:pt x="256" y="746"/>
                    <a:pt x="256" y="746"/>
                    <a:pt x="256" y="746"/>
                  </a:cubicBezTo>
                  <a:cubicBezTo>
                    <a:pt x="256" y="746"/>
                    <a:pt x="256" y="746"/>
                    <a:pt x="256" y="746"/>
                  </a:cubicBezTo>
                  <a:cubicBezTo>
                    <a:pt x="257" y="745"/>
                    <a:pt x="258" y="745"/>
                    <a:pt x="258" y="744"/>
                  </a:cubicBezTo>
                  <a:cubicBezTo>
                    <a:pt x="267" y="738"/>
                    <a:pt x="279" y="721"/>
                    <a:pt x="284" y="714"/>
                  </a:cubicBezTo>
                  <a:cubicBezTo>
                    <a:pt x="284" y="722"/>
                    <a:pt x="286" y="745"/>
                    <a:pt x="289" y="756"/>
                  </a:cubicBezTo>
                  <a:cubicBezTo>
                    <a:pt x="303" y="759"/>
                    <a:pt x="316" y="762"/>
                    <a:pt x="330" y="764"/>
                  </a:cubicBezTo>
                  <a:cubicBezTo>
                    <a:pt x="330" y="763"/>
                    <a:pt x="330" y="763"/>
                    <a:pt x="330" y="763"/>
                  </a:cubicBezTo>
                  <a:cubicBezTo>
                    <a:pt x="330" y="764"/>
                    <a:pt x="330" y="764"/>
                    <a:pt x="330" y="764"/>
                  </a:cubicBezTo>
                  <a:cubicBezTo>
                    <a:pt x="330" y="764"/>
                    <a:pt x="330" y="764"/>
                    <a:pt x="330" y="764"/>
                  </a:cubicBezTo>
                  <a:cubicBezTo>
                    <a:pt x="337" y="757"/>
                    <a:pt x="349" y="736"/>
                    <a:pt x="353" y="727"/>
                  </a:cubicBezTo>
                  <a:cubicBezTo>
                    <a:pt x="355" y="736"/>
                    <a:pt x="358" y="755"/>
                    <a:pt x="362" y="767"/>
                  </a:cubicBezTo>
                  <a:cubicBezTo>
                    <a:pt x="369" y="767"/>
                    <a:pt x="377" y="767"/>
                    <a:pt x="384" y="767"/>
                  </a:cubicBezTo>
                  <a:cubicBezTo>
                    <a:pt x="391" y="767"/>
                    <a:pt x="397" y="767"/>
                    <a:pt x="404" y="767"/>
                  </a:cubicBezTo>
                  <a:cubicBezTo>
                    <a:pt x="406" y="759"/>
                    <a:pt x="414" y="735"/>
                    <a:pt x="416" y="727"/>
                  </a:cubicBezTo>
                  <a:cubicBezTo>
                    <a:pt x="420" y="735"/>
                    <a:pt x="431" y="756"/>
                    <a:pt x="438" y="764"/>
                  </a:cubicBezTo>
                  <a:cubicBezTo>
                    <a:pt x="438" y="764"/>
                    <a:pt x="438" y="764"/>
                    <a:pt x="438" y="764"/>
                  </a:cubicBezTo>
                  <a:cubicBezTo>
                    <a:pt x="438" y="762"/>
                    <a:pt x="438" y="762"/>
                    <a:pt x="438" y="762"/>
                  </a:cubicBezTo>
                  <a:cubicBezTo>
                    <a:pt x="438" y="763"/>
                    <a:pt x="439" y="763"/>
                    <a:pt x="440" y="763"/>
                  </a:cubicBezTo>
                  <a:cubicBezTo>
                    <a:pt x="442" y="763"/>
                    <a:pt x="445" y="763"/>
                    <a:pt x="447" y="762"/>
                  </a:cubicBezTo>
                  <a:cubicBezTo>
                    <a:pt x="480" y="755"/>
                    <a:pt x="480" y="755"/>
                    <a:pt x="480" y="755"/>
                  </a:cubicBezTo>
                  <a:cubicBezTo>
                    <a:pt x="480" y="755"/>
                    <a:pt x="480" y="755"/>
                    <a:pt x="480" y="755"/>
                  </a:cubicBezTo>
                  <a:cubicBezTo>
                    <a:pt x="480" y="755"/>
                    <a:pt x="480" y="755"/>
                    <a:pt x="480" y="755"/>
                  </a:cubicBezTo>
                  <a:cubicBezTo>
                    <a:pt x="481" y="754"/>
                    <a:pt x="481" y="753"/>
                    <a:pt x="482" y="751"/>
                  </a:cubicBezTo>
                  <a:cubicBezTo>
                    <a:pt x="485" y="741"/>
                    <a:pt x="486" y="723"/>
                    <a:pt x="486" y="714"/>
                  </a:cubicBezTo>
                  <a:cubicBezTo>
                    <a:pt x="492" y="723"/>
                    <a:pt x="505" y="739"/>
                    <a:pt x="513" y="745"/>
                  </a:cubicBezTo>
                  <a:cubicBezTo>
                    <a:pt x="513" y="745"/>
                    <a:pt x="514" y="745"/>
                    <a:pt x="514" y="745"/>
                  </a:cubicBezTo>
                  <a:cubicBezTo>
                    <a:pt x="513" y="744"/>
                    <a:pt x="513" y="744"/>
                    <a:pt x="513" y="744"/>
                  </a:cubicBezTo>
                  <a:cubicBezTo>
                    <a:pt x="514" y="744"/>
                    <a:pt x="514" y="745"/>
                    <a:pt x="514" y="745"/>
                  </a:cubicBezTo>
                  <a:cubicBezTo>
                    <a:pt x="519" y="743"/>
                    <a:pt x="523" y="741"/>
                    <a:pt x="527" y="740"/>
                  </a:cubicBezTo>
                  <a:cubicBezTo>
                    <a:pt x="551" y="729"/>
                    <a:pt x="551" y="729"/>
                    <a:pt x="551" y="729"/>
                  </a:cubicBezTo>
                  <a:cubicBezTo>
                    <a:pt x="551" y="729"/>
                    <a:pt x="551" y="729"/>
                    <a:pt x="551" y="729"/>
                  </a:cubicBezTo>
                  <a:cubicBezTo>
                    <a:pt x="551" y="729"/>
                    <a:pt x="551" y="729"/>
                    <a:pt x="551" y="729"/>
                  </a:cubicBezTo>
                  <a:cubicBezTo>
                    <a:pt x="552" y="728"/>
                    <a:pt x="552" y="727"/>
                    <a:pt x="552" y="725"/>
                  </a:cubicBezTo>
                  <a:cubicBezTo>
                    <a:pt x="553" y="715"/>
                    <a:pt x="550" y="697"/>
                    <a:pt x="549" y="689"/>
                  </a:cubicBezTo>
                  <a:cubicBezTo>
                    <a:pt x="555" y="695"/>
                    <a:pt x="571" y="709"/>
                    <a:pt x="580" y="713"/>
                  </a:cubicBezTo>
                  <a:cubicBezTo>
                    <a:pt x="592" y="706"/>
                    <a:pt x="604" y="698"/>
                    <a:pt x="615" y="690"/>
                  </a:cubicBezTo>
                  <a:cubicBezTo>
                    <a:pt x="615" y="690"/>
                    <a:pt x="615" y="690"/>
                    <a:pt x="615" y="689"/>
                  </a:cubicBezTo>
                  <a:cubicBezTo>
                    <a:pt x="615" y="690"/>
                    <a:pt x="615" y="690"/>
                    <a:pt x="615" y="690"/>
                  </a:cubicBezTo>
                  <a:cubicBezTo>
                    <a:pt x="616" y="690"/>
                    <a:pt x="616" y="689"/>
                    <a:pt x="616" y="689"/>
                  </a:cubicBezTo>
                  <a:cubicBezTo>
                    <a:pt x="616" y="679"/>
                    <a:pt x="609" y="660"/>
                    <a:pt x="606" y="651"/>
                  </a:cubicBezTo>
                  <a:cubicBezTo>
                    <a:pt x="613" y="656"/>
                    <a:pt x="631" y="666"/>
                    <a:pt x="641" y="669"/>
                  </a:cubicBezTo>
                  <a:cubicBezTo>
                    <a:pt x="651" y="659"/>
                    <a:pt x="661" y="649"/>
                    <a:pt x="671" y="639"/>
                  </a:cubicBezTo>
                  <a:cubicBezTo>
                    <a:pt x="670" y="639"/>
                    <a:pt x="670" y="639"/>
                    <a:pt x="670" y="639"/>
                  </a:cubicBezTo>
                  <a:cubicBezTo>
                    <a:pt x="671" y="639"/>
                    <a:pt x="671" y="639"/>
                    <a:pt x="671" y="639"/>
                  </a:cubicBezTo>
                  <a:cubicBezTo>
                    <a:pt x="671" y="639"/>
                    <a:pt x="671" y="638"/>
                    <a:pt x="671" y="638"/>
                  </a:cubicBezTo>
                  <a:cubicBezTo>
                    <a:pt x="669" y="628"/>
                    <a:pt x="658" y="610"/>
                    <a:pt x="653" y="602"/>
                  </a:cubicBezTo>
                  <a:cubicBezTo>
                    <a:pt x="662" y="605"/>
                    <a:pt x="681" y="612"/>
                    <a:pt x="692" y="612"/>
                  </a:cubicBezTo>
                  <a:cubicBezTo>
                    <a:pt x="701" y="601"/>
                    <a:pt x="708" y="589"/>
                    <a:pt x="716" y="577"/>
                  </a:cubicBezTo>
                  <a:cubicBezTo>
                    <a:pt x="715" y="576"/>
                    <a:pt x="715" y="575"/>
                    <a:pt x="715" y="575"/>
                  </a:cubicBezTo>
                  <a:cubicBezTo>
                    <a:pt x="710" y="565"/>
                    <a:pt x="697" y="552"/>
                    <a:pt x="691" y="546"/>
                  </a:cubicBezTo>
                  <a:cubicBezTo>
                    <a:pt x="701" y="547"/>
                    <a:pt x="720" y="550"/>
                    <a:pt x="731" y="548"/>
                  </a:cubicBezTo>
                  <a:cubicBezTo>
                    <a:pt x="737" y="535"/>
                    <a:pt x="742" y="522"/>
                    <a:pt x="747" y="508"/>
                  </a:cubicBezTo>
                  <a:cubicBezTo>
                    <a:pt x="747" y="508"/>
                    <a:pt x="746" y="507"/>
                    <a:pt x="746" y="507"/>
                  </a:cubicBezTo>
                  <a:cubicBezTo>
                    <a:pt x="739" y="499"/>
                    <a:pt x="725" y="488"/>
                    <a:pt x="718" y="483"/>
                  </a:cubicBezTo>
                  <a:cubicBezTo>
                    <a:pt x="727" y="483"/>
                    <a:pt x="746" y="482"/>
                    <a:pt x="756" y="478"/>
                  </a:cubicBezTo>
                  <a:cubicBezTo>
                    <a:pt x="759" y="465"/>
                    <a:pt x="762" y="451"/>
                    <a:pt x="764" y="437"/>
                  </a:cubicBezTo>
                  <a:cubicBezTo>
                    <a:pt x="755" y="429"/>
                    <a:pt x="737" y="420"/>
                    <a:pt x="730" y="417"/>
                  </a:cubicBezTo>
                  <a:cubicBezTo>
                    <a:pt x="738" y="415"/>
                    <a:pt x="754" y="410"/>
                    <a:pt x="767" y="405"/>
                  </a:cubicBezTo>
                  <a:cubicBezTo>
                    <a:pt x="768" y="398"/>
                    <a:pt x="768" y="391"/>
                    <a:pt x="768" y="384"/>
                  </a:cubicBezTo>
                  <a:close/>
                  <a:moveTo>
                    <a:pt x="130" y="408"/>
                  </a:moveTo>
                  <a:cubicBezTo>
                    <a:pt x="116" y="408"/>
                    <a:pt x="106" y="397"/>
                    <a:pt x="106" y="384"/>
                  </a:cubicBezTo>
                  <a:cubicBezTo>
                    <a:pt x="106" y="370"/>
                    <a:pt x="116" y="359"/>
                    <a:pt x="130" y="359"/>
                  </a:cubicBezTo>
                  <a:cubicBezTo>
                    <a:pt x="143" y="359"/>
                    <a:pt x="154" y="370"/>
                    <a:pt x="154" y="384"/>
                  </a:cubicBezTo>
                  <a:cubicBezTo>
                    <a:pt x="154" y="397"/>
                    <a:pt x="143" y="408"/>
                    <a:pt x="130" y="408"/>
                  </a:cubicBezTo>
                  <a:close/>
                  <a:moveTo>
                    <a:pt x="384" y="105"/>
                  </a:moveTo>
                  <a:cubicBezTo>
                    <a:pt x="397" y="105"/>
                    <a:pt x="408" y="116"/>
                    <a:pt x="408" y="129"/>
                  </a:cubicBezTo>
                  <a:cubicBezTo>
                    <a:pt x="408" y="143"/>
                    <a:pt x="397" y="153"/>
                    <a:pt x="384" y="153"/>
                  </a:cubicBezTo>
                  <a:cubicBezTo>
                    <a:pt x="371" y="153"/>
                    <a:pt x="360" y="143"/>
                    <a:pt x="360" y="129"/>
                  </a:cubicBezTo>
                  <a:cubicBezTo>
                    <a:pt x="360" y="116"/>
                    <a:pt x="371" y="105"/>
                    <a:pt x="384" y="105"/>
                  </a:cubicBezTo>
                  <a:close/>
                  <a:moveTo>
                    <a:pt x="187" y="187"/>
                  </a:moveTo>
                  <a:cubicBezTo>
                    <a:pt x="197" y="177"/>
                    <a:pt x="212" y="177"/>
                    <a:pt x="221" y="187"/>
                  </a:cubicBezTo>
                  <a:cubicBezTo>
                    <a:pt x="231" y="196"/>
                    <a:pt x="231" y="211"/>
                    <a:pt x="221" y="221"/>
                  </a:cubicBezTo>
                  <a:cubicBezTo>
                    <a:pt x="212" y="230"/>
                    <a:pt x="197" y="230"/>
                    <a:pt x="187" y="221"/>
                  </a:cubicBezTo>
                  <a:cubicBezTo>
                    <a:pt x="178" y="211"/>
                    <a:pt x="178" y="196"/>
                    <a:pt x="187" y="187"/>
                  </a:cubicBezTo>
                  <a:close/>
                  <a:moveTo>
                    <a:pt x="221" y="580"/>
                  </a:moveTo>
                  <a:cubicBezTo>
                    <a:pt x="212" y="590"/>
                    <a:pt x="197" y="590"/>
                    <a:pt x="187" y="580"/>
                  </a:cubicBezTo>
                  <a:cubicBezTo>
                    <a:pt x="178" y="571"/>
                    <a:pt x="178" y="556"/>
                    <a:pt x="187" y="546"/>
                  </a:cubicBezTo>
                  <a:cubicBezTo>
                    <a:pt x="197" y="537"/>
                    <a:pt x="212" y="537"/>
                    <a:pt x="221" y="546"/>
                  </a:cubicBezTo>
                  <a:cubicBezTo>
                    <a:pt x="231" y="556"/>
                    <a:pt x="231" y="571"/>
                    <a:pt x="221" y="580"/>
                  </a:cubicBezTo>
                  <a:close/>
                  <a:moveTo>
                    <a:pt x="384" y="662"/>
                  </a:moveTo>
                  <a:cubicBezTo>
                    <a:pt x="371" y="662"/>
                    <a:pt x="360" y="651"/>
                    <a:pt x="360" y="638"/>
                  </a:cubicBezTo>
                  <a:cubicBezTo>
                    <a:pt x="360" y="624"/>
                    <a:pt x="371" y="614"/>
                    <a:pt x="384" y="614"/>
                  </a:cubicBezTo>
                  <a:cubicBezTo>
                    <a:pt x="397" y="614"/>
                    <a:pt x="408" y="624"/>
                    <a:pt x="408" y="638"/>
                  </a:cubicBezTo>
                  <a:cubicBezTo>
                    <a:pt x="408" y="651"/>
                    <a:pt x="397" y="662"/>
                    <a:pt x="384" y="662"/>
                  </a:cubicBezTo>
                  <a:close/>
                  <a:moveTo>
                    <a:pt x="384" y="580"/>
                  </a:moveTo>
                  <a:cubicBezTo>
                    <a:pt x="276" y="580"/>
                    <a:pt x="188" y="492"/>
                    <a:pt x="188" y="384"/>
                  </a:cubicBezTo>
                  <a:cubicBezTo>
                    <a:pt x="188" y="275"/>
                    <a:pt x="276" y="188"/>
                    <a:pt x="384" y="188"/>
                  </a:cubicBezTo>
                  <a:cubicBezTo>
                    <a:pt x="492" y="188"/>
                    <a:pt x="580" y="275"/>
                    <a:pt x="580" y="384"/>
                  </a:cubicBezTo>
                  <a:cubicBezTo>
                    <a:pt x="580" y="492"/>
                    <a:pt x="492" y="580"/>
                    <a:pt x="384" y="580"/>
                  </a:cubicBezTo>
                  <a:close/>
                  <a:moveTo>
                    <a:pt x="581" y="580"/>
                  </a:moveTo>
                  <a:cubicBezTo>
                    <a:pt x="571" y="590"/>
                    <a:pt x="556" y="590"/>
                    <a:pt x="547" y="580"/>
                  </a:cubicBezTo>
                  <a:cubicBezTo>
                    <a:pt x="537" y="571"/>
                    <a:pt x="537" y="556"/>
                    <a:pt x="547" y="546"/>
                  </a:cubicBezTo>
                  <a:cubicBezTo>
                    <a:pt x="556" y="537"/>
                    <a:pt x="571" y="537"/>
                    <a:pt x="581" y="546"/>
                  </a:cubicBezTo>
                  <a:cubicBezTo>
                    <a:pt x="590" y="556"/>
                    <a:pt x="590" y="571"/>
                    <a:pt x="581" y="580"/>
                  </a:cubicBezTo>
                  <a:close/>
                  <a:moveTo>
                    <a:pt x="581" y="221"/>
                  </a:moveTo>
                  <a:cubicBezTo>
                    <a:pt x="571" y="230"/>
                    <a:pt x="556" y="230"/>
                    <a:pt x="547" y="221"/>
                  </a:cubicBezTo>
                  <a:cubicBezTo>
                    <a:pt x="537" y="211"/>
                    <a:pt x="537" y="196"/>
                    <a:pt x="547" y="187"/>
                  </a:cubicBezTo>
                  <a:cubicBezTo>
                    <a:pt x="556" y="177"/>
                    <a:pt x="571" y="177"/>
                    <a:pt x="581" y="187"/>
                  </a:cubicBezTo>
                  <a:cubicBezTo>
                    <a:pt x="590" y="196"/>
                    <a:pt x="590" y="211"/>
                    <a:pt x="581" y="221"/>
                  </a:cubicBezTo>
                  <a:close/>
                  <a:moveTo>
                    <a:pt x="638" y="408"/>
                  </a:moveTo>
                  <a:cubicBezTo>
                    <a:pt x="625" y="408"/>
                    <a:pt x="614" y="397"/>
                    <a:pt x="614" y="384"/>
                  </a:cubicBezTo>
                  <a:cubicBezTo>
                    <a:pt x="614" y="370"/>
                    <a:pt x="625" y="359"/>
                    <a:pt x="638" y="359"/>
                  </a:cubicBezTo>
                  <a:cubicBezTo>
                    <a:pt x="651" y="359"/>
                    <a:pt x="662" y="370"/>
                    <a:pt x="662" y="384"/>
                  </a:cubicBezTo>
                  <a:cubicBezTo>
                    <a:pt x="662" y="397"/>
                    <a:pt x="651" y="408"/>
                    <a:pt x="638" y="408"/>
                  </a:cubicBezTo>
                  <a:close/>
                </a:path>
              </a:pathLst>
            </a:custGeom>
            <a:solidFill>
              <a:srgbClr val="C74634"/>
            </a:solidFill>
            <a:ln>
              <a:noFill/>
            </a:ln>
            <a:effectLst/>
          </p:spPr>
          <p:txBody>
            <a:bodyPr/>
            <a:lstStyle/>
            <a:p>
              <a:pPr>
                <a:defRPr/>
              </a:pPr>
              <a:endParaRPr lang="en-US" sz="1600" kern="0" dirty="0">
                <a:solidFill>
                  <a:sysClr val="windowText" lastClr="000000"/>
                </a:solidFill>
                <a:cs typeface="Arial" pitchFamily="34" charset="0"/>
              </a:endParaRPr>
            </a:p>
          </p:txBody>
        </p:sp>
        <p:sp>
          <p:nvSpPr>
            <p:cNvPr id="14" name="Freeform 9">
              <a:extLst>
                <a:ext uri="{FF2B5EF4-FFF2-40B4-BE49-F238E27FC236}">
                  <a16:creationId xmlns:a16="http://schemas.microsoft.com/office/drawing/2014/main" id="{4773B047-6354-4734-8ED5-8E3DF541BF3B}"/>
                </a:ext>
              </a:extLst>
            </p:cNvPr>
            <p:cNvSpPr>
              <a:spLocks noEditPoints="1"/>
            </p:cNvSpPr>
            <p:nvPr/>
          </p:nvSpPr>
          <p:spPr bwMode="auto">
            <a:xfrm rot="1515780">
              <a:off x="1247285" y="4902210"/>
              <a:ext cx="31323" cy="32818"/>
            </a:xfrm>
            <a:custGeom>
              <a:avLst/>
              <a:gdLst>
                <a:gd name="T0" fmla="*/ 2147483647 w 248"/>
                <a:gd name="T1" fmla="*/ 2147483647 h 248"/>
                <a:gd name="T2" fmla="*/ 2147483647 w 248"/>
                <a:gd name="T3" fmla="*/ 2147483647 h 248"/>
                <a:gd name="T4" fmla="*/ 2147483647 w 248"/>
                <a:gd name="T5" fmla="*/ 2147483647 h 248"/>
                <a:gd name="T6" fmla="*/ 2147483647 w 248"/>
                <a:gd name="T7" fmla="*/ 2147483647 h 248"/>
                <a:gd name="T8" fmla="*/ 2147483647 w 248"/>
                <a:gd name="T9" fmla="*/ 2147483647 h 248"/>
                <a:gd name="T10" fmla="*/ 2147483647 w 248"/>
                <a:gd name="T11" fmla="*/ 2147483647 h 248"/>
                <a:gd name="T12" fmla="*/ 2147483647 w 248"/>
                <a:gd name="T13" fmla="*/ 0 h 248"/>
                <a:gd name="T14" fmla="*/ 2147483647 w 248"/>
                <a:gd name="T15" fmla="*/ 2147483647 h 248"/>
                <a:gd name="T16" fmla="*/ 2147483647 w 248"/>
                <a:gd name="T17" fmla="*/ 0 h 248"/>
                <a:gd name="T18" fmla="*/ 2147483647 w 248"/>
                <a:gd name="T19" fmla="*/ 2147483647 h 248"/>
                <a:gd name="T20" fmla="*/ 2147483647 w 248"/>
                <a:gd name="T21" fmla="*/ 2147483647 h 248"/>
                <a:gd name="T22" fmla="*/ 2147483647 w 248"/>
                <a:gd name="T23" fmla="*/ 2147483647 h 248"/>
                <a:gd name="T24" fmla="*/ 2147483647 w 248"/>
                <a:gd name="T25" fmla="*/ 2147483647 h 248"/>
                <a:gd name="T26" fmla="*/ 2147483647 w 248"/>
                <a:gd name="T27" fmla="*/ 2147483647 h 248"/>
                <a:gd name="T28" fmla="*/ 2147483647 w 248"/>
                <a:gd name="T29" fmla="*/ 2147483647 h 248"/>
                <a:gd name="T30" fmla="*/ 2147483647 w 248"/>
                <a:gd name="T31" fmla="*/ 2147483647 h 248"/>
                <a:gd name="T32" fmla="*/ 2147483647 w 248"/>
                <a:gd name="T33" fmla="*/ 2147483647 h 248"/>
                <a:gd name="T34" fmla="*/ 2147483647 w 248"/>
                <a:gd name="T35" fmla="*/ 2147483647 h 248"/>
                <a:gd name="T36" fmla="*/ 2147483647 w 248"/>
                <a:gd name="T37" fmla="*/ 2147483647 h 248"/>
                <a:gd name="T38" fmla="*/ 2147483647 w 248"/>
                <a:gd name="T39" fmla="*/ 2147483647 h 248"/>
                <a:gd name="T40" fmla="*/ 2147483647 w 248"/>
                <a:gd name="T41" fmla="*/ 2147483647 h 248"/>
                <a:gd name="T42" fmla="*/ 2147483647 w 248"/>
                <a:gd name="T43" fmla="*/ 2147483647 h 248"/>
                <a:gd name="T44" fmla="*/ 2147483647 w 248"/>
                <a:gd name="T45" fmla="*/ 2147483647 h 248"/>
                <a:gd name="T46" fmla="*/ 2147483647 w 248"/>
                <a:gd name="T47" fmla="*/ 2147483647 h 248"/>
                <a:gd name="T48" fmla="*/ 2147483647 w 248"/>
                <a:gd name="T49" fmla="*/ 2147483647 h 248"/>
                <a:gd name="T50" fmla="*/ 2147483647 w 248"/>
                <a:gd name="T51" fmla="*/ 2147483647 h 248"/>
                <a:gd name="T52" fmla="*/ 2147483647 w 248"/>
                <a:gd name="T53" fmla="*/ 2147483647 h 248"/>
                <a:gd name="T54" fmla="*/ 2147483647 w 248"/>
                <a:gd name="T55" fmla="*/ 2147483647 h 248"/>
                <a:gd name="T56" fmla="*/ 2147483647 w 248"/>
                <a:gd name="T57" fmla="*/ 2147483647 h 248"/>
                <a:gd name="T58" fmla="*/ 2147483647 w 248"/>
                <a:gd name="T59" fmla="*/ 2147483647 h 248"/>
                <a:gd name="T60" fmla="*/ 2147483647 w 248"/>
                <a:gd name="T61" fmla="*/ 2147483647 h 248"/>
                <a:gd name="T62" fmla="*/ 2147483647 w 248"/>
                <a:gd name="T63" fmla="*/ 2147483647 h 248"/>
                <a:gd name="T64" fmla="*/ 2147483647 w 248"/>
                <a:gd name="T65" fmla="*/ 2147483647 h 248"/>
                <a:gd name="T66" fmla="*/ 2147483647 w 248"/>
                <a:gd name="T67" fmla="*/ 2147483647 h 248"/>
                <a:gd name="T68" fmla="*/ 2147483647 w 248"/>
                <a:gd name="T69" fmla="*/ 2147483647 h 248"/>
                <a:gd name="T70" fmla="*/ 2147483647 w 248"/>
                <a:gd name="T71" fmla="*/ 2147483647 h 248"/>
                <a:gd name="T72" fmla="*/ 2147483647 w 248"/>
                <a:gd name="T73" fmla="*/ 2147483647 h 2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8"/>
                <a:gd name="T112" fmla="*/ 0 h 248"/>
                <a:gd name="T113" fmla="*/ 248 w 248"/>
                <a:gd name="T114" fmla="*/ 248 h 2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8" h="248">
                  <a:moveTo>
                    <a:pt x="232" y="124"/>
                  </a:moveTo>
                  <a:cubicBezTo>
                    <a:pt x="232" y="114"/>
                    <a:pt x="232" y="114"/>
                    <a:pt x="232" y="114"/>
                  </a:cubicBezTo>
                  <a:cubicBezTo>
                    <a:pt x="238" y="112"/>
                    <a:pt x="243" y="109"/>
                    <a:pt x="248" y="107"/>
                  </a:cubicBezTo>
                  <a:cubicBezTo>
                    <a:pt x="247" y="96"/>
                    <a:pt x="244" y="86"/>
                    <a:pt x="240" y="77"/>
                  </a:cubicBezTo>
                  <a:cubicBezTo>
                    <a:pt x="234" y="77"/>
                    <a:pt x="228" y="78"/>
                    <a:pt x="222" y="79"/>
                  </a:cubicBezTo>
                  <a:cubicBezTo>
                    <a:pt x="221" y="76"/>
                    <a:pt x="220" y="73"/>
                    <a:pt x="218" y="70"/>
                  </a:cubicBezTo>
                  <a:cubicBezTo>
                    <a:pt x="216" y="67"/>
                    <a:pt x="214" y="64"/>
                    <a:pt x="212" y="61"/>
                  </a:cubicBezTo>
                  <a:cubicBezTo>
                    <a:pt x="216" y="57"/>
                    <a:pt x="220" y="52"/>
                    <a:pt x="223" y="47"/>
                  </a:cubicBezTo>
                  <a:cubicBezTo>
                    <a:pt x="217" y="39"/>
                    <a:pt x="209" y="31"/>
                    <a:pt x="201" y="25"/>
                  </a:cubicBezTo>
                  <a:cubicBezTo>
                    <a:pt x="196" y="28"/>
                    <a:pt x="191" y="32"/>
                    <a:pt x="187" y="36"/>
                  </a:cubicBezTo>
                  <a:cubicBezTo>
                    <a:pt x="184" y="34"/>
                    <a:pt x="181" y="32"/>
                    <a:pt x="178" y="30"/>
                  </a:cubicBezTo>
                  <a:cubicBezTo>
                    <a:pt x="175" y="28"/>
                    <a:pt x="172" y="27"/>
                    <a:pt x="169" y="26"/>
                  </a:cubicBezTo>
                  <a:cubicBezTo>
                    <a:pt x="170" y="20"/>
                    <a:pt x="171" y="14"/>
                    <a:pt x="172" y="8"/>
                  </a:cubicBezTo>
                  <a:cubicBezTo>
                    <a:pt x="162" y="4"/>
                    <a:pt x="152" y="1"/>
                    <a:pt x="141" y="0"/>
                  </a:cubicBezTo>
                  <a:cubicBezTo>
                    <a:pt x="139" y="5"/>
                    <a:pt x="136" y="11"/>
                    <a:pt x="134" y="16"/>
                  </a:cubicBezTo>
                  <a:cubicBezTo>
                    <a:pt x="124" y="16"/>
                    <a:pt x="124" y="16"/>
                    <a:pt x="124" y="16"/>
                  </a:cubicBezTo>
                  <a:cubicBezTo>
                    <a:pt x="114" y="16"/>
                    <a:pt x="114" y="16"/>
                    <a:pt x="114" y="16"/>
                  </a:cubicBezTo>
                  <a:cubicBezTo>
                    <a:pt x="112" y="11"/>
                    <a:pt x="110" y="5"/>
                    <a:pt x="107" y="0"/>
                  </a:cubicBezTo>
                  <a:cubicBezTo>
                    <a:pt x="97" y="1"/>
                    <a:pt x="87" y="4"/>
                    <a:pt x="77" y="8"/>
                  </a:cubicBezTo>
                  <a:cubicBezTo>
                    <a:pt x="78" y="14"/>
                    <a:pt x="78" y="20"/>
                    <a:pt x="79" y="26"/>
                  </a:cubicBezTo>
                  <a:cubicBezTo>
                    <a:pt x="76" y="27"/>
                    <a:pt x="73" y="28"/>
                    <a:pt x="70" y="30"/>
                  </a:cubicBezTo>
                  <a:cubicBezTo>
                    <a:pt x="68" y="32"/>
                    <a:pt x="65" y="34"/>
                    <a:pt x="62" y="36"/>
                  </a:cubicBezTo>
                  <a:cubicBezTo>
                    <a:pt x="57" y="32"/>
                    <a:pt x="52" y="28"/>
                    <a:pt x="47" y="25"/>
                  </a:cubicBezTo>
                  <a:cubicBezTo>
                    <a:pt x="39" y="31"/>
                    <a:pt x="32" y="39"/>
                    <a:pt x="25" y="47"/>
                  </a:cubicBezTo>
                  <a:cubicBezTo>
                    <a:pt x="29" y="52"/>
                    <a:pt x="33" y="57"/>
                    <a:pt x="36" y="61"/>
                  </a:cubicBezTo>
                  <a:cubicBezTo>
                    <a:pt x="34" y="64"/>
                    <a:pt x="33" y="67"/>
                    <a:pt x="31" y="70"/>
                  </a:cubicBezTo>
                  <a:cubicBezTo>
                    <a:pt x="29" y="73"/>
                    <a:pt x="28" y="76"/>
                    <a:pt x="26" y="79"/>
                  </a:cubicBezTo>
                  <a:cubicBezTo>
                    <a:pt x="20" y="78"/>
                    <a:pt x="14" y="77"/>
                    <a:pt x="8" y="77"/>
                  </a:cubicBezTo>
                  <a:cubicBezTo>
                    <a:pt x="4" y="86"/>
                    <a:pt x="1" y="96"/>
                    <a:pt x="0" y="107"/>
                  </a:cubicBezTo>
                  <a:cubicBezTo>
                    <a:pt x="6" y="109"/>
                    <a:pt x="11" y="112"/>
                    <a:pt x="17" y="114"/>
                  </a:cubicBezTo>
                  <a:cubicBezTo>
                    <a:pt x="16" y="124"/>
                    <a:pt x="16" y="124"/>
                    <a:pt x="16" y="124"/>
                  </a:cubicBezTo>
                  <a:cubicBezTo>
                    <a:pt x="17" y="134"/>
                    <a:pt x="17" y="134"/>
                    <a:pt x="17" y="134"/>
                  </a:cubicBezTo>
                  <a:cubicBezTo>
                    <a:pt x="11" y="136"/>
                    <a:pt x="6" y="138"/>
                    <a:pt x="0" y="141"/>
                  </a:cubicBezTo>
                  <a:cubicBezTo>
                    <a:pt x="1" y="151"/>
                    <a:pt x="4" y="161"/>
                    <a:pt x="8" y="171"/>
                  </a:cubicBezTo>
                  <a:cubicBezTo>
                    <a:pt x="14" y="171"/>
                    <a:pt x="20" y="170"/>
                    <a:pt x="26" y="169"/>
                  </a:cubicBezTo>
                  <a:cubicBezTo>
                    <a:pt x="28" y="172"/>
                    <a:pt x="29" y="175"/>
                    <a:pt x="31" y="178"/>
                  </a:cubicBezTo>
                  <a:cubicBezTo>
                    <a:pt x="33" y="181"/>
                    <a:pt x="34" y="184"/>
                    <a:pt x="36" y="186"/>
                  </a:cubicBezTo>
                  <a:cubicBezTo>
                    <a:pt x="33" y="191"/>
                    <a:pt x="29" y="196"/>
                    <a:pt x="25" y="201"/>
                  </a:cubicBezTo>
                  <a:cubicBezTo>
                    <a:pt x="32" y="209"/>
                    <a:pt x="39" y="216"/>
                    <a:pt x="47" y="223"/>
                  </a:cubicBezTo>
                  <a:cubicBezTo>
                    <a:pt x="52" y="219"/>
                    <a:pt x="57" y="216"/>
                    <a:pt x="62" y="212"/>
                  </a:cubicBezTo>
                  <a:cubicBezTo>
                    <a:pt x="65" y="214"/>
                    <a:pt x="68" y="215"/>
                    <a:pt x="70" y="217"/>
                  </a:cubicBezTo>
                  <a:cubicBezTo>
                    <a:pt x="73" y="219"/>
                    <a:pt x="76" y="220"/>
                    <a:pt x="79" y="222"/>
                  </a:cubicBezTo>
                  <a:cubicBezTo>
                    <a:pt x="78" y="228"/>
                    <a:pt x="78" y="234"/>
                    <a:pt x="77" y="240"/>
                  </a:cubicBezTo>
                  <a:cubicBezTo>
                    <a:pt x="87" y="244"/>
                    <a:pt x="97" y="247"/>
                    <a:pt x="107" y="248"/>
                  </a:cubicBezTo>
                  <a:cubicBezTo>
                    <a:pt x="110" y="242"/>
                    <a:pt x="112" y="237"/>
                    <a:pt x="114" y="231"/>
                  </a:cubicBezTo>
                  <a:cubicBezTo>
                    <a:pt x="124" y="232"/>
                    <a:pt x="124" y="232"/>
                    <a:pt x="124" y="232"/>
                  </a:cubicBezTo>
                  <a:cubicBezTo>
                    <a:pt x="134" y="231"/>
                    <a:pt x="134" y="231"/>
                    <a:pt x="134" y="231"/>
                  </a:cubicBezTo>
                  <a:cubicBezTo>
                    <a:pt x="136" y="237"/>
                    <a:pt x="139" y="242"/>
                    <a:pt x="141" y="248"/>
                  </a:cubicBezTo>
                  <a:cubicBezTo>
                    <a:pt x="152" y="247"/>
                    <a:pt x="162" y="244"/>
                    <a:pt x="172" y="240"/>
                  </a:cubicBezTo>
                  <a:cubicBezTo>
                    <a:pt x="171" y="234"/>
                    <a:pt x="170" y="228"/>
                    <a:pt x="169" y="222"/>
                  </a:cubicBezTo>
                  <a:cubicBezTo>
                    <a:pt x="172" y="220"/>
                    <a:pt x="175" y="219"/>
                    <a:pt x="178" y="217"/>
                  </a:cubicBezTo>
                  <a:cubicBezTo>
                    <a:pt x="181" y="215"/>
                    <a:pt x="184" y="214"/>
                    <a:pt x="187" y="212"/>
                  </a:cubicBezTo>
                  <a:cubicBezTo>
                    <a:pt x="191" y="216"/>
                    <a:pt x="196" y="219"/>
                    <a:pt x="201" y="223"/>
                  </a:cubicBezTo>
                  <a:cubicBezTo>
                    <a:pt x="209" y="216"/>
                    <a:pt x="217" y="209"/>
                    <a:pt x="223" y="201"/>
                  </a:cubicBezTo>
                  <a:cubicBezTo>
                    <a:pt x="220" y="196"/>
                    <a:pt x="216" y="191"/>
                    <a:pt x="212" y="186"/>
                  </a:cubicBezTo>
                  <a:cubicBezTo>
                    <a:pt x="214" y="184"/>
                    <a:pt x="216" y="181"/>
                    <a:pt x="218" y="178"/>
                  </a:cubicBezTo>
                  <a:cubicBezTo>
                    <a:pt x="220" y="175"/>
                    <a:pt x="221" y="172"/>
                    <a:pt x="222" y="169"/>
                  </a:cubicBezTo>
                  <a:cubicBezTo>
                    <a:pt x="228" y="170"/>
                    <a:pt x="234" y="171"/>
                    <a:pt x="240" y="171"/>
                  </a:cubicBezTo>
                  <a:cubicBezTo>
                    <a:pt x="244" y="161"/>
                    <a:pt x="247" y="151"/>
                    <a:pt x="248" y="141"/>
                  </a:cubicBezTo>
                  <a:cubicBezTo>
                    <a:pt x="243" y="138"/>
                    <a:pt x="238" y="136"/>
                    <a:pt x="232" y="134"/>
                  </a:cubicBezTo>
                  <a:lnTo>
                    <a:pt x="232" y="124"/>
                  </a:lnTo>
                  <a:close/>
                  <a:moveTo>
                    <a:pt x="155" y="176"/>
                  </a:moveTo>
                  <a:cubicBezTo>
                    <a:pt x="146" y="182"/>
                    <a:pt x="135" y="184"/>
                    <a:pt x="124" y="185"/>
                  </a:cubicBezTo>
                  <a:cubicBezTo>
                    <a:pt x="114" y="184"/>
                    <a:pt x="103" y="182"/>
                    <a:pt x="94" y="176"/>
                  </a:cubicBezTo>
                  <a:cubicBezTo>
                    <a:pt x="85" y="171"/>
                    <a:pt x="77" y="163"/>
                    <a:pt x="72" y="154"/>
                  </a:cubicBezTo>
                  <a:cubicBezTo>
                    <a:pt x="66" y="145"/>
                    <a:pt x="64" y="134"/>
                    <a:pt x="63" y="124"/>
                  </a:cubicBezTo>
                  <a:cubicBezTo>
                    <a:pt x="64" y="113"/>
                    <a:pt x="66" y="103"/>
                    <a:pt x="72" y="93"/>
                  </a:cubicBezTo>
                  <a:cubicBezTo>
                    <a:pt x="77" y="84"/>
                    <a:pt x="85" y="76"/>
                    <a:pt x="94" y="71"/>
                  </a:cubicBezTo>
                  <a:cubicBezTo>
                    <a:pt x="103" y="66"/>
                    <a:pt x="114" y="63"/>
                    <a:pt x="124" y="63"/>
                  </a:cubicBezTo>
                  <a:cubicBezTo>
                    <a:pt x="135" y="63"/>
                    <a:pt x="146" y="66"/>
                    <a:pt x="155" y="71"/>
                  </a:cubicBezTo>
                  <a:cubicBezTo>
                    <a:pt x="164" y="76"/>
                    <a:pt x="172" y="84"/>
                    <a:pt x="177" y="93"/>
                  </a:cubicBezTo>
                  <a:cubicBezTo>
                    <a:pt x="182" y="102"/>
                    <a:pt x="185" y="113"/>
                    <a:pt x="185" y="124"/>
                  </a:cubicBezTo>
                  <a:cubicBezTo>
                    <a:pt x="185" y="134"/>
                    <a:pt x="182" y="145"/>
                    <a:pt x="177" y="154"/>
                  </a:cubicBezTo>
                  <a:cubicBezTo>
                    <a:pt x="172" y="163"/>
                    <a:pt x="164" y="171"/>
                    <a:pt x="155" y="176"/>
                  </a:cubicBezTo>
                  <a:close/>
                </a:path>
              </a:pathLst>
            </a:custGeom>
            <a:solidFill>
              <a:schemeClr val="tx2"/>
            </a:solidFill>
            <a:ln w="9525">
              <a:noFill/>
              <a:round/>
              <a:headEnd/>
              <a:tailEnd/>
            </a:ln>
          </p:spPr>
          <p:txBody>
            <a:bodyPr/>
            <a:lstStyle/>
            <a:p>
              <a:endParaRPr lang="en-US" sz="1600" dirty="0">
                <a:solidFill>
                  <a:srgbClr val="5F5F5F"/>
                </a:solidFill>
              </a:endParaRPr>
            </a:p>
          </p:txBody>
        </p:sp>
        <p:sp>
          <p:nvSpPr>
            <p:cNvPr id="17" name="Text Box 440">
              <a:extLst>
                <a:ext uri="{FF2B5EF4-FFF2-40B4-BE49-F238E27FC236}">
                  <a16:creationId xmlns:a16="http://schemas.microsoft.com/office/drawing/2014/main" id="{6714B575-85CA-4CA9-AEB1-6AE8DF8BC491}"/>
                </a:ext>
              </a:extLst>
            </p:cNvPr>
            <p:cNvSpPr txBox="1">
              <a:spLocks noChangeArrowheads="1"/>
            </p:cNvSpPr>
            <p:nvPr/>
          </p:nvSpPr>
          <p:spPr bwMode="auto">
            <a:xfrm>
              <a:off x="474579" y="4293535"/>
              <a:ext cx="1600200" cy="400087"/>
            </a:xfrm>
            <a:prstGeom prst="rect">
              <a:avLst/>
            </a:prstGeom>
            <a:noFill/>
            <a:ln w="19050" algn="ctr">
              <a:noFill/>
              <a:prstDash val="sysDot"/>
              <a:miter lim="800000"/>
              <a:headEnd/>
              <a:tailEnd/>
            </a:ln>
            <a:effectLst/>
          </p:spPr>
          <p:txBody>
            <a:bodyPr lIns="121899" tIns="60949" rIns="121899" bIns="60949">
              <a:spAutoFit/>
            </a:bodyPr>
            <a:lstStyle/>
            <a:p>
              <a:pPr algn="ctr">
                <a:defRPr/>
              </a:pPr>
              <a:r>
                <a:rPr lang="en-US" b="1" kern="0" dirty="0"/>
                <a:t>STAGING</a:t>
              </a:r>
            </a:p>
          </p:txBody>
        </p:sp>
      </p:grpSp>
      <p:sp>
        <p:nvSpPr>
          <p:cNvPr id="18" name="Content Placeholder 2">
            <a:extLst>
              <a:ext uri="{FF2B5EF4-FFF2-40B4-BE49-F238E27FC236}">
                <a16:creationId xmlns:a16="http://schemas.microsoft.com/office/drawing/2014/main" id="{47843202-CC69-4534-9F5F-01EC387A8738}"/>
              </a:ext>
            </a:extLst>
          </p:cNvPr>
          <p:cNvSpPr txBox="1">
            <a:spLocks/>
          </p:cNvSpPr>
          <p:nvPr/>
        </p:nvSpPr>
        <p:spPr>
          <a:xfrm>
            <a:off x="1752600" y="4787900"/>
            <a:ext cx="3282986" cy="96505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74320" lvl="1" indent="0">
              <a:buNone/>
            </a:pPr>
            <a:r>
              <a:rPr lang="en-US" sz="1800" dirty="0"/>
              <a:t>Database on which masking and </a:t>
            </a:r>
            <a:r>
              <a:rPr lang="en-US" sz="1800" dirty="0" err="1"/>
              <a:t>subsetting</a:t>
            </a:r>
            <a:r>
              <a:rPr lang="en-US" sz="1800" dirty="0"/>
              <a:t> </a:t>
            </a:r>
            <a:r>
              <a:rPr lang="en-US" sz="1800" b="1" dirty="0"/>
              <a:t>operations are performed</a:t>
            </a:r>
          </a:p>
        </p:txBody>
      </p:sp>
      <p:sp>
        <p:nvSpPr>
          <p:cNvPr id="19" name="Rectangle 18">
            <a:extLst>
              <a:ext uri="{FF2B5EF4-FFF2-40B4-BE49-F238E27FC236}">
                <a16:creationId xmlns:a16="http://schemas.microsoft.com/office/drawing/2014/main" id="{5C3A7F21-D627-4682-BD65-51F02709D9CD}"/>
              </a:ext>
            </a:extLst>
          </p:cNvPr>
          <p:cNvSpPr/>
          <p:nvPr/>
        </p:nvSpPr>
        <p:spPr>
          <a:xfrm>
            <a:off x="6740378" y="4712950"/>
            <a:ext cx="4844948" cy="1200329"/>
          </a:xfrm>
          <a:prstGeom prst="rect">
            <a:avLst/>
          </a:prstGeom>
        </p:spPr>
        <p:txBody>
          <a:bodyPr wrap="square">
            <a:spAutoFit/>
          </a:bodyPr>
          <a:lstStyle/>
          <a:p>
            <a:pPr lvl="1"/>
            <a:r>
              <a:rPr lang="en-US" dirty="0"/>
              <a:t>DB to which masked and </a:t>
            </a:r>
            <a:r>
              <a:rPr lang="en-US" dirty="0" err="1"/>
              <a:t>subsetted</a:t>
            </a:r>
            <a:r>
              <a:rPr lang="en-US" dirty="0"/>
              <a:t> data is copied from staging DB </a:t>
            </a:r>
            <a:r>
              <a:rPr lang="en-US" b="1" dirty="0"/>
              <a:t>without natively performing</a:t>
            </a:r>
            <a:r>
              <a:rPr lang="en-US" dirty="0"/>
              <a:t> the masking and </a:t>
            </a:r>
            <a:r>
              <a:rPr lang="en-US" dirty="0" err="1"/>
              <a:t>subsetting</a:t>
            </a:r>
            <a:r>
              <a:rPr lang="en-US" dirty="0"/>
              <a:t> operations</a:t>
            </a:r>
          </a:p>
        </p:txBody>
      </p:sp>
      <p:sp>
        <p:nvSpPr>
          <p:cNvPr id="24" name="Rectangle 23">
            <a:extLst>
              <a:ext uri="{FF2B5EF4-FFF2-40B4-BE49-F238E27FC236}">
                <a16:creationId xmlns:a16="http://schemas.microsoft.com/office/drawing/2014/main" id="{64A006D2-F12B-4644-9B62-BFA3414CEFFB}"/>
              </a:ext>
            </a:extLst>
          </p:cNvPr>
          <p:cNvSpPr/>
          <p:nvPr/>
        </p:nvSpPr>
        <p:spPr>
          <a:xfrm>
            <a:off x="1752600" y="2563181"/>
            <a:ext cx="7099300" cy="1200329"/>
          </a:xfrm>
          <a:prstGeom prst="rect">
            <a:avLst/>
          </a:prstGeom>
        </p:spPr>
        <p:txBody>
          <a:bodyPr wrap="square">
            <a:spAutoFit/>
          </a:bodyPr>
          <a:lstStyle/>
          <a:p>
            <a:pPr marL="742950" lvl="1" indent="-285750">
              <a:buFont typeface="Arial" panose="020B0604020202020204" pitchFamily="34" charset="0"/>
              <a:buChar char="•"/>
            </a:pPr>
            <a:r>
              <a:rPr lang="en-US" dirty="0"/>
              <a:t>Database from which the </a:t>
            </a:r>
            <a:r>
              <a:rPr lang="en-US" b="1" dirty="0"/>
              <a:t>data originates</a:t>
            </a:r>
          </a:p>
          <a:p>
            <a:pPr marL="742950" lvl="1" indent="-285750">
              <a:buFont typeface="Arial" panose="020B0604020202020204" pitchFamily="34" charset="0"/>
              <a:buChar char="•"/>
            </a:pPr>
            <a:r>
              <a:rPr lang="en-US" dirty="0"/>
              <a:t>In general a </a:t>
            </a:r>
            <a:r>
              <a:rPr lang="en-US" b="1" dirty="0"/>
              <a:t>production</a:t>
            </a:r>
            <a:r>
              <a:rPr lang="en-US" dirty="0"/>
              <a:t> database</a:t>
            </a:r>
          </a:p>
          <a:p>
            <a:pPr marL="742950" lvl="1" indent="-285750">
              <a:buFont typeface="Arial" panose="020B0604020202020204" pitchFamily="34" charset="0"/>
              <a:buChar char="•"/>
            </a:pPr>
            <a:r>
              <a:rPr lang="en-US" dirty="0"/>
              <a:t>In multi-source environment all production databases</a:t>
            </a:r>
          </a:p>
          <a:p>
            <a:pPr marL="742950" lvl="1" indent="-285750">
              <a:buFont typeface="Arial" panose="020B0604020202020204" pitchFamily="34" charset="0"/>
              <a:buChar char="•"/>
            </a:pPr>
            <a:r>
              <a:rPr lang="en-US" dirty="0">
                <a:hlinkClick r:id="rId4"/>
              </a:rPr>
              <a:t>In Oracle Data Guard </a:t>
            </a:r>
            <a:r>
              <a:rPr lang="en-US" b="1" dirty="0">
                <a:hlinkClick r:id="rId4"/>
              </a:rPr>
              <a:t>both</a:t>
            </a:r>
            <a:r>
              <a:rPr lang="en-US" dirty="0">
                <a:hlinkClick r:id="rId4"/>
              </a:rPr>
              <a:t> primary and standby servers</a:t>
            </a:r>
            <a:endParaRPr lang="en-US" dirty="0"/>
          </a:p>
        </p:txBody>
      </p:sp>
      <p:sp>
        <p:nvSpPr>
          <p:cNvPr id="7" name="Title 6">
            <a:extLst>
              <a:ext uri="{FF2B5EF4-FFF2-40B4-BE49-F238E27FC236}">
                <a16:creationId xmlns:a16="http://schemas.microsoft.com/office/drawing/2014/main" id="{19602843-2834-5BC1-4121-1F12A5326CC7}"/>
              </a:ext>
            </a:extLst>
          </p:cNvPr>
          <p:cNvSpPr>
            <a:spLocks noGrp="1"/>
          </p:cNvSpPr>
          <p:nvPr>
            <p:ph type="title"/>
          </p:nvPr>
        </p:nvSpPr>
        <p:spPr>
          <a:xfrm>
            <a:off x="768875" y="182403"/>
            <a:ext cx="10671048" cy="822960"/>
          </a:xfrm>
        </p:spPr>
        <p:txBody>
          <a:bodyPr/>
          <a:lstStyle/>
          <a:p>
            <a:r>
              <a:rPr lang="en-US" dirty="0"/>
              <a:t>Oracle Data Masking and </a:t>
            </a:r>
            <a:r>
              <a:rPr lang="en-US" dirty="0" err="1"/>
              <a:t>Subsetting</a:t>
            </a:r>
            <a:endParaRPr lang="fr-FR" dirty="0"/>
          </a:p>
        </p:txBody>
      </p:sp>
      <p:sp>
        <p:nvSpPr>
          <p:cNvPr id="23" name="Text Placeholder 2">
            <a:extLst>
              <a:ext uri="{FF2B5EF4-FFF2-40B4-BE49-F238E27FC236}">
                <a16:creationId xmlns:a16="http://schemas.microsoft.com/office/drawing/2014/main" id="{069109EC-5B2E-EC8A-DB30-F91986D299D8}"/>
              </a:ext>
            </a:extLst>
          </p:cNvPr>
          <p:cNvSpPr>
            <a:spLocks noGrp="1"/>
          </p:cNvSpPr>
          <p:nvPr>
            <p:ph type="body" sz="quarter" idx="11"/>
          </p:nvPr>
        </p:nvSpPr>
        <p:spPr>
          <a:xfrm>
            <a:off x="762000" y="1024235"/>
            <a:ext cx="10671048" cy="330540"/>
          </a:xfrm>
        </p:spPr>
        <p:txBody>
          <a:bodyPr/>
          <a:lstStyle/>
          <a:p>
            <a:r>
              <a:rPr lang="fr-FR" sz="1800" dirty="0" err="1"/>
              <a:t>Licensing</a:t>
            </a:r>
            <a:r>
              <a:rPr lang="fr-FR" sz="1800" dirty="0"/>
              <a:t> </a:t>
            </a:r>
            <a:r>
              <a:rPr lang="fr-FR" sz="1800" dirty="0" err="1"/>
              <a:t>terminology</a:t>
            </a:r>
            <a:endParaRPr lang="fr-FR" sz="1800" dirty="0"/>
          </a:p>
        </p:txBody>
      </p:sp>
      <p:sp>
        <p:nvSpPr>
          <p:cNvPr id="2" name="Footer Placeholder 1">
            <a:extLst>
              <a:ext uri="{FF2B5EF4-FFF2-40B4-BE49-F238E27FC236}">
                <a16:creationId xmlns:a16="http://schemas.microsoft.com/office/drawing/2014/main" id="{FFFCA1CC-11C9-0C36-AF1C-43BEB5C7688C}"/>
              </a:ext>
            </a:extLst>
          </p:cNvPr>
          <p:cNvSpPr>
            <a:spLocks noGrp="1"/>
          </p:cNvSpPr>
          <p:nvPr>
            <p:ph type="ftr" sz="quarter" idx="13"/>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416366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7E74EBF-1609-4526-9E5A-CBD32EEFB710}"/>
              </a:ext>
            </a:extLst>
          </p:cNvPr>
          <p:cNvSpPr/>
          <p:nvPr/>
        </p:nvSpPr>
        <p:spPr>
          <a:xfrm>
            <a:off x="767867" y="1628775"/>
            <a:ext cx="4933407" cy="2067584"/>
          </a:xfrm>
          <a:prstGeom prst="rect">
            <a:avLst/>
          </a:prstGeom>
          <a:solidFill>
            <a:schemeClr val="accent4">
              <a:lumMod val="20000"/>
              <a:lumOff val="80000"/>
              <a:alpha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7" name="Title 6">
            <a:extLst>
              <a:ext uri="{FF2B5EF4-FFF2-40B4-BE49-F238E27FC236}">
                <a16:creationId xmlns:a16="http://schemas.microsoft.com/office/drawing/2014/main" id="{287F6F8C-CACF-4EE1-AC7D-0BE47A036982}"/>
              </a:ext>
            </a:extLst>
          </p:cNvPr>
          <p:cNvSpPr>
            <a:spLocks noGrp="1"/>
          </p:cNvSpPr>
          <p:nvPr>
            <p:ph type="title"/>
          </p:nvPr>
        </p:nvSpPr>
        <p:spPr/>
        <p:txBody>
          <a:bodyPr/>
          <a:lstStyle/>
          <a:p>
            <a:r>
              <a:rPr lang="en-US" dirty="0"/>
              <a:t>Oracle Data Masking and </a:t>
            </a:r>
            <a:r>
              <a:rPr lang="en-US" dirty="0" err="1"/>
              <a:t>Subsetting</a:t>
            </a:r>
            <a:endParaRPr lang="fr-FR" dirty="0"/>
          </a:p>
        </p:txBody>
      </p:sp>
      <p:sp>
        <p:nvSpPr>
          <p:cNvPr id="47" name="Footer Placeholder 46">
            <a:extLst>
              <a:ext uri="{FF2B5EF4-FFF2-40B4-BE49-F238E27FC236}">
                <a16:creationId xmlns:a16="http://schemas.microsoft.com/office/drawing/2014/main" id="{D3CF6BBA-7E79-4AF1-A919-078EFD2FF9D9}"/>
              </a:ext>
            </a:extLst>
          </p:cNvPr>
          <p:cNvSpPr>
            <a:spLocks noGrp="1"/>
          </p:cNvSpPr>
          <p:nvPr>
            <p:ph type="ftr" sz="quarter" idx="13"/>
          </p:nvPr>
        </p:nvSpPr>
        <p:spPr/>
        <p:txBody>
          <a:bodyPr/>
          <a:lstStyle/>
          <a:p>
            <a:r>
              <a:rPr lang="en-US"/>
              <a:t>Copyright © 2023, Oracle and/or its affiliates </a:t>
            </a:r>
            <a:endParaRPr lang="en-US" dirty="0"/>
          </a:p>
        </p:txBody>
      </p:sp>
      <p:sp>
        <p:nvSpPr>
          <p:cNvPr id="2" name="Content Placeholder 1"/>
          <p:cNvSpPr>
            <a:spLocks noGrp="1"/>
          </p:cNvSpPr>
          <p:nvPr>
            <p:ph sz="half" idx="4294967295"/>
          </p:nvPr>
        </p:nvSpPr>
        <p:spPr>
          <a:xfrm>
            <a:off x="758952" y="1289050"/>
            <a:ext cx="4933407" cy="322263"/>
          </a:xfrm>
        </p:spPr>
        <p:txBody>
          <a:bodyPr/>
          <a:lstStyle/>
          <a:p>
            <a:pPr algn="ctr">
              <a:buNone/>
            </a:pPr>
            <a:r>
              <a:rPr lang="en-US" sz="1600" b="1" dirty="0">
                <a:solidFill>
                  <a:srgbClr val="AE562C"/>
                </a:solidFill>
              </a:rPr>
              <a:t>In-Database</a:t>
            </a:r>
          </a:p>
        </p:txBody>
      </p:sp>
      <p:sp>
        <p:nvSpPr>
          <p:cNvPr id="13" name="Text Box 10"/>
          <p:cNvSpPr txBox="1">
            <a:spLocks noChangeArrowheads="1"/>
          </p:cNvSpPr>
          <p:nvPr/>
        </p:nvSpPr>
        <p:spPr bwMode="auto">
          <a:xfrm>
            <a:off x="2235267" y="2603512"/>
            <a:ext cx="779585" cy="262252"/>
          </a:xfrm>
          <a:prstGeom prst="rect">
            <a:avLst/>
          </a:prstGeom>
          <a:noFill/>
          <a:ln w="9525">
            <a:noFill/>
            <a:miter lim="800000"/>
            <a:headEnd type="none" w="lg" len="lg"/>
            <a:tailEnd type="none" w="lg" len="lg"/>
          </a:ln>
        </p:spPr>
        <p:txBody>
          <a:bodyPr lIns="92075" tIns="46038" rIns="92075" bIns="46038">
            <a:spAutoFit/>
          </a:bodyPr>
          <a:lstStyle/>
          <a:p>
            <a:pPr algn="ctr"/>
            <a:r>
              <a:rPr lang="en-US" sz="1100" i="1" dirty="0">
                <a:latin typeface="Oracle Sans" panose="020B0503020204020204" pitchFamily="34" charset="0"/>
                <a:cs typeface="Oracle Sans" panose="020B0503020204020204" pitchFamily="34" charset="0"/>
              </a:rPr>
              <a:t>Clone</a:t>
            </a:r>
          </a:p>
        </p:txBody>
      </p:sp>
      <p:sp>
        <p:nvSpPr>
          <p:cNvPr id="14" name="Text Box 14"/>
          <p:cNvSpPr txBox="1">
            <a:spLocks noChangeArrowheads="1"/>
          </p:cNvSpPr>
          <p:nvPr/>
        </p:nvSpPr>
        <p:spPr bwMode="auto">
          <a:xfrm>
            <a:off x="3026235" y="2774123"/>
            <a:ext cx="891765" cy="462307"/>
          </a:xfrm>
          <a:prstGeom prst="rect">
            <a:avLst/>
          </a:prstGeom>
          <a:noFill/>
          <a:ln w="9525">
            <a:noFill/>
            <a:miter lim="800000"/>
            <a:headEnd type="none" w="lg" len="lg"/>
            <a:tailEnd type="none" w="lg" len="lg"/>
          </a:ln>
        </p:spPr>
        <p:txBody>
          <a:bodyPr wrap="square" lIns="92075" tIns="46038" rIns="92075" bIns="46038">
            <a:spAutoFit/>
          </a:bodyPr>
          <a:lstStyle>
            <a:defPPr>
              <a:defRPr lang="en-US"/>
            </a:defPPr>
            <a:lvl1pPr algn="ctr">
              <a:defRPr sz="1400" b="1"/>
            </a:lvl1pPr>
          </a:lstStyle>
          <a:p>
            <a:r>
              <a:rPr lang="en-US" sz="1200" dirty="0"/>
              <a:t>Staging</a:t>
            </a:r>
            <a:br>
              <a:rPr lang="en-US" sz="1200" dirty="0"/>
            </a:br>
            <a:endParaRPr lang="en-US" sz="1200" dirty="0"/>
          </a:p>
        </p:txBody>
      </p:sp>
      <p:cxnSp>
        <p:nvCxnSpPr>
          <p:cNvPr id="18" name="Straight Arrow Connector 46"/>
          <p:cNvCxnSpPr>
            <a:cxnSpLocks/>
          </p:cNvCxnSpPr>
          <p:nvPr/>
        </p:nvCxnSpPr>
        <p:spPr bwMode="auto">
          <a:xfrm flipV="1">
            <a:off x="2163642" y="2590800"/>
            <a:ext cx="922834" cy="8222"/>
          </a:xfrm>
          <a:prstGeom prst="straightConnector1">
            <a:avLst/>
          </a:prstGeom>
          <a:ln w="317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 name="Text Box 10"/>
          <p:cNvSpPr txBox="1">
            <a:spLocks noChangeArrowheads="1"/>
          </p:cNvSpPr>
          <p:nvPr/>
        </p:nvSpPr>
        <p:spPr bwMode="auto">
          <a:xfrm>
            <a:off x="3735265" y="2436949"/>
            <a:ext cx="779585" cy="262252"/>
          </a:xfrm>
          <a:prstGeom prst="rect">
            <a:avLst/>
          </a:prstGeom>
          <a:noFill/>
          <a:ln w="9525">
            <a:noFill/>
            <a:miter lim="800000"/>
            <a:headEnd type="none" w="lg" len="lg"/>
            <a:tailEnd type="none" w="lg" len="lg"/>
          </a:ln>
        </p:spPr>
        <p:txBody>
          <a:bodyPr lIns="92075" tIns="46038" rIns="92075" bIns="46038">
            <a:spAutoFit/>
          </a:bodyPr>
          <a:lstStyle/>
          <a:p>
            <a:pPr algn="ctr"/>
            <a:r>
              <a:rPr lang="en-US" sz="1100" i="1" dirty="0">
                <a:latin typeface="Oracle Sans" panose="020B0503020204020204" pitchFamily="34" charset="0"/>
                <a:cs typeface="Oracle Sans" panose="020B0503020204020204" pitchFamily="34" charset="0"/>
              </a:rPr>
              <a:t>Clone</a:t>
            </a:r>
          </a:p>
        </p:txBody>
      </p:sp>
      <p:graphicFrame>
        <p:nvGraphicFramePr>
          <p:cNvPr id="120" name="Table 119"/>
          <p:cNvGraphicFramePr>
            <a:graphicFrameLocks noGrp="1"/>
          </p:cNvGraphicFramePr>
          <p:nvPr/>
        </p:nvGraphicFramePr>
        <p:xfrm>
          <a:off x="6453373" y="4605655"/>
          <a:ext cx="4950701" cy="1633220"/>
        </p:xfrm>
        <a:graphic>
          <a:graphicData uri="http://schemas.openxmlformats.org/drawingml/2006/table">
            <a:tbl>
              <a:tblPr firstRow="1" bandRow="1">
                <a:tableStyleId>{5FD0F851-EC5A-4D38-B0AD-8093EC10F338}</a:tableStyleId>
              </a:tblPr>
              <a:tblGrid>
                <a:gridCol w="1930096">
                  <a:extLst>
                    <a:ext uri="{9D8B030D-6E8A-4147-A177-3AD203B41FA5}">
                      <a16:colId xmlns:a16="http://schemas.microsoft.com/office/drawing/2014/main" val="20000"/>
                    </a:ext>
                  </a:extLst>
                </a:gridCol>
                <a:gridCol w="3020605">
                  <a:extLst>
                    <a:ext uri="{9D8B030D-6E8A-4147-A177-3AD203B41FA5}">
                      <a16:colId xmlns:a16="http://schemas.microsoft.com/office/drawing/2014/main" val="20001"/>
                    </a:ext>
                  </a:extLst>
                </a:gridCol>
              </a:tblGrid>
              <a:tr h="457200">
                <a:tc>
                  <a:txBody>
                    <a:bodyPr/>
                    <a:lstStyle/>
                    <a:p>
                      <a:r>
                        <a:rPr lang="en-US" sz="1200" dirty="0"/>
                        <a:t>CPU based pricing</a:t>
                      </a:r>
                    </a:p>
                  </a:txBody>
                  <a:tcPr/>
                </a:tc>
                <a:tc>
                  <a:txBody>
                    <a:bodyPr/>
                    <a:lstStyle/>
                    <a:p>
                      <a:r>
                        <a:rPr lang="en-US" sz="1200" dirty="0"/>
                        <a:t>USD 11,500</a:t>
                      </a:r>
                    </a:p>
                    <a:p>
                      <a:r>
                        <a:rPr lang="en-US" sz="1050" b="0" i="1" dirty="0"/>
                        <a:t>USD 2,530 (SW Update license &amp; Support)</a:t>
                      </a:r>
                    </a:p>
                  </a:txBody>
                  <a:tcPr/>
                </a:tc>
                <a:extLst>
                  <a:ext uri="{0D108BD9-81ED-4DB2-BD59-A6C34878D82A}">
                    <a16:rowId xmlns:a16="http://schemas.microsoft.com/office/drawing/2014/main" val="10000"/>
                  </a:ext>
                </a:extLst>
              </a:tr>
              <a:tr h="370840">
                <a:tc>
                  <a:txBody>
                    <a:bodyPr/>
                    <a:lstStyle/>
                    <a:p>
                      <a:r>
                        <a:rPr lang="en-US" sz="1200" b="1" dirty="0"/>
                        <a:t>NUP</a:t>
                      </a:r>
                      <a:r>
                        <a:rPr lang="en-US" sz="1200" b="1" baseline="0" dirty="0"/>
                        <a:t> based pricing</a:t>
                      </a:r>
                      <a:endParaRPr lang="en-US" sz="1200" b="1" dirty="0"/>
                    </a:p>
                  </a:txBody>
                  <a:tcPr/>
                </a:tc>
                <a:tc>
                  <a:txBody>
                    <a:bodyPr/>
                    <a:lstStyle/>
                    <a:p>
                      <a:r>
                        <a:rPr lang="en-US" sz="1200" b="1" dirty="0"/>
                        <a:t>USD 230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1" dirty="0"/>
                        <a:t>USD 50.60 (SW Update license &amp; Support)</a:t>
                      </a:r>
                    </a:p>
                  </a:txBody>
                  <a:tcPr/>
                </a:tc>
                <a:extLst>
                  <a:ext uri="{0D108BD9-81ED-4DB2-BD59-A6C34878D82A}">
                    <a16:rowId xmlns:a16="http://schemas.microsoft.com/office/drawing/2014/main" val="10001"/>
                  </a:ext>
                </a:extLst>
              </a:tr>
              <a:tr h="370840">
                <a:tc>
                  <a:txBody>
                    <a:bodyPr/>
                    <a:lstStyle/>
                    <a:p>
                      <a:r>
                        <a:rPr lang="en-US" sz="1200" b="1" dirty="0"/>
                        <a:t>Min NUPs per CPU</a:t>
                      </a:r>
                    </a:p>
                  </a:txBody>
                  <a:tcPr/>
                </a:tc>
                <a:tc>
                  <a:txBody>
                    <a:bodyPr/>
                    <a:lstStyle/>
                    <a:p>
                      <a:r>
                        <a:rPr lang="en-US" sz="1200" b="1" dirty="0"/>
                        <a:t>25</a:t>
                      </a:r>
                    </a:p>
                  </a:txBody>
                  <a:tcPr/>
                </a:tc>
                <a:extLst>
                  <a:ext uri="{0D108BD9-81ED-4DB2-BD59-A6C34878D82A}">
                    <a16:rowId xmlns:a16="http://schemas.microsoft.com/office/drawing/2014/main" val="10002"/>
                  </a:ext>
                </a:extLst>
              </a:tr>
              <a:tr h="370840">
                <a:tc>
                  <a:txBody>
                    <a:bodyPr/>
                    <a:lstStyle/>
                    <a:p>
                      <a:r>
                        <a:rPr lang="en-US" sz="1200" b="1" dirty="0"/>
                        <a:t>Licensed Servers</a:t>
                      </a:r>
                    </a:p>
                  </a:txBody>
                  <a:tcPr/>
                </a:tc>
                <a:tc>
                  <a:txBody>
                    <a:bodyPr/>
                    <a:lstStyle/>
                    <a:p>
                      <a:endParaRPr lang="en-US" sz="1200" dirty="0"/>
                    </a:p>
                  </a:txBody>
                  <a:tcPr/>
                </a:tc>
                <a:extLst>
                  <a:ext uri="{0D108BD9-81ED-4DB2-BD59-A6C34878D82A}">
                    <a16:rowId xmlns:a16="http://schemas.microsoft.com/office/drawing/2014/main" val="10003"/>
                  </a:ext>
                </a:extLst>
              </a:tr>
            </a:tbl>
          </a:graphicData>
        </a:graphic>
      </p:graphicFrame>
      <p:sp>
        <p:nvSpPr>
          <p:cNvPr id="121" name="AutoShape 38"/>
          <p:cNvSpPr>
            <a:spLocks noChangeArrowheads="1"/>
          </p:cNvSpPr>
          <p:nvPr/>
        </p:nvSpPr>
        <p:spPr bwMode="auto">
          <a:xfrm>
            <a:off x="8477250" y="5943600"/>
            <a:ext cx="533400" cy="228600"/>
          </a:xfrm>
          <a:prstGeom prst="roundRect">
            <a:avLst>
              <a:gd name="adj" fmla="val 16667"/>
            </a:avLst>
          </a:prstGeom>
          <a:solidFill>
            <a:schemeClr val="bg1"/>
          </a:solidFill>
          <a:ln w="25400">
            <a:solidFill>
              <a:srgbClr val="FD0000"/>
            </a:solidFill>
            <a:round/>
            <a:headEnd/>
            <a:tailEnd/>
          </a:ln>
          <a:effectLst/>
        </p:spPr>
        <p:txBody>
          <a:bodyPr lIns="92075" tIns="46038" rIns="92075" bIns="46038" anchor="ctr"/>
          <a:lstStyle/>
          <a:p>
            <a:pPr>
              <a:buClr>
                <a:srgbClr val="FD0000"/>
              </a:buClr>
              <a:defRPr/>
            </a:pPr>
            <a:endParaRPr lang="en-US" sz="1050" b="1" kern="0" dirty="0">
              <a:solidFill>
                <a:srgbClr val="000000"/>
              </a:solidFill>
              <a:ea typeface="ＭＳ Ｐゴシック" pitchFamily="34" charset="-128"/>
            </a:endParaRPr>
          </a:p>
        </p:txBody>
      </p:sp>
      <p:sp>
        <p:nvSpPr>
          <p:cNvPr id="26" name="TextBox 25"/>
          <p:cNvSpPr txBox="1"/>
          <p:nvPr/>
        </p:nvSpPr>
        <p:spPr>
          <a:xfrm>
            <a:off x="6496050" y="4122420"/>
            <a:ext cx="5334000" cy="537143"/>
          </a:xfrm>
          <a:prstGeom prst="rect">
            <a:avLst/>
          </a:prstGeom>
          <a:noFill/>
        </p:spPr>
        <p:txBody>
          <a:bodyPr wrap="none" lIns="0" tIns="0" rIns="0" bIns="0" rtlCol="0">
            <a:noAutofit/>
          </a:bodyPr>
          <a:lstStyle/>
          <a:p>
            <a:r>
              <a:rPr lang="en-US" sz="1200" b="1" dirty="0"/>
              <a:t>Licensing changed in 2017</a:t>
            </a:r>
            <a:r>
              <a:rPr lang="en-US" sz="1200" dirty="0"/>
              <a:t>:</a:t>
            </a:r>
          </a:p>
          <a:p>
            <a:r>
              <a:rPr lang="en-US" sz="1200" dirty="0"/>
              <a:t>Staging server CPUs no longer counted (only source CPUs)</a:t>
            </a:r>
          </a:p>
        </p:txBody>
      </p:sp>
      <p:grpSp>
        <p:nvGrpSpPr>
          <p:cNvPr id="28" name="Group 27">
            <a:extLst>
              <a:ext uri="{FF2B5EF4-FFF2-40B4-BE49-F238E27FC236}">
                <a16:creationId xmlns:a16="http://schemas.microsoft.com/office/drawing/2014/main" id="{EC6AB863-2D20-4D38-B525-BD8B8E5BE6F8}"/>
              </a:ext>
            </a:extLst>
          </p:cNvPr>
          <p:cNvGrpSpPr/>
          <p:nvPr/>
        </p:nvGrpSpPr>
        <p:grpSpPr>
          <a:xfrm>
            <a:off x="1045034" y="2057400"/>
            <a:ext cx="1011010" cy="920778"/>
            <a:chOff x="949784" y="2057400"/>
            <a:chExt cx="1011010" cy="920778"/>
          </a:xfrm>
        </p:grpSpPr>
        <p:sp>
          <p:nvSpPr>
            <p:cNvPr id="10" name="AutoShape 33"/>
            <p:cNvSpPr>
              <a:spLocks noChangeArrowheads="1"/>
            </p:cNvSpPr>
            <p:nvPr/>
          </p:nvSpPr>
          <p:spPr bwMode="auto">
            <a:xfrm>
              <a:off x="949784" y="2100818"/>
              <a:ext cx="1002324" cy="877360"/>
            </a:xfrm>
            <a:prstGeom prst="roundRect">
              <a:avLst>
                <a:gd name="adj" fmla="val 16667"/>
              </a:avLst>
            </a:prstGeom>
            <a:solidFill>
              <a:schemeClr val="bg1"/>
            </a:solidFill>
            <a:ln w="25400">
              <a:solidFill>
                <a:srgbClr val="C00000"/>
              </a:solidFill>
              <a:round/>
              <a:headEnd/>
              <a:tailEnd/>
            </a:ln>
            <a:effectLst/>
          </p:spPr>
          <p:txBody>
            <a:bodyPr lIns="92075" tIns="46038" rIns="92075" bIns="46038" anchor="ctr"/>
            <a:lstStyle/>
            <a:p>
              <a:pPr>
                <a:buClr>
                  <a:srgbClr val="FD0000"/>
                </a:buClr>
                <a:defRPr/>
              </a:pPr>
              <a:endParaRPr lang="en-US" sz="500" dirty="0">
                <a:solidFill>
                  <a:srgbClr val="000000"/>
                </a:solidFill>
                <a:ea typeface="ＭＳ Ｐゴシック" pitchFamily="34" charset="-128"/>
              </a:endParaRPr>
            </a:p>
          </p:txBody>
        </p:sp>
        <p:sp>
          <p:nvSpPr>
            <p:cNvPr id="12" name="Text Box 5"/>
            <p:cNvSpPr txBox="1">
              <a:spLocks noChangeArrowheads="1"/>
            </p:cNvSpPr>
            <p:nvPr/>
          </p:nvSpPr>
          <p:spPr bwMode="auto">
            <a:xfrm>
              <a:off x="949784" y="2646534"/>
              <a:ext cx="1011010" cy="308419"/>
            </a:xfrm>
            <a:prstGeom prst="rect">
              <a:avLst/>
            </a:prstGeom>
            <a:noFill/>
            <a:ln w="9525">
              <a:noFill/>
              <a:miter lim="800000"/>
              <a:headEnd type="none" w="lg" len="lg"/>
              <a:tailEnd type="none" w="lg" len="lg"/>
            </a:ln>
          </p:spPr>
          <p:txBody>
            <a:bodyPr wrap="square" lIns="92075" tIns="46038" rIns="92075" bIns="46038">
              <a:spAutoFit/>
            </a:bodyPr>
            <a:lstStyle/>
            <a:p>
              <a:pPr algn="ctr"/>
              <a:r>
                <a:rPr lang="en-US" sz="1400" b="1" dirty="0"/>
                <a:t>Source</a:t>
              </a:r>
            </a:p>
          </p:txBody>
        </p:sp>
        <p:pic>
          <p:nvPicPr>
            <p:cNvPr id="72" name="Database">
              <a:extLst>
                <a:ext uri="{FF2B5EF4-FFF2-40B4-BE49-F238E27FC236}">
                  <a16:creationId xmlns:a16="http://schemas.microsoft.com/office/drawing/2014/main" id="{1B2378D1-53B7-410A-80FE-5B5D9427E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983" y="2057400"/>
              <a:ext cx="759926" cy="759926"/>
            </a:xfrm>
            <a:prstGeom prst="rect">
              <a:avLst/>
            </a:prstGeom>
          </p:spPr>
        </p:pic>
      </p:grpSp>
      <p:sp>
        <p:nvSpPr>
          <p:cNvPr id="88" name="Rectangle 87">
            <a:extLst>
              <a:ext uri="{FF2B5EF4-FFF2-40B4-BE49-F238E27FC236}">
                <a16:creationId xmlns:a16="http://schemas.microsoft.com/office/drawing/2014/main" id="{3EB67C74-729A-44BF-91CB-62E9939EE993}"/>
              </a:ext>
            </a:extLst>
          </p:cNvPr>
          <p:cNvSpPr/>
          <p:nvPr/>
        </p:nvSpPr>
        <p:spPr>
          <a:xfrm>
            <a:off x="2674053" y="1903379"/>
            <a:ext cx="1024639" cy="261610"/>
          </a:xfrm>
          <a:prstGeom prst="rect">
            <a:avLst/>
          </a:prstGeom>
        </p:spPr>
        <p:txBody>
          <a:bodyPr wrap="none">
            <a:spAutoFit/>
          </a:bodyPr>
          <a:lstStyle/>
          <a:p>
            <a:pPr algn="r"/>
            <a:r>
              <a:rPr lang="en-US" sz="1050" i="1" dirty="0">
                <a:solidFill>
                  <a:srgbClr val="C00000"/>
                </a:solidFill>
                <a:cs typeface="Arial"/>
              </a:rPr>
              <a:t>Mask/Subset</a:t>
            </a:r>
            <a:endParaRPr lang="fr-FR" sz="1050" i="1" dirty="0">
              <a:solidFill>
                <a:srgbClr val="C00000"/>
              </a:solidFill>
            </a:endParaRPr>
          </a:p>
        </p:txBody>
      </p:sp>
      <p:pic>
        <p:nvPicPr>
          <p:cNvPr id="89" name="Picture 88" descr="Icon&#10;&#10;Description automatically generated">
            <a:extLst>
              <a:ext uri="{FF2B5EF4-FFF2-40B4-BE49-F238E27FC236}">
                <a16:creationId xmlns:a16="http://schemas.microsoft.com/office/drawing/2014/main" id="{E18E9DC4-9A47-4089-883E-1B638AD138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00000">
            <a:off x="2869306" y="2029165"/>
            <a:ext cx="583873" cy="583874"/>
          </a:xfrm>
          <a:prstGeom prst="rect">
            <a:avLst/>
          </a:prstGeom>
        </p:spPr>
      </p:pic>
      <p:pic>
        <p:nvPicPr>
          <p:cNvPr id="85" name="Database">
            <a:extLst>
              <a:ext uri="{FF2B5EF4-FFF2-40B4-BE49-F238E27FC236}">
                <a16:creationId xmlns:a16="http://schemas.microsoft.com/office/drawing/2014/main" id="{C500D0ED-E2CF-48EE-8166-03B8C5887BE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1391" y="2149084"/>
            <a:ext cx="759926" cy="759926"/>
          </a:xfrm>
          <a:prstGeom prst="rect">
            <a:avLst/>
          </a:prstGeom>
        </p:spPr>
      </p:pic>
      <p:grpSp>
        <p:nvGrpSpPr>
          <p:cNvPr id="32" name="Group 31">
            <a:extLst>
              <a:ext uri="{FF2B5EF4-FFF2-40B4-BE49-F238E27FC236}">
                <a16:creationId xmlns:a16="http://schemas.microsoft.com/office/drawing/2014/main" id="{92BA822C-1630-4FE3-8069-59D5B2207290}"/>
              </a:ext>
            </a:extLst>
          </p:cNvPr>
          <p:cNvGrpSpPr/>
          <p:nvPr/>
        </p:nvGrpSpPr>
        <p:grpSpPr>
          <a:xfrm>
            <a:off x="4690463" y="1695758"/>
            <a:ext cx="759926" cy="907553"/>
            <a:chOff x="4595213" y="1695758"/>
            <a:chExt cx="759926" cy="907553"/>
          </a:xfrm>
        </p:grpSpPr>
        <p:sp>
          <p:nvSpPr>
            <p:cNvPr id="51" name="Text Box 10"/>
            <p:cNvSpPr txBox="1">
              <a:spLocks noChangeArrowheads="1"/>
            </p:cNvSpPr>
            <p:nvPr/>
          </p:nvSpPr>
          <p:spPr bwMode="auto">
            <a:xfrm>
              <a:off x="4717268" y="2325670"/>
              <a:ext cx="515816" cy="277641"/>
            </a:xfrm>
            <a:prstGeom prst="rect">
              <a:avLst/>
            </a:prstGeom>
            <a:noFill/>
            <a:ln w="9525">
              <a:noFill/>
              <a:miter lim="800000"/>
              <a:headEnd type="none" w="lg" len="lg"/>
              <a:tailEnd type="none" w="lg" len="lg"/>
            </a:ln>
          </p:spPr>
          <p:txBody>
            <a:bodyPr lIns="92075" tIns="46038" rIns="92075" bIns="46038">
              <a:spAutoFit/>
            </a:bodyPr>
            <a:lstStyle/>
            <a:p>
              <a:pPr algn="ctr"/>
              <a:r>
                <a:rPr lang="en-US" sz="1200" b="1" dirty="0"/>
                <a:t>Dev</a:t>
              </a:r>
            </a:p>
          </p:txBody>
        </p:sp>
        <p:pic>
          <p:nvPicPr>
            <p:cNvPr id="90" name="Database">
              <a:extLst>
                <a:ext uri="{FF2B5EF4-FFF2-40B4-BE49-F238E27FC236}">
                  <a16:creationId xmlns:a16="http://schemas.microsoft.com/office/drawing/2014/main" id="{FC9F4C3A-BC44-454E-8D2E-3D552B2D16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5213" y="1695758"/>
              <a:ext cx="759926" cy="759926"/>
            </a:xfrm>
            <a:prstGeom prst="rect">
              <a:avLst/>
            </a:prstGeom>
          </p:spPr>
        </p:pic>
      </p:grpSp>
      <p:grpSp>
        <p:nvGrpSpPr>
          <p:cNvPr id="91" name="Group 90">
            <a:extLst>
              <a:ext uri="{FF2B5EF4-FFF2-40B4-BE49-F238E27FC236}">
                <a16:creationId xmlns:a16="http://schemas.microsoft.com/office/drawing/2014/main" id="{08C02948-123F-41F2-83D7-F15F43B4AEA4}"/>
              </a:ext>
            </a:extLst>
          </p:cNvPr>
          <p:cNvGrpSpPr/>
          <p:nvPr/>
        </p:nvGrpSpPr>
        <p:grpSpPr>
          <a:xfrm>
            <a:off x="4694681" y="2704196"/>
            <a:ext cx="759926" cy="907553"/>
            <a:chOff x="4595213" y="1695758"/>
            <a:chExt cx="759926" cy="907553"/>
          </a:xfrm>
        </p:grpSpPr>
        <p:sp>
          <p:nvSpPr>
            <p:cNvPr id="92" name="Text Box 10">
              <a:extLst>
                <a:ext uri="{FF2B5EF4-FFF2-40B4-BE49-F238E27FC236}">
                  <a16:creationId xmlns:a16="http://schemas.microsoft.com/office/drawing/2014/main" id="{5D728947-5FB1-42EA-9D08-6B9050FAF0FA}"/>
                </a:ext>
              </a:extLst>
            </p:cNvPr>
            <p:cNvSpPr txBox="1">
              <a:spLocks noChangeArrowheads="1"/>
            </p:cNvSpPr>
            <p:nvPr/>
          </p:nvSpPr>
          <p:spPr bwMode="auto">
            <a:xfrm>
              <a:off x="4620752" y="2325670"/>
              <a:ext cx="709030" cy="277641"/>
            </a:xfrm>
            <a:prstGeom prst="rect">
              <a:avLst/>
            </a:prstGeom>
            <a:noFill/>
            <a:ln w="9525">
              <a:noFill/>
              <a:miter lim="800000"/>
              <a:headEnd type="none" w="lg" len="lg"/>
              <a:tailEnd type="none" w="lg" len="lg"/>
            </a:ln>
          </p:spPr>
          <p:txBody>
            <a:bodyPr wrap="square" lIns="92075" tIns="46038" rIns="92075" bIns="46038">
              <a:spAutoFit/>
            </a:bodyPr>
            <a:lstStyle/>
            <a:p>
              <a:pPr algn="ctr"/>
              <a:r>
                <a:rPr lang="en-US" sz="1200" b="1" dirty="0"/>
                <a:t>Test</a:t>
              </a:r>
            </a:p>
          </p:txBody>
        </p:sp>
        <p:pic>
          <p:nvPicPr>
            <p:cNvPr id="93" name="Database">
              <a:extLst>
                <a:ext uri="{FF2B5EF4-FFF2-40B4-BE49-F238E27FC236}">
                  <a16:creationId xmlns:a16="http://schemas.microsoft.com/office/drawing/2014/main" id="{0E15ADC3-D681-4237-8C2C-7AD5D239E1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5213" y="1695758"/>
              <a:ext cx="759926" cy="759926"/>
            </a:xfrm>
            <a:prstGeom prst="rect">
              <a:avLst/>
            </a:prstGeom>
          </p:spPr>
        </p:pic>
      </p:grpSp>
      <p:cxnSp>
        <p:nvCxnSpPr>
          <p:cNvPr id="94" name="Straight Arrow Connector 46">
            <a:extLst>
              <a:ext uri="{FF2B5EF4-FFF2-40B4-BE49-F238E27FC236}">
                <a16:creationId xmlns:a16="http://schemas.microsoft.com/office/drawing/2014/main" id="{C596EF92-0982-4B76-8474-E26778117FB8}"/>
              </a:ext>
            </a:extLst>
          </p:cNvPr>
          <p:cNvCxnSpPr>
            <a:cxnSpLocks/>
            <a:endCxn id="90" idx="1"/>
          </p:cNvCxnSpPr>
          <p:nvPr/>
        </p:nvCxnSpPr>
        <p:spPr bwMode="auto">
          <a:xfrm flipV="1">
            <a:off x="3823381" y="2075721"/>
            <a:ext cx="867082" cy="401726"/>
          </a:xfrm>
          <a:prstGeom prst="straightConnector1">
            <a:avLst/>
          </a:prstGeom>
          <a:ln w="317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46">
            <a:extLst>
              <a:ext uri="{FF2B5EF4-FFF2-40B4-BE49-F238E27FC236}">
                <a16:creationId xmlns:a16="http://schemas.microsoft.com/office/drawing/2014/main" id="{F132F5E4-2821-4875-83FB-F7EB67A67229}"/>
              </a:ext>
            </a:extLst>
          </p:cNvPr>
          <p:cNvCxnSpPr>
            <a:cxnSpLocks/>
            <a:endCxn id="93" idx="1"/>
          </p:cNvCxnSpPr>
          <p:nvPr/>
        </p:nvCxnSpPr>
        <p:spPr bwMode="auto">
          <a:xfrm>
            <a:off x="3847298" y="2624614"/>
            <a:ext cx="847383" cy="459545"/>
          </a:xfrm>
          <a:prstGeom prst="straightConnector1">
            <a:avLst/>
          </a:prstGeom>
          <a:ln w="317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1F6973AA-F3B0-4E5F-90B7-A8594373ABA9}"/>
              </a:ext>
            </a:extLst>
          </p:cNvPr>
          <p:cNvSpPr/>
          <p:nvPr/>
        </p:nvSpPr>
        <p:spPr>
          <a:xfrm>
            <a:off x="769620" y="3886200"/>
            <a:ext cx="4933407" cy="2352280"/>
          </a:xfrm>
          <a:prstGeom prst="rect">
            <a:avLst/>
          </a:prstGeom>
          <a:solidFill>
            <a:schemeClr val="accent4">
              <a:lumMod val="20000"/>
              <a:lumOff val="80000"/>
              <a:alpha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97" name="Text Box 10">
            <a:extLst>
              <a:ext uri="{FF2B5EF4-FFF2-40B4-BE49-F238E27FC236}">
                <a16:creationId xmlns:a16="http://schemas.microsoft.com/office/drawing/2014/main" id="{B3E66FCB-EFC3-4493-8FAE-C850A83636A0}"/>
              </a:ext>
            </a:extLst>
          </p:cNvPr>
          <p:cNvSpPr txBox="1">
            <a:spLocks noChangeArrowheads="1"/>
          </p:cNvSpPr>
          <p:nvPr/>
        </p:nvSpPr>
        <p:spPr bwMode="auto">
          <a:xfrm>
            <a:off x="2168440" y="5005924"/>
            <a:ext cx="779585" cy="262252"/>
          </a:xfrm>
          <a:prstGeom prst="rect">
            <a:avLst/>
          </a:prstGeom>
          <a:noFill/>
          <a:ln w="9525">
            <a:noFill/>
            <a:miter lim="800000"/>
            <a:headEnd type="none" w="lg" len="lg"/>
            <a:tailEnd type="none" w="lg" len="lg"/>
          </a:ln>
        </p:spPr>
        <p:txBody>
          <a:bodyPr lIns="92075" tIns="46038" rIns="92075" bIns="46038">
            <a:spAutoFit/>
          </a:bodyPr>
          <a:lstStyle/>
          <a:p>
            <a:pPr algn="ctr"/>
            <a:r>
              <a:rPr lang="en-US" sz="1100" i="1" dirty="0">
                <a:latin typeface="Oracle Sans" panose="020B0503020204020204" pitchFamily="34" charset="0"/>
                <a:cs typeface="Oracle Sans" panose="020B0503020204020204" pitchFamily="34" charset="0"/>
              </a:rPr>
              <a:t>Clone</a:t>
            </a:r>
          </a:p>
        </p:txBody>
      </p:sp>
      <p:grpSp>
        <p:nvGrpSpPr>
          <p:cNvPr id="101" name="Group 100">
            <a:extLst>
              <a:ext uri="{FF2B5EF4-FFF2-40B4-BE49-F238E27FC236}">
                <a16:creationId xmlns:a16="http://schemas.microsoft.com/office/drawing/2014/main" id="{C665C388-A99B-4B90-A537-94FF3DE25F01}"/>
              </a:ext>
            </a:extLst>
          </p:cNvPr>
          <p:cNvGrpSpPr/>
          <p:nvPr/>
        </p:nvGrpSpPr>
        <p:grpSpPr>
          <a:xfrm>
            <a:off x="1046787" y="4599521"/>
            <a:ext cx="1011010" cy="920778"/>
            <a:chOff x="949784" y="2057400"/>
            <a:chExt cx="1011010" cy="920778"/>
          </a:xfrm>
        </p:grpSpPr>
        <p:sp>
          <p:nvSpPr>
            <p:cNvPr id="104" name="AutoShape 33">
              <a:extLst>
                <a:ext uri="{FF2B5EF4-FFF2-40B4-BE49-F238E27FC236}">
                  <a16:creationId xmlns:a16="http://schemas.microsoft.com/office/drawing/2014/main" id="{B2D9686A-ADE5-4F8A-B3EB-E63135468A5E}"/>
                </a:ext>
              </a:extLst>
            </p:cNvPr>
            <p:cNvSpPr>
              <a:spLocks noChangeArrowheads="1"/>
            </p:cNvSpPr>
            <p:nvPr/>
          </p:nvSpPr>
          <p:spPr bwMode="auto">
            <a:xfrm>
              <a:off x="949784" y="2100818"/>
              <a:ext cx="1002324" cy="877360"/>
            </a:xfrm>
            <a:prstGeom prst="roundRect">
              <a:avLst>
                <a:gd name="adj" fmla="val 16667"/>
              </a:avLst>
            </a:prstGeom>
            <a:solidFill>
              <a:schemeClr val="bg1"/>
            </a:solidFill>
            <a:ln w="25400">
              <a:solidFill>
                <a:srgbClr val="C00000"/>
              </a:solidFill>
              <a:round/>
              <a:headEnd/>
              <a:tailEnd/>
            </a:ln>
            <a:effectLst/>
          </p:spPr>
          <p:txBody>
            <a:bodyPr lIns="92075" tIns="46038" rIns="92075" bIns="46038" anchor="ctr"/>
            <a:lstStyle/>
            <a:p>
              <a:pPr>
                <a:buClr>
                  <a:srgbClr val="FD0000"/>
                </a:buClr>
                <a:defRPr/>
              </a:pPr>
              <a:endParaRPr lang="en-US" sz="500" dirty="0">
                <a:solidFill>
                  <a:srgbClr val="000000"/>
                </a:solidFill>
                <a:ea typeface="ＭＳ Ｐゴシック" pitchFamily="34" charset="-128"/>
              </a:endParaRPr>
            </a:p>
          </p:txBody>
        </p:sp>
        <p:sp>
          <p:nvSpPr>
            <p:cNvPr id="119" name="Text Box 5">
              <a:extLst>
                <a:ext uri="{FF2B5EF4-FFF2-40B4-BE49-F238E27FC236}">
                  <a16:creationId xmlns:a16="http://schemas.microsoft.com/office/drawing/2014/main" id="{2A13FEEB-3CF6-415F-9FAA-ECBD67FDA4FD}"/>
                </a:ext>
              </a:extLst>
            </p:cNvPr>
            <p:cNvSpPr txBox="1">
              <a:spLocks noChangeArrowheads="1"/>
            </p:cNvSpPr>
            <p:nvPr/>
          </p:nvSpPr>
          <p:spPr bwMode="auto">
            <a:xfrm>
              <a:off x="949784" y="2646534"/>
              <a:ext cx="1011010" cy="308419"/>
            </a:xfrm>
            <a:prstGeom prst="rect">
              <a:avLst/>
            </a:prstGeom>
            <a:noFill/>
            <a:ln w="9525">
              <a:noFill/>
              <a:miter lim="800000"/>
              <a:headEnd type="none" w="lg" len="lg"/>
              <a:tailEnd type="none" w="lg" len="lg"/>
            </a:ln>
          </p:spPr>
          <p:txBody>
            <a:bodyPr wrap="square" lIns="92075" tIns="46038" rIns="92075" bIns="46038">
              <a:spAutoFit/>
            </a:bodyPr>
            <a:lstStyle/>
            <a:p>
              <a:pPr algn="ctr"/>
              <a:r>
                <a:rPr lang="en-US" sz="1400" b="1" dirty="0"/>
                <a:t>Source</a:t>
              </a:r>
            </a:p>
          </p:txBody>
        </p:sp>
        <p:pic>
          <p:nvPicPr>
            <p:cNvPr id="122" name="Database">
              <a:extLst>
                <a:ext uri="{FF2B5EF4-FFF2-40B4-BE49-F238E27FC236}">
                  <a16:creationId xmlns:a16="http://schemas.microsoft.com/office/drawing/2014/main" id="{CDF3C3E1-DAD3-45F2-B703-1B1E36E747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983" y="2057400"/>
              <a:ext cx="759926" cy="759926"/>
            </a:xfrm>
            <a:prstGeom prst="rect">
              <a:avLst/>
            </a:prstGeom>
          </p:spPr>
        </p:pic>
      </p:grpSp>
      <p:sp>
        <p:nvSpPr>
          <p:cNvPr id="123" name="Rectangle 122">
            <a:extLst>
              <a:ext uri="{FF2B5EF4-FFF2-40B4-BE49-F238E27FC236}">
                <a16:creationId xmlns:a16="http://schemas.microsoft.com/office/drawing/2014/main" id="{C4A9D17B-5E34-4935-BB16-143FF838805C}"/>
              </a:ext>
            </a:extLst>
          </p:cNvPr>
          <p:cNvSpPr/>
          <p:nvPr/>
        </p:nvSpPr>
        <p:spPr>
          <a:xfrm>
            <a:off x="3399111" y="5002667"/>
            <a:ext cx="1024639" cy="261610"/>
          </a:xfrm>
          <a:prstGeom prst="rect">
            <a:avLst/>
          </a:prstGeom>
        </p:spPr>
        <p:txBody>
          <a:bodyPr wrap="none">
            <a:spAutoFit/>
          </a:bodyPr>
          <a:lstStyle/>
          <a:p>
            <a:pPr algn="r"/>
            <a:r>
              <a:rPr lang="en-US" sz="1050" i="1" dirty="0">
                <a:solidFill>
                  <a:srgbClr val="C00000"/>
                </a:solidFill>
                <a:cs typeface="Arial"/>
              </a:rPr>
              <a:t>Mask/Subset</a:t>
            </a:r>
            <a:endParaRPr lang="fr-FR" sz="1050" i="1" dirty="0">
              <a:solidFill>
                <a:srgbClr val="C00000"/>
              </a:solidFill>
            </a:endParaRPr>
          </a:p>
        </p:txBody>
      </p:sp>
      <p:pic>
        <p:nvPicPr>
          <p:cNvPr id="124" name="Picture 123" descr="Icon&#10;&#10;Description automatically generated">
            <a:extLst>
              <a:ext uri="{FF2B5EF4-FFF2-40B4-BE49-F238E27FC236}">
                <a16:creationId xmlns:a16="http://schemas.microsoft.com/office/drawing/2014/main" id="{53F6B527-FA9F-4AF6-B708-CDDD7CC8E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00000">
            <a:off x="3594364" y="5128453"/>
            <a:ext cx="583873" cy="583874"/>
          </a:xfrm>
          <a:prstGeom prst="rect">
            <a:avLst/>
          </a:prstGeom>
        </p:spPr>
      </p:pic>
      <p:grpSp>
        <p:nvGrpSpPr>
          <p:cNvPr id="126" name="Group 125">
            <a:extLst>
              <a:ext uri="{FF2B5EF4-FFF2-40B4-BE49-F238E27FC236}">
                <a16:creationId xmlns:a16="http://schemas.microsoft.com/office/drawing/2014/main" id="{29654D80-E898-4E68-A5FF-998A54BFA09D}"/>
              </a:ext>
            </a:extLst>
          </p:cNvPr>
          <p:cNvGrpSpPr/>
          <p:nvPr/>
        </p:nvGrpSpPr>
        <p:grpSpPr>
          <a:xfrm>
            <a:off x="4692216" y="4237879"/>
            <a:ext cx="759926" cy="938331"/>
            <a:chOff x="4595213" y="1695758"/>
            <a:chExt cx="759926" cy="938331"/>
          </a:xfrm>
        </p:grpSpPr>
        <p:sp>
          <p:nvSpPr>
            <p:cNvPr id="127" name="Text Box 10">
              <a:extLst>
                <a:ext uri="{FF2B5EF4-FFF2-40B4-BE49-F238E27FC236}">
                  <a16:creationId xmlns:a16="http://schemas.microsoft.com/office/drawing/2014/main" id="{8BE7CB39-26A3-4D4C-AC06-BF0651EC00D9}"/>
                </a:ext>
              </a:extLst>
            </p:cNvPr>
            <p:cNvSpPr txBox="1">
              <a:spLocks noChangeArrowheads="1"/>
            </p:cNvSpPr>
            <p:nvPr/>
          </p:nvSpPr>
          <p:spPr bwMode="auto">
            <a:xfrm>
              <a:off x="4717268" y="2325670"/>
              <a:ext cx="515816" cy="308419"/>
            </a:xfrm>
            <a:prstGeom prst="rect">
              <a:avLst/>
            </a:prstGeom>
            <a:noFill/>
            <a:ln w="9525">
              <a:noFill/>
              <a:miter lim="800000"/>
              <a:headEnd type="none" w="lg" len="lg"/>
              <a:tailEnd type="none" w="lg" len="lg"/>
            </a:ln>
          </p:spPr>
          <p:txBody>
            <a:bodyPr lIns="92075" tIns="46038" rIns="92075" bIns="46038">
              <a:spAutoFit/>
            </a:bodyPr>
            <a:lstStyle/>
            <a:p>
              <a:pPr algn="ctr"/>
              <a:r>
                <a:rPr lang="en-US" sz="1400" b="1" dirty="0"/>
                <a:t>Dev</a:t>
              </a:r>
            </a:p>
          </p:txBody>
        </p:sp>
        <p:pic>
          <p:nvPicPr>
            <p:cNvPr id="128" name="Database">
              <a:extLst>
                <a:ext uri="{FF2B5EF4-FFF2-40B4-BE49-F238E27FC236}">
                  <a16:creationId xmlns:a16="http://schemas.microsoft.com/office/drawing/2014/main" id="{B021D18B-9962-4F08-B818-32123A9B98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5213" y="1695758"/>
              <a:ext cx="759926" cy="759926"/>
            </a:xfrm>
            <a:prstGeom prst="rect">
              <a:avLst/>
            </a:prstGeom>
          </p:spPr>
        </p:pic>
      </p:grpSp>
      <p:grpSp>
        <p:nvGrpSpPr>
          <p:cNvPr id="129" name="Group 128">
            <a:extLst>
              <a:ext uri="{FF2B5EF4-FFF2-40B4-BE49-F238E27FC236}">
                <a16:creationId xmlns:a16="http://schemas.microsoft.com/office/drawing/2014/main" id="{43E55C05-8262-4D8B-A52A-793865A40EFA}"/>
              </a:ext>
            </a:extLst>
          </p:cNvPr>
          <p:cNvGrpSpPr/>
          <p:nvPr/>
        </p:nvGrpSpPr>
        <p:grpSpPr>
          <a:xfrm>
            <a:off x="3819694" y="5244245"/>
            <a:ext cx="759926" cy="938331"/>
            <a:chOff x="4595213" y="1695758"/>
            <a:chExt cx="759926" cy="938331"/>
          </a:xfrm>
        </p:grpSpPr>
        <p:sp>
          <p:nvSpPr>
            <p:cNvPr id="130" name="Text Box 10">
              <a:extLst>
                <a:ext uri="{FF2B5EF4-FFF2-40B4-BE49-F238E27FC236}">
                  <a16:creationId xmlns:a16="http://schemas.microsoft.com/office/drawing/2014/main" id="{392E46F5-DAD9-4284-AD44-43D80A314A3E}"/>
                </a:ext>
              </a:extLst>
            </p:cNvPr>
            <p:cNvSpPr txBox="1">
              <a:spLocks noChangeArrowheads="1"/>
            </p:cNvSpPr>
            <p:nvPr/>
          </p:nvSpPr>
          <p:spPr bwMode="auto">
            <a:xfrm>
              <a:off x="4620752" y="2325670"/>
              <a:ext cx="709030" cy="308419"/>
            </a:xfrm>
            <a:prstGeom prst="rect">
              <a:avLst/>
            </a:prstGeom>
            <a:noFill/>
            <a:ln w="9525">
              <a:noFill/>
              <a:miter lim="800000"/>
              <a:headEnd type="none" w="lg" len="lg"/>
              <a:tailEnd type="none" w="lg" len="lg"/>
            </a:ln>
          </p:spPr>
          <p:txBody>
            <a:bodyPr wrap="square" lIns="92075" tIns="46038" rIns="92075" bIns="46038">
              <a:spAutoFit/>
            </a:bodyPr>
            <a:lstStyle/>
            <a:p>
              <a:pPr algn="ctr"/>
              <a:r>
                <a:rPr lang="en-US" sz="1400" b="1" dirty="0"/>
                <a:t>Test</a:t>
              </a:r>
            </a:p>
          </p:txBody>
        </p:sp>
        <p:pic>
          <p:nvPicPr>
            <p:cNvPr id="131" name="Database">
              <a:extLst>
                <a:ext uri="{FF2B5EF4-FFF2-40B4-BE49-F238E27FC236}">
                  <a16:creationId xmlns:a16="http://schemas.microsoft.com/office/drawing/2014/main" id="{31D10ADF-C514-4005-B852-E256EF082A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5213" y="1695758"/>
              <a:ext cx="759926" cy="759926"/>
            </a:xfrm>
            <a:prstGeom prst="rect">
              <a:avLst/>
            </a:prstGeom>
          </p:spPr>
        </p:pic>
      </p:grpSp>
      <p:cxnSp>
        <p:nvCxnSpPr>
          <p:cNvPr id="132" name="Straight Arrow Connector 46">
            <a:extLst>
              <a:ext uri="{FF2B5EF4-FFF2-40B4-BE49-F238E27FC236}">
                <a16:creationId xmlns:a16="http://schemas.microsoft.com/office/drawing/2014/main" id="{519CBC4A-6651-408A-822C-EF8F8D762DAE}"/>
              </a:ext>
            </a:extLst>
          </p:cNvPr>
          <p:cNvCxnSpPr>
            <a:cxnSpLocks/>
          </p:cNvCxnSpPr>
          <p:nvPr/>
        </p:nvCxnSpPr>
        <p:spPr bwMode="auto">
          <a:xfrm flipV="1">
            <a:off x="2223837" y="4617842"/>
            <a:ext cx="2456949" cy="388082"/>
          </a:xfrm>
          <a:prstGeom prst="straightConnector1">
            <a:avLst/>
          </a:prstGeom>
          <a:ln w="317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46">
            <a:extLst>
              <a:ext uri="{FF2B5EF4-FFF2-40B4-BE49-F238E27FC236}">
                <a16:creationId xmlns:a16="http://schemas.microsoft.com/office/drawing/2014/main" id="{A20119B1-3D1F-4DF0-8648-0278FD3C469E}"/>
              </a:ext>
            </a:extLst>
          </p:cNvPr>
          <p:cNvCxnSpPr>
            <a:cxnSpLocks/>
            <a:endCxn id="131" idx="1"/>
          </p:cNvCxnSpPr>
          <p:nvPr/>
        </p:nvCxnSpPr>
        <p:spPr bwMode="auto">
          <a:xfrm>
            <a:off x="2208230" y="5244245"/>
            <a:ext cx="1611464" cy="379963"/>
          </a:xfrm>
          <a:prstGeom prst="straightConnector1">
            <a:avLst/>
          </a:prstGeom>
          <a:ln w="317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24227E68-6EB4-41BB-A67B-5A90A36D03F5}"/>
              </a:ext>
            </a:extLst>
          </p:cNvPr>
          <p:cNvSpPr/>
          <p:nvPr/>
        </p:nvSpPr>
        <p:spPr>
          <a:xfrm>
            <a:off x="4240530" y="4018496"/>
            <a:ext cx="1024639" cy="261610"/>
          </a:xfrm>
          <a:prstGeom prst="rect">
            <a:avLst/>
          </a:prstGeom>
        </p:spPr>
        <p:txBody>
          <a:bodyPr wrap="none">
            <a:spAutoFit/>
          </a:bodyPr>
          <a:lstStyle/>
          <a:p>
            <a:pPr algn="r"/>
            <a:r>
              <a:rPr lang="en-US" sz="1050" i="1" dirty="0">
                <a:solidFill>
                  <a:srgbClr val="C00000"/>
                </a:solidFill>
                <a:cs typeface="Arial"/>
              </a:rPr>
              <a:t>Mask/Subset</a:t>
            </a:r>
            <a:endParaRPr lang="fr-FR" sz="1050" i="1" dirty="0">
              <a:solidFill>
                <a:srgbClr val="C00000"/>
              </a:solidFill>
            </a:endParaRPr>
          </a:p>
        </p:txBody>
      </p:sp>
      <p:pic>
        <p:nvPicPr>
          <p:cNvPr id="155" name="Picture 154" descr="Icon&#10;&#10;Description automatically generated">
            <a:extLst>
              <a:ext uri="{FF2B5EF4-FFF2-40B4-BE49-F238E27FC236}">
                <a16:creationId xmlns:a16="http://schemas.microsoft.com/office/drawing/2014/main" id="{E65DE859-DAC1-4F6D-A348-B41CC3428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00000">
            <a:off x="4435783" y="4144282"/>
            <a:ext cx="583873" cy="583874"/>
          </a:xfrm>
          <a:prstGeom prst="rect">
            <a:avLst/>
          </a:prstGeom>
        </p:spPr>
      </p:pic>
      <p:sp>
        <p:nvSpPr>
          <p:cNvPr id="156" name="Rectangle 155">
            <a:extLst>
              <a:ext uri="{FF2B5EF4-FFF2-40B4-BE49-F238E27FC236}">
                <a16:creationId xmlns:a16="http://schemas.microsoft.com/office/drawing/2014/main" id="{F9568C6D-8B4E-423A-BCB2-2A2E0C67AB45}"/>
              </a:ext>
            </a:extLst>
          </p:cNvPr>
          <p:cNvSpPr/>
          <p:nvPr/>
        </p:nvSpPr>
        <p:spPr>
          <a:xfrm>
            <a:off x="6470668" y="1628775"/>
            <a:ext cx="4933407" cy="2067584"/>
          </a:xfrm>
          <a:prstGeom prst="rect">
            <a:avLst/>
          </a:prstGeom>
          <a:solidFill>
            <a:schemeClr val="accent4">
              <a:lumMod val="20000"/>
              <a:lumOff val="80000"/>
              <a:alpha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sp>
        <p:nvSpPr>
          <p:cNvPr id="157" name="Text Box 10">
            <a:extLst>
              <a:ext uri="{FF2B5EF4-FFF2-40B4-BE49-F238E27FC236}">
                <a16:creationId xmlns:a16="http://schemas.microsoft.com/office/drawing/2014/main" id="{30F8355B-E468-4C48-9A62-D30D3F358BCD}"/>
              </a:ext>
            </a:extLst>
          </p:cNvPr>
          <p:cNvSpPr txBox="1">
            <a:spLocks noChangeArrowheads="1"/>
          </p:cNvSpPr>
          <p:nvPr/>
        </p:nvSpPr>
        <p:spPr bwMode="auto">
          <a:xfrm>
            <a:off x="8003969" y="2603512"/>
            <a:ext cx="779585" cy="262252"/>
          </a:xfrm>
          <a:prstGeom prst="rect">
            <a:avLst/>
          </a:prstGeom>
          <a:noFill/>
          <a:ln w="9525">
            <a:noFill/>
            <a:miter lim="800000"/>
            <a:headEnd type="none" w="lg" len="lg"/>
            <a:tailEnd type="none" w="lg" len="lg"/>
          </a:ln>
        </p:spPr>
        <p:txBody>
          <a:bodyPr lIns="92075" tIns="46038" rIns="92075" bIns="46038">
            <a:spAutoFit/>
          </a:bodyPr>
          <a:lstStyle/>
          <a:p>
            <a:pPr algn="ctr"/>
            <a:r>
              <a:rPr lang="en-US" sz="1100" i="1" dirty="0">
                <a:latin typeface="Oracle Sans" panose="020B0503020204020204" pitchFamily="34" charset="0"/>
                <a:cs typeface="Oracle Sans" panose="020B0503020204020204" pitchFamily="34" charset="0"/>
              </a:rPr>
              <a:t>Export</a:t>
            </a:r>
          </a:p>
        </p:txBody>
      </p:sp>
      <p:sp>
        <p:nvSpPr>
          <p:cNvPr id="158" name="Text Box 14">
            <a:extLst>
              <a:ext uri="{FF2B5EF4-FFF2-40B4-BE49-F238E27FC236}">
                <a16:creationId xmlns:a16="http://schemas.microsoft.com/office/drawing/2014/main" id="{C8BDCA83-5660-4126-B75C-9ABD62BC78B7}"/>
              </a:ext>
            </a:extLst>
          </p:cNvPr>
          <p:cNvSpPr txBox="1">
            <a:spLocks noChangeArrowheads="1"/>
          </p:cNvSpPr>
          <p:nvPr/>
        </p:nvSpPr>
        <p:spPr bwMode="auto">
          <a:xfrm>
            <a:off x="8776110" y="2905138"/>
            <a:ext cx="891765" cy="462307"/>
          </a:xfrm>
          <a:prstGeom prst="rect">
            <a:avLst/>
          </a:prstGeom>
          <a:noFill/>
          <a:ln w="9525">
            <a:noFill/>
            <a:miter lim="800000"/>
            <a:headEnd type="none" w="lg" len="lg"/>
            <a:tailEnd type="none" w="lg" len="lg"/>
          </a:ln>
        </p:spPr>
        <p:txBody>
          <a:bodyPr wrap="square" lIns="92075" tIns="46038" rIns="92075" bIns="46038">
            <a:spAutoFit/>
          </a:bodyPr>
          <a:lstStyle>
            <a:defPPr>
              <a:defRPr lang="en-US"/>
            </a:defPPr>
            <a:lvl1pPr algn="ctr">
              <a:defRPr sz="1400" b="1"/>
            </a:lvl1pPr>
          </a:lstStyle>
          <a:p>
            <a:r>
              <a:rPr lang="en-US" sz="1200" dirty="0"/>
              <a:t>Dump Files</a:t>
            </a:r>
          </a:p>
        </p:txBody>
      </p:sp>
      <p:cxnSp>
        <p:nvCxnSpPr>
          <p:cNvPr id="159" name="Straight Arrow Connector 46">
            <a:extLst>
              <a:ext uri="{FF2B5EF4-FFF2-40B4-BE49-F238E27FC236}">
                <a16:creationId xmlns:a16="http://schemas.microsoft.com/office/drawing/2014/main" id="{4DA4DBA1-1A1F-48D3-9D32-1BA31B094092}"/>
              </a:ext>
            </a:extLst>
          </p:cNvPr>
          <p:cNvCxnSpPr>
            <a:cxnSpLocks/>
          </p:cNvCxnSpPr>
          <p:nvPr/>
        </p:nvCxnSpPr>
        <p:spPr bwMode="auto">
          <a:xfrm flipV="1">
            <a:off x="7932344" y="2590800"/>
            <a:ext cx="922834" cy="8222"/>
          </a:xfrm>
          <a:prstGeom prst="straightConnector1">
            <a:avLst/>
          </a:prstGeom>
          <a:ln w="317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0" name="Text Box 10">
            <a:extLst>
              <a:ext uri="{FF2B5EF4-FFF2-40B4-BE49-F238E27FC236}">
                <a16:creationId xmlns:a16="http://schemas.microsoft.com/office/drawing/2014/main" id="{6F1C011D-3947-4D7C-9E06-6DE1CB05C519}"/>
              </a:ext>
            </a:extLst>
          </p:cNvPr>
          <p:cNvSpPr txBox="1">
            <a:spLocks noChangeArrowheads="1"/>
          </p:cNvSpPr>
          <p:nvPr/>
        </p:nvSpPr>
        <p:spPr bwMode="auto">
          <a:xfrm>
            <a:off x="9507415" y="2419350"/>
            <a:ext cx="779585" cy="262252"/>
          </a:xfrm>
          <a:prstGeom prst="rect">
            <a:avLst/>
          </a:prstGeom>
          <a:noFill/>
          <a:ln w="9525">
            <a:noFill/>
            <a:miter lim="800000"/>
            <a:headEnd type="none" w="lg" len="lg"/>
            <a:tailEnd type="none" w="lg" len="lg"/>
          </a:ln>
        </p:spPr>
        <p:txBody>
          <a:bodyPr lIns="92075" tIns="46038" rIns="92075" bIns="46038">
            <a:spAutoFit/>
          </a:bodyPr>
          <a:lstStyle/>
          <a:p>
            <a:pPr algn="ctr"/>
            <a:r>
              <a:rPr lang="en-US" sz="1100" i="1" dirty="0">
                <a:latin typeface="Oracle Sans" panose="020B0503020204020204" pitchFamily="34" charset="0"/>
                <a:cs typeface="Oracle Sans" panose="020B0503020204020204" pitchFamily="34" charset="0"/>
              </a:rPr>
              <a:t>Import</a:t>
            </a:r>
          </a:p>
        </p:txBody>
      </p:sp>
      <p:grpSp>
        <p:nvGrpSpPr>
          <p:cNvPr id="161" name="Group 160">
            <a:extLst>
              <a:ext uri="{FF2B5EF4-FFF2-40B4-BE49-F238E27FC236}">
                <a16:creationId xmlns:a16="http://schemas.microsoft.com/office/drawing/2014/main" id="{E3E01361-E0A7-4668-99F9-90914A70DE12}"/>
              </a:ext>
            </a:extLst>
          </p:cNvPr>
          <p:cNvGrpSpPr/>
          <p:nvPr/>
        </p:nvGrpSpPr>
        <p:grpSpPr>
          <a:xfrm>
            <a:off x="6770907" y="2057400"/>
            <a:ext cx="1077693" cy="920778"/>
            <a:chOff x="883101" y="2057400"/>
            <a:chExt cx="1077693" cy="920778"/>
          </a:xfrm>
        </p:grpSpPr>
        <p:sp>
          <p:nvSpPr>
            <p:cNvPr id="162" name="AutoShape 33">
              <a:extLst>
                <a:ext uri="{FF2B5EF4-FFF2-40B4-BE49-F238E27FC236}">
                  <a16:creationId xmlns:a16="http://schemas.microsoft.com/office/drawing/2014/main" id="{2F7A26D9-CDED-48A5-B223-C3893F29B9B5}"/>
                </a:ext>
              </a:extLst>
            </p:cNvPr>
            <p:cNvSpPr>
              <a:spLocks noChangeArrowheads="1"/>
            </p:cNvSpPr>
            <p:nvPr/>
          </p:nvSpPr>
          <p:spPr bwMode="auto">
            <a:xfrm>
              <a:off x="883101" y="2057400"/>
              <a:ext cx="1069007" cy="920778"/>
            </a:xfrm>
            <a:prstGeom prst="roundRect">
              <a:avLst>
                <a:gd name="adj" fmla="val 16667"/>
              </a:avLst>
            </a:prstGeom>
            <a:solidFill>
              <a:schemeClr val="bg1"/>
            </a:solidFill>
            <a:ln w="25400">
              <a:solidFill>
                <a:srgbClr val="C00000"/>
              </a:solidFill>
              <a:round/>
              <a:headEnd/>
              <a:tailEnd/>
            </a:ln>
            <a:effectLst/>
          </p:spPr>
          <p:txBody>
            <a:bodyPr lIns="92075" tIns="46038" rIns="92075" bIns="46038" anchor="ctr"/>
            <a:lstStyle/>
            <a:p>
              <a:pPr>
                <a:buClr>
                  <a:srgbClr val="FD0000"/>
                </a:buClr>
                <a:defRPr/>
              </a:pPr>
              <a:endParaRPr lang="en-US" sz="500" dirty="0">
                <a:solidFill>
                  <a:srgbClr val="000000"/>
                </a:solidFill>
                <a:ea typeface="ＭＳ Ｐゴシック" pitchFamily="34" charset="-128"/>
              </a:endParaRPr>
            </a:p>
          </p:txBody>
        </p:sp>
        <p:sp>
          <p:nvSpPr>
            <p:cNvPr id="163" name="Text Box 5">
              <a:extLst>
                <a:ext uri="{FF2B5EF4-FFF2-40B4-BE49-F238E27FC236}">
                  <a16:creationId xmlns:a16="http://schemas.microsoft.com/office/drawing/2014/main" id="{1FC60575-DA5D-421A-A11D-BDDB35A52BA3}"/>
                </a:ext>
              </a:extLst>
            </p:cNvPr>
            <p:cNvSpPr txBox="1">
              <a:spLocks noChangeArrowheads="1"/>
            </p:cNvSpPr>
            <p:nvPr/>
          </p:nvSpPr>
          <p:spPr bwMode="auto">
            <a:xfrm>
              <a:off x="949784" y="2646534"/>
              <a:ext cx="1011010" cy="308419"/>
            </a:xfrm>
            <a:prstGeom prst="rect">
              <a:avLst/>
            </a:prstGeom>
            <a:noFill/>
            <a:ln w="9525">
              <a:noFill/>
              <a:miter lim="800000"/>
              <a:headEnd type="none" w="lg" len="lg"/>
              <a:tailEnd type="none" w="lg" len="lg"/>
            </a:ln>
          </p:spPr>
          <p:txBody>
            <a:bodyPr wrap="square" lIns="92075" tIns="46038" rIns="92075" bIns="46038">
              <a:spAutoFit/>
            </a:bodyPr>
            <a:lstStyle/>
            <a:p>
              <a:pPr algn="ctr"/>
              <a:r>
                <a:rPr lang="en-US" sz="1400" b="1" dirty="0"/>
                <a:t>Source</a:t>
              </a:r>
            </a:p>
          </p:txBody>
        </p:sp>
        <p:pic>
          <p:nvPicPr>
            <p:cNvPr id="164" name="Database">
              <a:extLst>
                <a:ext uri="{FF2B5EF4-FFF2-40B4-BE49-F238E27FC236}">
                  <a16:creationId xmlns:a16="http://schemas.microsoft.com/office/drawing/2014/main" id="{F250A881-4769-4067-A8C7-930C6F5FA4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983" y="2057400"/>
              <a:ext cx="759926" cy="759926"/>
            </a:xfrm>
            <a:prstGeom prst="rect">
              <a:avLst/>
            </a:prstGeom>
          </p:spPr>
        </p:pic>
      </p:grpSp>
      <p:grpSp>
        <p:nvGrpSpPr>
          <p:cNvPr id="168" name="Group 167">
            <a:extLst>
              <a:ext uri="{FF2B5EF4-FFF2-40B4-BE49-F238E27FC236}">
                <a16:creationId xmlns:a16="http://schemas.microsoft.com/office/drawing/2014/main" id="{C7B94734-5210-4A97-AB3A-D1C51EB00DCF}"/>
              </a:ext>
            </a:extLst>
          </p:cNvPr>
          <p:cNvGrpSpPr/>
          <p:nvPr/>
        </p:nvGrpSpPr>
        <p:grpSpPr>
          <a:xfrm>
            <a:off x="10393264" y="1695758"/>
            <a:ext cx="759926" cy="907553"/>
            <a:chOff x="4595213" y="1695758"/>
            <a:chExt cx="759926" cy="907553"/>
          </a:xfrm>
        </p:grpSpPr>
        <p:sp>
          <p:nvSpPr>
            <p:cNvPr id="169" name="Text Box 10">
              <a:extLst>
                <a:ext uri="{FF2B5EF4-FFF2-40B4-BE49-F238E27FC236}">
                  <a16:creationId xmlns:a16="http://schemas.microsoft.com/office/drawing/2014/main" id="{E8F6E349-2A01-4998-9BD7-B4EDF1D26478}"/>
                </a:ext>
              </a:extLst>
            </p:cNvPr>
            <p:cNvSpPr txBox="1">
              <a:spLocks noChangeArrowheads="1"/>
            </p:cNvSpPr>
            <p:nvPr/>
          </p:nvSpPr>
          <p:spPr bwMode="auto">
            <a:xfrm>
              <a:off x="4717268" y="2325670"/>
              <a:ext cx="515816" cy="277641"/>
            </a:xfrm>
            <a:prstGeom prst="rect">
              <a:avLst/>
            </a:prstGeom>
            <a:noFill/>
            <a:ln w="9525">
              <a:noFill/>
              <a:miter lim="800000"/>
              <a:headEnd type="none" w="lg" len="lg"/>
              <a:tailEnd type="none" w="lg" len="lg"/>
            </a:ln>
          </p:spPr>
          <p:txBody>
            <a:bodyPr lIns="92075" tIns="46038" rIns="92075" bIns="46038">
              <a:spAutoFit/>
            </a:bodyPr>
            <a:lstStyle/>
            <a:p>
              <a:pPr algn="ctr"/>
              <a:r>
                <a:rPr lang="en-US" sz="1200" b="1" dirty="0"/>
                <a:t>Dev</a:t>
              </a:r>
            </a:p>
          </p:txBody>
        </p:sp>
        <p:pic>
          <p:nvPicPr>
            <p:cNvPr id="170" name="Database">
              <a:extLst>
                <a:ext uri="{FF2B5EF4-FFF2-40B4-BE49-F238E27FC236}">
                  <a16:creationId xmlns:a16="http://schemas.microsoft.com/office/drawing/2014/main" id="{61C3700D-0A42-4B98-96A3-9938722B6E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5213" y="1695758"/>
              <a:ext cx="759926" cy="759926"/>
            </a:xfrm>
            <a:prstGeom prst="rect">
              <a:avLst/>
            </a:prstGeom>
          </p:spPr>
        </p:pic>
      </p:grpSp>
      <p:grpSp>
        <p:nvGrpSpPr>
          <p:cNvPr id="171" name="Group 170">
            <a:extLst>
              <a:ext uri="{FF2B5EF4-FFF2-40B4-BE49-F238E27FC236}">
                <a16:creationId xmlns:a16="http://schemas.microsoft.com/office/drawing/2014/main" id="{DC72F652-EF25-4666-B116-5A93E82A4D77}"/>
              </a:ext>
            </a:extLst>
          </p:cNvPr>
          <p:cNvGrpSpPr/>
          <p:nvPr/>
        </p:nvGrpSpPr>
        <p:grpSpPr>
          <a:xfrm>
            <a:off x="10397482" y="2704196"/>
            <a:ext cx="759926" cy="907553"/>
            <a:chOff x="4595213" y="1695758"/>
            <a:chExt cx="759926" cy="907553"/>
          </a:xfrm>
        </p:grpSpPr>
        <p:sp>
          <p:nvSpPr>
            <p:cNvPr id="172" name="Text Box 10">
              <a:extLst>
                <a:ext uri="{FF2B5EF4-FFF2-40B4-BE49-F238E27FC236}">
                  <a16:creationId xmlns:a16="http://schemas.microsoft.com/office/drawing/2014/main" id="{8A727D86-C150-4B73-92F0-2567CBF0BF61}"/>
                </a:ext>
              </a:extLst>
            </p:cNvPr>
            <p:cNvSpPr txBox="1">
              <a:spLocks noChangeArrowheads="1"/>
            </p:cNvSpPr>
            <p:nvPr/>
          </p:nvSpPr>
          <p:spPr bwMode="auto">
            <a:xfrm>
              <a:off x="4620752" y="2325670"/>
              <a:ext cx="709030" cy="277641"/>
            </a:xfrm>
            <a:prstGeom prst="rect">
              <a:avLst/>
            </a:prstGeom>
            <a:noFill/>
            <a:ln w="9525">
              <a:noFill/>
              <a:miter lim="800000"/>
              <a:headEnd type="none" w="lg" len="lg"/>
              <a:tailEnd type="none" w="lg" len="lg"/>
            </a:ln>
          </p:spPr>
          <p:txBody>
            <a:bodyPr wrap="square" lIns="92075" tIns="46038" rIns="92075" bIns="46038">
              <a:spAutoFit/>
            </a:bodyPr>
            <a:lstStyle/>
            <a:p>
              <a:pPr algn="ctr"/>
              <a:r>
                <a:rPr lang="en-US" sz="1200" b="1" dirty="0"/>
                <a:t>Test</a:t>
              </a:r>
            </a:p>
          </p:txBody>
        </p:sp>
        <p:pic>
          <p:nvPicPr>
            <p:cNvPr id="173" name="Database">
              <a:extLst>
                <a:ext uri="{FF2B5EF4-FFF2-40B4-BE49-F238E27FC236}">
                  <a16:creationId xmlns:a16="http://schemas.microsoft.com/office/drawing/2014/main" id="{097E78F8-517C-4211-82C3-68D31B056F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5213" y="1695758"/>
              <a:ext cx="759926" cy="759926"/>
            </a:xfrm>
            <a:prstGeom prst="rect">
              <a:avLst/>
            </a:prstGeom>
          </p:spPr>
        </p:pic>
      </p:grpSp>
      <p:cxnSp>
        <p:nvCxnSpPr>
          <p:cNvPr id="174" name="Straight Arrow Connector 46">
            <a:extLst>
              <a:ext uri="{FF2B5EF4-FFF2-40B4-BE49-F238E27FC236}">
                <a16:creationId xmlns:a16="http://schemas.microsoft.com/office/drawing/2014/main" id="{7286EB23-B85B-4613-AED0-425FDFCD5421}"/>
              </a:ext>
            </a:extLst>
          </p:cNvPr>
          <p:cNvCxnSpPr>
            <a:cxnSpLocks/>
          </p:cNvCxnSpPr>
          <p:nvPr/>
        </p:nvCxnSpPr>
        <p:spPr bwMode="auto">
          <a:xfrm flipV="1">
            <a:off x="9535707" y="2075721"/>
            <a:ext cx="867082" cy="401726"/>
          </a:xfrm>
          <a:prstGeom prst="straightConnector1">
            <a:avLst/>
          </a:prstGeom>
          <a:ln w="317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46">
            <a:extLst>
              <a:ext uri="{FF2B5EF4-FFF2-40B4-BE49-F238E27FC236}">
                <a16:creationId xmlns:a16="http://schemas.microsoft.com/office/drawing/2014/main" id="{7D4FA60D-BB0E-4282-8788-181E35FB10DB}"/>
              </a:ext>
            </a:extLst>
          </p:cNvPr>
          <p:cNvCxnSpPr>
            <a:cxnSpLocks/>
          </p:cNvCxnSpPr>
          <p:nvPr/>
        </p:nvCxnSpPr>
        <p:spPr bwMode="auto">
          <a:xfrm>
            <a:off x="9540574" y="2624614"/>
            <a:ext cx="847383" cy="459545"/>
          </a:xfrm>
          <a:prstGeom prst="straightConnector1">
            <a:avLst/>
          </a:prstGeom>
          <a:ln w="317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DA3A4978-4939-4D6E-ADAA-FDA8320C0AB6}"/>
              </a:ext>
            </a:extLst>
          </p:cNvPr>
          <p:cNvSpPr/>
          <p:nvPr/>
        </p:nvSpPr>
        <p:spPr>
          <a:xfrm>
            <a:off x="6519130" y="1837799"/>
            <a:ext cx="1024639" cy="261610"/>
          </a:xfrm>
          <a:prstGeom prst="rect">
            <a:avLst/>
          </a:prstGeom>
        </p:spPr>
        <p:txBody>
          <a:bodyPr wrap="none">
            <a:spAutoFit/>
          </a:bodyPr>
          <a:lstStyle/>
          <a:p>
            <a:pPr algn="r"/>
            <a:r>
              <a:rPr lang="en-US" sz="1050" i="1" dirty="0">
                <a:solidFill>
                  <a:srgbClr val="C00000"/>
                </a:solidFill>
                <a:cs typeface="Arial"/>
              </a:rPr>
              <a:t>Mask/Subset</a:t>
            </a:r>
            <a:endParaRPr lang="fr-FR" sz="1050" i="1" dirty="0">
              <a:solidFill>
                <a:srgbClr val="C00000"/>
              </a:solidFill>
            </a:endParaRPr>
          </a:p>
        </p:txBody>
      </p:sp>
      <p:pic>
        <p:nvPicPr>
          <p:cNvPr id="166" name="Picture 165" descr="Icon&#10;&#10;Description automatically generated">
            <a:extLst>
              <a:ext uri="{FF2B5EF4-FFF2-40B4-BE49-F238E27FC236}">
                <a16:creationId xmlns:a16="http://schemas.microsoft.com/office/drawing/2014/main" id="{9D02385F-4D2D-4D8A-9199-9A5290F47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00000">
            <a:off x="6714383" y="1963585"/>
            <a:ext cx="583873" cy="583874"/>
          </a:xfrm>
          <a:prstGeom prst="rect">
            <a:avLst/>
          </a:prstGeom>
        </p:spPr>
      </p:pic>
      <p:grpSp>
        <p:nvGrpSpPr>
          <p:cNvPr id="46" name="Group 45">
            <a:extLst>
              <a:ext uri="{FF2B5EF4-FFF2-40B4-BE49-F238E27FC236}">
                <a16:creationId xmlns:a16="http://schemas.microsoft.com/office/drawing/2014/main" id="{4A031049-3E5E-46B5-AEB4-D60899979AF6}"/>
              </a:ext>
            </a:extLst>
          </p:cNvPr>
          <p:cNvGrpSpPr/>
          <p:nvPr/>
        </p:nvGrpSpPr>
        <p:grpSpPr>
          <a:xfrm>
            <a:off x="8795966" y="2091648"/>
            <a:ext cx="805234" cy="819053"/>
            <a:chOff x="8636576" y="1960633"/>
            <a:chExt cx="805234" cy="819053"/>
          </a:xfrm>
        </p:grpSpPr>
        <p:grpSp>
          <p:nvGrpSpPr>
            <p:cNvPr id="181" name="Group 180">
              <a:extLst>
                <a:ext uri="{FF2B5EF4-FFF2-40B4-BE49-F238E27FC236}">
                  <a16:creationId xmlns:a16="http://schemas.microsoft.com/office/drawing/2014/main" id="{BD7B8748-BDD7-498F-B82E-CBB38AED4E53}"/>
                </a:ext>
              </a:extLst>
            </p:cNvPr>
            <p:cNvGrpSpPr/>
            <p:nvPr/>
          </p:nvGrpSpPr>
          <p:grpSpPr>
            <a:xfrm>
              <a:off x="8748609" y="2086485"/>
              <a:ext cx="693201" cy="693201"/>
              <a:chOff x="6669316" y="161948"/>
              <a:chExt cx="693201" cy="693201"/>
            </a:xfrm>
            <a:effectLst>
              <a:outerShdw blurRad="50800" dist="38100" dir="2700000" algn="tl" rotWithShape="0">
                <a:prstClr val="black">
                  <a:alpha val="40000"/>
                </a:prstClr>
              </a:outerShdw>
            </a:effectLst>
          </p:grpSpPr>
          <p:sp>
            <p:nvSpPr>
              <p:cNvPr id="182" name="Rectangle 181">
                <a:extLst>
                  <a:ext uri="{FF2B5EF4-FFF2-40B4-BE49-F238E27FC236}">
                    <a16:creationId xmlns:a16="http://schemas.microsoft.com/office/drawing/2014/main" id="{342E26F0-E9ED-4B57-B478-5F7BB9A1CBD8}"/>
                  </a:ext>
                </a:extLst>
              </p:cNvPr>
              <p:cNvSpPr/>
              <p:nvPr/>
            </p:nvSpPr>
            <p:spPr>
              <a:xfrm>
                <a:off x="6869034" y="346937"/>
                <a:ext cx="293766" cy="355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pic>
            <p:nvPicPr>
              <p:cNvPr id="183" name="Picture 182" descr="Icon&#10;&#10;Description automatically generated with low confidence">
                <a:extLst>
                  <a:ext uri="{FF2B5EF4-FFF2-40B4-BE49-F238E27FC236}">
                    <a16:creationId xmlns:a16="http://schemas.microsoft.com/office/drawing/2014/main" id="{430CC25C-3DD2-426A-82CA-C6FADC1E2B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9316" y="161948"/>
                <a:ext cx="693201" cy="693201"/>
              </a:xfrm>
              <a:prstGeom prst="rect">
                <a:avLst/>
              </a:prstGeom>
            </p:spPr>
          </p:pic>
        </p:grpSp>
        <p:grpSp>
          <p:nvGrpSpPr>
            <p:cNvPr id="45" name="Group 44">
              <a:extLst>
                <a:ext uri="{FF2B5EF4-FFF2-40B4-BE49-F238E27FC236}">
                  <a16:creationId xmlns:a16="http://schemas.microsoft.com/office/drawing/2014/main" id="{63E13077-52C5-4509-B00C-7927CBA0F0BE}"/>
                </a:ext>
              </a:extLst>
            </p:cNvPr>
            <p:cNvGrpSpPr/>
            <p:nvPr/>
          </p:nvGrpSpPr>
          <p:grpSpPr>
            <a:xfrm>
              <a:off x="8636576" y="1960633"/>
              <a:ext cx="693201" cy="693201"/>
              <a:chOff x="6669316" y="161948"/>
              <a:chExt cx="693201" cy="693201"/>
            </a:xfrm>
            <a:effectLst>
              <a:outerShdw blurRad="50800" dist="38100" dir="2700000" algn="tl" rotWithShape="0">
                <a:prstClr val="black">
                  <a:alpha val="40000"/>
                </a:prstClr>
              </a:outerShdw>
            </a:effectLst>
          </p:grpSpPr>
          <p:sp>
            <p:nvSpPr>
              <p:cNvPr id="44" name="Rectangle 43">
                <a:extLst>
                  <a:ext uri="{FF2B5EF4-FFF2-40B4-BE49-F238E27FC236}">
                    <a16:creationId xmlns:a16="http://schemas.microsoft.com/office/drawing/2014/main" id="{53A0CCCC-EFB7-4178-96A5-EAD4039B5AA2}"/>
                  </a:ext>
                </a:extLst>
              </p:cNvPr>
              <p:cNvSpPr/>
              <p:nvPr/>
            </p:nvSpPr>
            <p:spPr>
              <a:xfrm>
                <a:off x="6869034" y="346937"/>
                <a:ext cx="293766" cy="355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pic>
            <p:nvPicPr>
              <p:cNvPr id="43" name="Picture 42" descr="Icon&#10;&#10;Description automatically generated with low confidence">
                <a:extLst>
                  <a:ext uri="{FF2B5EF4-FFF2-40B4-BE49-F238E27FC236}">
                    <a16:creationId xmlns:a16="http://schemas.microsoft.com/office/drawing/2014/main" id="{E9639616-D90D-4E7A-BA93-02DD1C5A0C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69316" y="161948"/>
                <a:ext cx="693201" cy="693201"/>
              </a:xfrm>
              <a:prstGeom prst="rect">
                <a:avLst/>
              </a:prstGeom>
            </p:spPr>
          </p:pic>
        </p:grpSp>
      </p:grpSp>
      <p:sp>
        <p:nvSpPr>
          <p:cNvPr id="3" name="Content Placeholder 1">
            <a:extLst>
              <a:ext uri="{FF2B5EF4-FFF2-40B4-BE49-F238E27FC236}">
                <a16:creationId xmlns:a16="http://schemas.microsoft.com/office/drawing/2014/main" id="{D2C4547D-8202-A297-6297-D4158B7A93C4}"/>
              </a:ext>
            </a:extLst>
          </p:cNvPr>
          <p:cNvSpPr txBox="1">
            <a:spLocks/>
          </p:cNvSpPr>
          <p:nvPr/>
        </p:nvSpPr>
        <p:spPr>
          <a:xfrm>
            <a:off x="6453372" y="1287918"/>
            <a:ext cx="4933407" cy="322263"/>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solidFill>
                  <a:srgbClr val="AE562C"/>
                </a:solidFill>
              </a:rPr>
              <a:t>In-Export</a:t>
            </a:r>
          </a:p>
        </p:txBody>
      </p:sp>
      <p:sp>
        <p:nvSpPr>
          <p:cNvPr id="4" name="Text Placeholder 2">
            <a:extLst>
              <a:ext uri="{FF2B5EF4-FFF2-40B4-BE49-F238E27FC236}">
                <a16:creationId xmlns:a16="http://schemas.microsoft.com/office/drawing/2014/main" id="{783E3DB7-30EC-0792-19F0-10AF5AA08B72}"/>
              </a:ext>
            </a:extLst>
          </p:cNvPr>
          <p:cNvSpPr>
            <a:spLocks noGrp="1"/>
          </p:cNvSpPr>
          <p:nvPr>
            <p:ph type="body" sz="quarter" idx="11"/>
          </p:nvPr>
        </p:nvSpPr>
        <p:spPr>
          <a:xfrm>
            <a:off x="762000" y="1024235"/>
            <a:ext cx="10671048" cy="330540"/>
          </a:xfrm>
        </p:spPr>
        <p:txBody>
          <a:bodyPr/>
          <a:lstStyle/>
          <a:p>
            <a:r>
              <a:rPr lang="fr-FR" sz="1800" dirty="0" err="1"/>
              <a:t>Licensing</a:t>
            </a:r>
            <a:endParaRPr lang="fr-FR" sz="1800" dirty="0"/>
          </a:p>
        </p:txBody>
      </p:sp>
    </p:spTree>
    <p:extLst>
      <p:ext uri="{BB962C8B-B14F-4D97-AF65-F5344CB8AC3E}">
        <p14:creationId xmlns:p14="http://schemas.microsoft.com/office/powerpoint/2010/main" val="10843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490546AD-AD18-41D1-8B88-8E3943B576AD}"/>
              </a:ext>
            </a:extLst>
          </p:cNvPr>
          <p:cNvSpPr/>
          <p:nvPr/>
        </p:nvSpPr>
        <p:spPr>
          <a:xfrm>
            <a:off x="767867" y="1628775"/>
            <a:ext cx="4933407" cy="2067584"/>
          </a:xfrm>
          <a:prstGeom prst="rect">
            <a:avLst/>
          </a:prstGeom>
          <a:solidFill>
            <a:schemeClr val="accent4">
              <a:lumMod val="20000"/>
              <a:lumOff val="80000"/>
              <a:alpha val="6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600"/>
          </a:p>
        </p:txBody>
      </p:sp>
      <p:graphicFrame>
        <p:nvGraphicFramePr>
          <p:cNvPr id="22" name="Table 21">
            <a:extLst>
              <a:ext uri="{FF2B5EF4-FFF2-40B4-BE49-F238E27FC236}">
                <a16:creationId xmlns:a16="http://schemas.microsoft.com/office/drawing/2014/main" id="{66A170A2-1317-4C6D-A5C3-1868960DB835}"/>
              </a:ext>
            </a:extLst>
          </p:cNvPr>
          <p:cNvGraphicFramePr>
            <a:graphicFrameLocks noGrp="1"/>
          </p:cNvGraphicFramePr>
          <p:nvPr/>
        </p:nvGraphicFramePr>
        <p:xfrm>
          <a:off x="734795" y="4320540"/>
          <a:ext cx="5132605" cy="2004060"/>
        </p:xfrm>
        <a:graphic>
          <a:graphicData uri="http://schemas.openxmlformats.org/drawingml/2006/table">
            <a:tbl>
              <a:tblPr firstRow="1" bandRow="1">
                <a:tableStyleId>{5FD0F851-EC5A-4D38-B0AD-8093EC10F338}</a:tableStyleId>
              </a:tblPr>
              <a:tblGrid>
                <a:gridCol w="2389405">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457200">
                <a:tc>
                  <a:txBody>
                    <a:bodyPr/>
                    <a:lstStyle/>
                    <a:p>
                      <a:r>
                        <a:rPr lang="en-US" sz="1200" dirty="0"/>
                        <a:t>CPU based pricing</a:t>
                      </a:r>
                    </a:p>
                  </a:txBody>
                  <a:tcPr/>
                </a:tc>
                <a:tc>
                  <a:txBody>
                    <a:bodyPr/>
                    <a:lstStyle/>
                    <a:p>
                      <a:r>
                        <a:rPr lang="en-US" sz="1200" dirty="0"/>
                        <a:t>USD 11,500</a:t>
                      </a:r>
                    </a:p>
                    <a:p>
                      <a:r>
                        <a:rPr lang="en-US" sz="1050" b="0" i="1" dirty="0"/>
                        <a:t>USD 2,530 (SW Update license &amp; Support)</a:t>
                      </a:r>
                    </a:p>
                  </a:txBody>
                  <a:tcPr/>
                </a:tc>
                <a:extLst>
                  <a:ext uri="{0D108BD9-81ED-4DB2-BD59-A6C34878D82A}">
                    <a16:rowId xmlns:a16="http://schemas.microsoft.com/office/drawing/2014/main" val="10000"/>
                  </a:ext>
                </a:extLst>
              </a:tr>
              <a:tr h="370840">
                <a:tc>
                  <a:txBody>
                    <a:bodyPr/>
                    <a:lstStyle/>
                    <a:p>
                      <a:r>
                        <a:rPr lang="en-US" sz="1200" b="1" dirty="0"/>
                        <a:t>NUP</a:t>
                      </a:r>
                      <a:r>
                        <a:rPr lang="en-US" sz="1200" b="1" baseline="0" dirty="0"/>
                        <a:t> based pricing</a:t>
                      </a:r>
                      <a:endParaRPr lang="en-US" sz="1200" b="1" dirty="0"/>
                    </a:p>
                  </a:txBody>
                  <a:tcPr/>
                </a:tc>
                <a:tc>
                  <a:txBody>
                    <a:bodyPr/>
                    <a:lstStyle/>
                    <a:p>
                      <a:r>
                        <a:rPr lang="en-US" sz="1200" b="1" dirty="0"/>
                        <a:t>USD 230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1" dirty="0"/>
                        <a:t>USD 50.60 (SW Update license &amp; Support)</a:t>
                      </a:r>
                    </a:p>
                  </a:txBody>
                  <a:tcPr/>
                </a:tc>
                <a:extLst>
                  <a:ext uri="{0D108BD9-81ED-4DB2-BD59-A6C34878D82A}">
                    <a16:rowId xmlns:a16="http://schemas.microsoft.com/office/drawing/2014/main" val="10001"/>
                  </a:ext>
                </a:extLst>
              </a:tr>
              <a:tr h="370840">
                <a:tc>
                  <a:txBody>
                    <a:bodyPr/>
                    <a:lstStyle/>
                    <a:p>
                      <a:r>
                        <a:rPr lang="en-US" sz="1200" b="1" dirty="0"/>
                        <a:t>Min NUPs per CPU</a:t>
                      </a:r>
                    </a:p>
                  </a:txBody>
                  <a:tcPr/>
                </a:tc>
                <a:tc>
                  <a:txBody>
                    <a:bodyPr/>
                    <a:lstStyle/>
                    <a:p>
                      <a:r>
                        <a:rPr lang="en-US" sz="1200" b="1" dirty="0"/>
                        <a:t>25</a:t>
                      </a:r>
                    </a:p>
                  </a:txBody>
                  <a:tcPr/>
                </a:tc>
                <a:extLst>
                  <a:ext uri="{0D108BD9-81ED-4DB2-BD59-A6C34878D82A}">
                    <a16:rowId xmlns:a16="http://schemas.microsoft.com/office/drawing/2014/main" val="10002"/>
                  </a:ext>
                </a:extLst>
              </a:tr>
              <a:tr h="370840">
                <a:tc>
                  <a:txBody>
                    <a:bodyPr/>
                    <a:lstStyle/>
                    <a:p>
                      <a:r>
                        <a:rPr lang="en-US" sz="1200" b="1" dirty="0"/>
                        <a:t>Licensed Servers</a:t>
                      </a:r>
                    </a:p>
                  </a:txBody>
                  <a:tcPr/>
                </a:tc>
                <a:tc>
                  <a:txBody>
                    <a:bodyPr/>
                    <a:lstStyle/>
                    <a:p>
                      <a:endParaRPr lang="en-US" sz="1200" dirty="0"/>
                    </a:p>
                  </a:txBody>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Separate</a:t>
                      </a:r>
                      <a:r>
                        <a:rPr lang="en-US" sz="1200" b="1" baseline="0" dirty="0">
                          <a:solidFill>
                            <a:schemeClr val="tx1"/>
                          </a:solidFill>
                        </a:rPr>
                        <a:t> Oracle DB EE License</a:t>
                      </a:r>
                      <a:endParaRPr lang="en-US" sz="1200" b="1" dirty="0">
                        <a:solidFill>
                          <a:schemeClr val="tx1"/>
                        </a:solidFill>
                      </a:endParaRPr>
                    </a:p>
                  </a:txBody>
                  <a:tcPr/>
                </a:tc>
                <a:tc>
                  <a:txBody>
                    <a:bodyPr/>
                    <a:lstStyle/>
                    <a:p>
                      <a:endParaRPr lang="en-US" sz="1200" dirty="0"/>
                    </a:p>
                  </a:txBody>
                  <a:tcPr/>
                </a:tc>
                <a:extLst>
                  <a:ext uri="{0D108BD9-81ED-4DB2-BD59-A6C34878D82A}">
                    <a16:rowId xmlns:a16="http://schemas.microsoft.com/office/drawing/2014/main" val="3931423374"/>
                  </a:ext>
                </a:extLst>
              </a:tr>
            </a:tbl>
          </a:graphicData>
        </a:graphic>
      </p:graphicFrame>
      <p:sp>
        <p:nvSpPr>
          <p:cNvPr id="38" name="Title 1"/>
          <p:cNvSpPr>
            <a:spLocks noGrp="1"/>
          </p:cNvSpPr>
          <p:nvPr>
            <p:ph type="title"/>
          </p:nvPr>
        </p:nvSpPr>
        <p:spPr/>
        <p:txBody>
          <a:bodyPr/>
          <a:lstStyle/>
          <a:p>
            <a:r>
              <a:rPr lang="en-US" dirty="0"/>
              <a:t>Oracle Data Masking and </a:t>
            </a:r>
            <a:r>
              <a:rPr lang="en-US" dirty="0" err="1"/>
              <a:t>Subsetting</a:t>
            </a:r>
            <a:endParaRPr lang="en-US" dirty="0"/>
          </a:p>
        </p:txBody>
      </p:sp>
      <p:sp>
        <p:nvSpPr>
          <p:cNvPr id="24" name="Content Placeholder 23"/>
          <p:cNvSpPr>
            <a:spLocks noGrp="1"/>
          </p:cNvSpPr>
          <p:nvPr>
            <p:ph type="body" sz="quarter" idx="11"/>
          </p:nvPr>
        </p:nvSpPr>
        <p:spPr/>
        <p:txBody>
          <a:bodyPr>
            <a:normAutofit/>
          </a:bodyPr>
          <a:lstStyle/>
          <a:p>
            <a:r>
              <a:rPr lang="en-US" sz="1800" dirty="0"/>
              <a:t>Licensing for Masking Non-Oracle Databases</a:t>
            </a:r>
            <a:endParaRPr lang="en-US" sz="1600" dirty="0"/>
          </a:p>
        </p:txBody>
      </p:sp>
      <p:sp>
        <p:nvSpPr>
          <p:cNvPr id="2" name="Footer Placeholder 1">
            <a:extLst>
              <a:ext uri="{FF2B5EF4-FFF2-40B4-BE49-F238E27FC236}">
                <a16:creationId xmlns:a16="http://schemas.microsoft.com/office/drawing/2014/main" id="{3E8BACA6-F433-4BEB-9636-64870D2B0DC6}"/>
              </a:ext>
            </a:extLst>
          </p:cNvPr>
          <p:cNvSpPr>
            <a:spLocks noGrp="1"/>
          </p:cNvSpPr>
          <p:nvPr>
            <p:ph type="ftr" sz="quarter" idx="13"/>
          </p:nvPr>
        </p:nvSpPr>
        <p:spPr/>
        <p:txBody>
          <a:bodyPr/>
          <a:lstStyle/>
          <a:p>
            <a:r>
              <a:rPr lang="en-US"/>
              <a:t>Copyright © 2023, Oracle and/or its affiliates </a:t>
            </a:r>
            <a:endParaRPr lang="en-US" dirty="0"/>
          </a:p>
        </p:txBody>
      </p:sp>
      <p:sp>
        <p:nvSpPr>
          <p:cNvPr id="7" name="AutoShape 33"/>
          <p:cNvSpPr>
            <a:spLocks noChangeArrowheads="1"/>
          </p:cNvSpPr>
          <p:nvPr/>
        </p:nvSpPr>
        <p:spPr bwMode="auto">
          <a:xfrm>
            <a:off x="3028609" y="2108722"/>
            <a:ext cx="1098980" cy="1198754"/>
          </a:xfrm>
          <a:prstGeom prst="roundRect">
            <a:avLst>
              <a:gd name="adj" fmla="val 16667"/>
            </a:avLst>
          </a:prstGeom>
          <a:solidFill>
            <a:srgbClr val="B4C9AF"/>
          </a:solidFill>
          <a:ln w="38100">
            <a:solidFill>
              <a:schemeClr val="tx2"/>
            </a:solidFill>
            <a:round/>
            <a:headEnd/>
            <a:tailEnd/>
          </a:ln>
          <a:effectLst/>
        </p:spPr>
        <p:txBody>
          <a:bodyPr lIns="92075" tIns="46038" rIns="92075" bIns="46038" anchor="ctr"/>
          <a:lstStyle/>
          <a:p>
            <a:pPr>
              <a:buClr>
                <a:srgbClr val="FD0000"/>
              </a:buClr>
              <a:defRPr/>
            </a:pPr>
            <a:endParaRPr lang="en-US" sz="500" dirty="0">
              <a:solidFill>
                <a:srgbClr val="000000"/>
              </a:solidFill>
              <a:ea typeface="ＭＳ Ｐゴシック" pitchFamily="34" charset="-128"/>
            </a:endParaRPr>
          </a:p>
        </p:txBody>
      </p:sp>
      <p:sp>
        <p:nvSpPr>
          <p:cNvPr id="34" name="AutoShape 38"/>
          <p:cNvSpPr>
            <a:spLocks noChangeArrowheads="1"/>
          </p:cNvSpPr>
          <p:nvPr/>
        </p:nvSpPr>
        <p:spPr bwMode="auto">
          <a:xfrm>
            <a:off x="3219450" y="6019800"/>
            <a:ext cx="533400" cy="228600"/>
          </a:xfrm>
          <a:prstGeom prst="roundRect">
            <a:avLst>
              <a:gd name="adj" fmla="val 16667"/>
            </a:avLst>
          </a:prstGeom>
          <a:solidFill>
            <a:srgbClr val="B4C9AF"/>
          </a:solidFill>
          <a:ln w="28575">
            <a:solidFill>
              <a:schemeClr val="tx2"/>
            </a:solidFill>
            <a:round/>
            <a:headEnd/>
            <a:tailEnd/>
          </a:ln>
          <a:effectLst/>
        </p:spPr>
        <p:txBody>
          <a:bodyPr lIns="92075" tIns="46038" rIns="92075" bIns="46038" anchor="ctr"/>
          <a:lstStyle/>
          <a:p>
            <a:pPr>
              <a:buClr>
                <a:srgbClr val="FD0000"/>
              </a:buClr>
            </a:pPr>
            <a:endParaRPr lang="en-US" sz="500" dirty="0">
              <a:solidFill>
                <a:srgbClr val="000000"/>
              </a:solidFill>
              <a:ea typeface="ＭＳ Ｐゴシック" pitchFamily="34" charset="-128"/>
            </a:endParaRPr>
          </a:p>
        </p:txBody>
      </p:sp>
      <p:sp>
        <p:nvSpPr>
          <p:cNvPr id="23" name="AutoShape 38">
            <a:extLst>
              <a:ext uri="{FF2B5EF4-FFF2-40B4-BE49-F238E27FC236}">
                <a16:creationId xmlns:a16="http://schemas.microsoft.com/office/drawing/2014/main" id="{EF5D878E-98EA-4EA2-A4DA-9B2406E696E1}"/>
              </a:ext>
            </a:extLst>
          </p:cNvPr>
          <p:cNvSpPr>
            <a:spLocks noChangeArrowheads="1"/>
          </p:cNvSpPr>
          <p:nvPr/>
        </p:nvSpPr>
        <p:spPr bwMode="auto">
          <a:xfrm>
            <a:off x="3219450" y="5644074"/>
            <a:ext cx="533400" cy="228600"/>
          </a:xfrm>
          <a:prstGeom prst="roundRect">
            <a:avLst>
              <a:gd name="adj" fmla="val 16667"/>
            </a:avLst>
          </a:prstGeom>
          <a:solidFill>
            <a:schemeClr val="bg1"/>
          </a:solidFill>
          <a:ln w="25400">
            <a:solidFill>
              <a:srgbClr val="FD0000"/>
            </a:solidFill>
            <a:round/>
            <a:headEnd/>
            <a:tailEnd/>
          </a:ln>
          <a:effectLst/>
        </p:spPr>
        <p:txBody>
          <a:bodyPr lIns="92075" tIns="46038" rIns="92075" bIns="46038" anchor="ctr"/>
          <a:lstStyle/>
          <a:p>
            <a:pPr>
              <a:buClr>
                <a:srgbClr val="FD0000"/>
              </a:buClr>
              <a:defRPr/>
            </a:pPr>
            <a:endParaRPr lang="en-US" sz="1000" b="1" kern="0" dirty="0">
              <a:solidFill>
                <a:srgbClr val="000000"/>
              </a:solidFill>
              <a:ea typeface="ＭＳ Ｐゴシック" pitchFamily="34" charset="-128"/>
            </a:endParaRPr>
          </a:p>
        </p:txBody>
      </p:sp>
      <p:sp>
        <p:nvSpPr>
          <p:cNvPr id="30" name="Text Box 10">
            <a:extLst>
              <a:ext uri="{FF2B5EF4-FFF2-40B4-BE49-F238E27FC236}">
                <a16:creationId xmlns:a16="http://schemas.microsoft.com/office/drawing/2014/main" id="{68DB6E33-91D3-4FCE-9CD9-91C67DEF94FE}"/>
              </a:ext>
            </a:extLst>
          </p:cNvPr>
          <p:cNvSpPr txBox="1">
            <a:spLocks noChangeArrowheads="1"/>
          </p:cNvSpPr>
          <p:nvPr/>
        </p:nvSpPr>
        <p:spPr bwMode="auto">
          <a:xfrm>
            <a:off x="2228818" y="2611416"/>
            <a:ext cx="779585" cy="262252"/>
          </a:xfrm>
          <a:prstGeom prst="rect">
            <a:avLst/>
          </a:prstGeom>
          <a:noFill/>
          <a:ln w="9525">
            <a:noFill/>
            <a:miter lim="800000"/>
            <a:headEnd type="none" w="lg" len="lg"/>
            <a:tailEnd type="none" w="lg" len="lg"/>
          </a:ln>
        </p:spPr>
        <p:txBody>
          <a:bodyPr lIns="92075" tIns="46038" rIns="92075" bIns="46038">
            <a:spAutoFit/>
          </a:bodyPr>
          <a:lstStyle/>
          <a:p>
            <a:pPr algn="ctr"/>
            <a:r>
              <a:rPr lang="en-US" sz="1100" i="1" dirty="0">
                <a:latin typeface="Oracle Sans" panose="020B0503020204020204" pitchFamily="34" charset="0"/>
                <a:cs typeface="Oracle Sans" panose="020B0503020204020204" pitchFamily="34" charset="0"/>
              </a:rPr>
              <a:t>Load</a:t>
            </a:r>
          </a:p>
        </p:txBody>
      </p:sp>
      <p:sp>
        <p:nvSpPr>
          <p:cNvPr id="35" name="Text Box 14">
            <a:extLst>
              <a:ext uri="{FF2B5EF4-FFF2-40B4-BE49-F238E27FC236}">
                <a16:creationId xmlns:a16="http://schemas.microsoft.com/office/drawing/2014/main" id="{41E1A6D4-6376-46A3-9262-97E005285FE6}"/>
              </a:ext>
            </a:extLst>
          </p:cNvPr>
          <p:cNvSpPr txBox="1">
            <a:spLocks noChangeArrowheads="1"/>
          </p:cNvSpPr>
          <p:nvPr/>
        </p:nvSpPr>
        <p:spPr bwMode="auto">
          <a:xfrm>
            <a:off x="3138446" y="2782027"/>
            <a:ext cx="891765" cy="646973"/>
          </a:xfrm>
          <a:prstGeom prst="rect">
            <a:avLst/>
          </a:prstGeom>
          <a:noFill/>
          <a:ln w="9525">
            <a:noFill/>
            <a:miter lim="800000"/>
            <a:headEnd type="none" w="lg" len="lg"/>
            <a:tailEnd type="none" w="lg" len="lg"/>
          </a:ln>
        </p:spPr>
        <p:txBody>
          <a:bodyPr wrap="square" lIns="92075" tIns="46038" rIns="92075" bIns="46038">
            <a:spAutoFit/>
          </a:bodyPr>
          <a:lstStyle>
            <a:defPPr>
              <a:defRPr lang="en-US"/>
            </a:defPPr>
            <a:lvl1pPr algn="ctr">
              <a:defRPr sz="1400" b="1"/>
            </a:lvl1pPr>
          </a:lstStyle>
          <a:p>
            <a:r>
              <a:rPr lang="en-US" sz="1200" dirty="0"/>
              <a:t>Oracle</a:t>
            </a:r>
            <a:br>
              <a:rPr lang="en-US" sz="1200" dirty="0"/>
            </a:br>
            <a:r>
              <a:rPr lang="en-US" sz="1200" dirty="0"/>
              <a:t>Staging</a:t>
            </a:r>
            <a:br>
              <a:rPr lang="en-US" sz="1200" dirty="0"/>
            </a:br>
            <a:endParaRPr lang="en-US" sz="1200" dirty="0"/>
          </a:p>
        </p:txBody>
      </p:sp>
      <p:cxnSp>
        <p:nvCxnSpPr>
          <p:cNvPr id="36" name="Straight Arrow Connector 46">
            <a:extLst>
              <a:ext uri="{FF2B5EF4-FFF2-40B4-BE49-F238E27FC236}">
                <a16:creationId xmlns:a16="http://schemas.microsoft.com/office/drawing/2014/main" id="{DF907DA0-F698-4907-934A-336322B34367}"/>
              </a:ext>
            </a:extLst>
          </p:cNvPr>
          <p:cNvCxnSpPr>
            <a:cxnSpLocks/>
          </p:cNvCxnSpPr>
          <p:nvPr/>
        </p:nvCxnSpPr>
        <p:spPr bwMode="auto">
          <a:xfrm flipV="1">
            <a:off x="2275853" y="2598704"/>
            <a:ext cx="922834" cy="8222"/>
          </a:xfrm>
          <a:prstGeom prst="straightConnector1">
            <a:avLst/>
          </a:prstGeom>
          <a:ln w="317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ECBA812-BE33-4D80-A8A2-8E1BAAD4F30A}"/>
              </a:ext>
            </a:extLst>
          </p:cNvPr>
          <p:cNvGrpSpPr/>
          <p:nvPr/>
        </p:nvGrpSpPr>
        <p:grpSpPr>
          <a:xfrm>
            <a:off x="916299" y="2065304"/>
            <a:ext cx="1503019" cy="1162809"/>
            <a:chOff x="708838" y="2057400"/>
            <a:chExt cx="1503019" cy="1162809"/>
          </a:xfrm>
        </p:grpSpPr>
        <p:sp>
          <p:nvSpPr>
            <p:cNvPr id="40" name="AutoShape 33">
              <a:extLst>
                <a:ext uri="{FF2B5EF4-FFF2-40B4-BE49-F238E27FC236}">
                  <a16:creationId xmlns:a16="http://schemas.microsoft.com/office/drawing/2014/main" id="{F96981BA-3726-4CE3-BD2A-E1151E89D245}"/>
                </a:ext>
              </a:extLst>
            </p:cNvPr>
            <p:cNvSpPr>
              <a:spLocks noChangeArrowheads="1"/>
            </p:cNvSpPr>
            <p:nvPr/>
          </p:nvSpPr>
          <p:spPr bwMode="auto">
            <a:xfrm>
              <a:off x="916457" y="2100818"/>
              <a:ext cx="1065544" cy="1107828"/>
            </a:xfrm>
            <a:prstGeom prst="roundRect">
              <a:avLst>
                <a:gd name="adj" fmla="val 16667"/>
              </a:avLst>
            </a:prstGeom>
            <a:solidFill>
              <a:schemeClr val="bg1"/>
            </a:solidFill>
            <a:ln w="25400">
              <a:solidFill>
                <a:srgbClr val="C00000"/>
              </a:solidFill>
              <a:round/>
              <a:headEnd/>
              <a:tailEnd/>
            </a:ln>
            <a:effectLst/>
          </p:spPr>
          <p:txBody>
            <a:bodyPr lIns="92075" tIns="46038" rIns="92075" bIns="46038" anchor="ctr"/>
            <a:lstStyle/>
            <a:p>
              <a:pPr>
                <a:buClr>
                  <a:srgbClr val="FD0000"/>
                </a:buClr>
                <a:defRPr/>
              </a:pPr>
              <a:endParaRPr lang="en-US" sz="500" dirty="0">
                <a:solidFill>
                  <a:srgbClr val="000000"/>
                </a:solidFill>
                <a:ea typeface="ＭＳ Ｐゴシック" pitchFamily="34" charset="-128"/>
              </a:endParaRPr>
            </a:p>
          </p:txBody>
        </p:sp>
        <p:sp>
          <p:nvSpPr>
            <p:cNvPr id="41" name="Text Box 5">
              <a:extLst>
                <a:ext uri="{FF2B5EF4-FFF2-40B4-BE49-F238E27FC236}">
                  <a16:creationId xmlns:a16="http://schemas.microsoft.com/office/drawing/2014/main" id="{B4DA63AC-C028-47BE-9134-E783FF4F8D5E}"/>
                </a:ext>
              </a:extLst>
            </p:cNvPr>
            <p:cNvSpPr txBox="1">
              <a:spLocks noChangeArrowheads="1"/>
            </p:cNvSpPr>
            <p:nvPr/>
          </p:nvSpPr>
          <p:spPr bwMode="auto">
            <a:xfrm>
              <a:off x="708838" y="2696347"/>
              <a:ext cx="1503019" cy="523862"/>
            </a:xfrm>
            <a:prstGeom prst="rect">
              <a:avLst/>
            </a:prstGeom>
            <a:noFill/>
            <a:ln w="9525">
              <a:noFill/>
              <a:miter lim="800000"/>
              <a:headEnd type="none" w="lg" len="lg"/>
              <a:tailEnd type="none" w="lg" len="lg"/>
            </a:ln>
          </p:spPr>
          <p:txBody>
            <a:bodyPr wrap="square" lIns="92075" tIns="46038" rIns="92075" bIns="46038">
              <a:spAutoFit/>
            </a:bodyPr>
            <a:lstStyle/>
            <a:p>
              <a:pPr algn="ctr"/>
              <a:r>
                <a:rPr lang="en-US" sz="1400" b="1" dirty="0"/>
                <a:t>Non-Oracle</a:t>
              </a:r>
              <a:br>
                <a:rPr lang="en-US" sz="1400" b="1" dirty="0"/>
              </a:br>
              <a:r>
                <a:rPr lang="en-US" sz="1400" b="1" dirty="0"/>
                <a:t>Source</a:t>
              </a:r>
            </a:p>
          </p:txBody>
        </p:sp>
        <p:pic>
          <p:nvPicPr>
            <p:cNvPr id="42" name="Database">
              <a:extLst>
                <a:ext uri="{FF2B5EF4-FFF2-40B4-BE49-F238E27FC236}">
                  <a16:creationId xmlns:a16="http://schemas.microsoft.com/office/drawing/2014/main" id="{3A5CBC0B-6D5C-4C8F-8B92-F236618944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983" y="2057400"/>
              <a:ext cx="759926" cy="759926"/>
            </a:xfrm>
            <a:prstGeom prst="rect">
              <a:avLst/>
            </a:prstGeom>
          </p:spPr>
        </p:pic>
      </p:grpSp>
      <p:sp>
        <p:nvSpPr>
          <p:cNvPr id="43" name="Rectangle 42">
            <a:extLst>
              <a:ext uri="{FF2B5EF4-FFF2-40B4-BE49-F238E27FC236}">
                <a16:creationId xmlns:a16="http://schemas.microsoft.com/office/drawing/2014/main" id="{FF453088-F62A-4802-AE94-F68C234F174F}"/>
              </a:ext>
            </a:extLst>
          </p:cNvPr>
          <p:cNvSpPr/>
          <p:nvPr/>
        </p:nvSpPr>
        <p:spPr>
          <a:xfrm>
            <a:off x="2786264" y="1875463"/>
            <a:ext cx="1024639" cy="261610"/>
          </a:xfrm>
          <a:prstGeom prst="rect">
            <a:avLst/>
          </a:prstGeom>
        </p:spPr>
        <p:txBody>
          <a:bodyPr wrap="none">
            <a:spAutoFit/>
          </a:bodyPr>
          <a:lstStyle/>
          <a:p>
            <a:pPr algn="r"/>
            <a:r>
              <a:rPr lang="en-US" sz="1050" i="1" dirty="0">
                <a:solidFill>
                  <a:srgbClr val="C00000"/>
                </a:solidFill>
                <a:cs typeface="Arial"/>
              </a:rPr>
              <a:t>Mask/Subset</a:t>
            </a:r>
            <a:endParaRPr lang="fr-FR" sz="1050" i="1" dirty="0">
              <a:solidFill>
                <a:srgbClr val="C00000"/>
              </a:solidFill>
            </a:endParaRPr>
          </a:p>
        </p:txBody>
      </p:sp>
      <p:pic>
        <p:nvPicPr>
          <p:cNvPr id="44" name="Picture 43" descr="Icon&#10;&#10;Description automatically generated">
            <a:extLst>
              <a:ext uri="{FF2B5EF4-FFF2-40B4-BE49-F238E27FC236}">
                <a16:creationId xmlns:a16="http://schemas.microsoft.com/office/drawing/2014/main" id="{C3239309-E33C-42EF-B454-D2DB792F8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00000">
            <a:off x="2962467" y="2037069"/>
            <a:ext cx="583873" cy="583874"/>
          </a:xfrm>
          <a:prstGeom prst="rect">
            <a:avLst/>
          </a:prstGeom>
        </p:spPr>
      </p:pic>
      <p:pic>
        <p:nvPicPr>
          <p:cNvPr id="45" name="Database">
            <a:extLst>
              <a:ext uri="{FF2B5EF4-FFF2-40B4-BE49-F238E27FC236}">
                <a16:creationId xmlns:a16="http://schemas.microsoft.com/office/drawing/2014/main" id="{B4467C06-1CD6-4522-AB2F-D892EA1F87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3602" y="2156988"/>
            <a:ext cx="759926" cy="759926"/>
          </a:xfrm>
          <a:prstGeom prst="rect">
            <a:avLst/>
          </a:prstGeom>
        </p:spPr>
      </p:pic>
      <p:grpSp>
        <p:nvGrpSpPr>
          <p:cNvPr id="46" name="Group 45">
            <a:extLst>
              <a:ext uri="{FF2B5EF4-FFF2-40B4-BE49-F238E27FC236}">
                <a16:creationId xmlns:a16="http://schemas.microsoft.com/office/drawing/2014/main" id="{5A4FFEE3-A800-4533-AD27-7A4E7D72CCB4}"/>
              </a:ext>
            </a:extLst>
          </p:cNvPr>
          <p:cNvGrpSpPr/>
          <p:nvPr/>
        </p:nvGrpSpPr>
        <p:grpSpPr>
          <a:xfrm>
            <a:off x="4771988" y="2215785"/>
            <a:ext cx="790612" cy="907553"/>
            <a:chOff x="4564527" y="1695758"/>
            <a:chExt cx="790612" cy="907553"/>
          </a:xfrm>
        </p:grpSpPr>
        <p:sp>
          <p:nvSpPr>
            <p:cNvPr id="47" name="Text Box 10">
              <a:extLst>
                <a:ext uri="{FF2B5EF4-FFF2-40B4-BE49-F238E27FC236}">
                  <a16:creationId xmlns:a16="http://schemas.microsoft.com/office/drawing/2014/main" id="{2842B8B5-8FE0-455C-80F7-72429A6B8275}"/>
                </a:ext>
              </a:extLst>
            </p:cNvPr>
            <p:cNvSpPr txBox="1">
              <a:spLocks noChangeArrowheads="1"/>
            </p:cNvSpPr>
            <p:nvPr/>
          </p:nvSpPr>
          <p:spPr bwMode="auto">
            <a:xfrm>
              <a:off x="4564527" y="2325670"/>
              <a:ext cx="790611" cy="277641"/>
            </a:xfrm>
            <a:prstGeom prst="rect">
              <a:avLst/>
            </a:prstGeom>
            <a:noFill/>
            <a:ln w="9525">
              <a:noFill/>
              <a:miter lim="800000"/>
              <a:headEnd type="none" w="lg" len="lg"/>
              <a:tailEnd type="none" w="lg" len="lg"/>
            </a:ln>
          </p:spPr>
          <p:txBody>
            <a:bodyPr wrap="square" lIns="92075" tIns="46038" rIns="92075" bIns="46038">
              <a:spAutoFit/>
            </a:bodyPr>
            <a:lstStyle/>
            <a:p>
              <a:pPr algn="ctr"/>
              <a:r>
                <a:rPr lang="en-US" sz="1200" b="1" dirty="0"/>
                <a:t>Target</a:t>
              </a:r>
            </a:p>
          </p:txBody>
        </p:sp>
        <p:pic>
          <p:nvPicPr>
            <p:cNvPr id="48" name="Database">
              <a:extLst>
                <a:ext uri="{FF2B5EF4-FFF2-40B4-BE49-F238E27FC236}">
                  <a16:creationId xmlns:a16="http://schemas.microsoft.com/office/drawing/2014/main" id="{E57794D4-F003-4590-B5F3-A1D9F42177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95213" y="1695758"/>
              <a:ext cx="759926" cy="759926"/>
            </a:xfrm>
            <a:prstGeom prst="rect">
              <a:avLst/>
            </a:prstGeom>
          </p:spPr>
        </p:pic>
      </p:grpSp>
      <p:sp>
        <p:nvSpPr>
          <p:cNvPr id="54" name="Text Box 10">
            <a:extLst>
              <a:ext uri="{FF2B5EF4-FFF2-40B4-BE49-F238E27FC236}">
                <a16:creationId xmlns:a16="http://schemas.microsoft.com/office/drawing/2014/main" id="{4F340618-6151-47AE-8752-D2D6DD0290DD}"/>
              </a:ext>
            </a:extLst>
          </p:cNvPr>
          <p:cNvSpPr txBox="1">
            <a:spLocks noChangeArrowheads="1"/>
          </p:cNvSpPr>
          <p:nvPr/>
        </p:nvSpPr>
        <p:spPr bwMode="auto">
          <a:xfrm>
            <a:off x="4057618" y="2612175"/>
            <a:ext cx="779585" cy="262252"/>
          </a:xfrm>
          <a:prstGeom prst="rect">
            <a:avLst/>
          </a:prstGeom>
          <a:noFill/>
          <a:ln w="9525">
            <a:noFill/>
            <a:miter lim="800000"/>
            <a:headEnd type="none" w="lg" len="lg"/>
            <a:tailEnd type="none" w="lg" len="lg"/>
          </a:ln>
        </p:spPr>
        <p:txBody>
          <a:bodyPr lIns="92075" tIns="46038" rIns="92075" bIns="46038">
            <a:spAutoFit/>
          </a:bodyPr>
          <a:lstStyle/>
          <a:p>
            <a:pPr algn="ctr"/>
            <a:r>
              <a:rPr lang="en-US" sz="1100" i="1" dirty="0">
                <a:latin typeface="Oracle Sans" panose="020B0503020204020204" pitchFamily="34" charset="0"/>
                <a:cs typeface="Oracle Sans" panose="020B0503020204020204" pitchFamily="34" charset="0"/>
              </a:rPr>
              <a:t>Load</a:t>
            </a:r>
          </a:p>
        </p:txBody>
      </p:sp>
      <p:cxnSp>
        <p:nvCxnSpPr>
          <p:cNvPr id="55" name="Straight Arrow Connector 46">
            <a:extLst>
              <a:ext uri="{FF2B5EF4-FFF2-40B4-BE49-F238E27FC236}">
                <a16:creationId xmlns:a16="http://schemas.microsoft.com/office/drawing/2014/main" id="{3A4B82D5-22C5-4674-BEB0-310C911890EF}"/>
              </a:ext>
            </a:extLst>
          </p:cNvPr>
          <p:cNvCxnSpPr>
            <a:cxnSpLocks/>
          </p:cNvCxnSpPr>
          <p:nvPr/>
        </p:nvCxnSpPr>
        <p:spPr bwMode="auto">
          <a:xfrm flipV="1">
            <a:off x="3896784" y="2599463"/>
            <a:ext cx="922834" cy="8222"/>
          </a:xfrm>
          <a:prstGeom prst="straightConnector1">
            <a:avLst/>
          </a:prstGeom>
          <a:ln w="31750">
            <a:solidFill>
              <a:schemeClr val="accent4"/>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8EB4BE-6929-48A0-B169-E54D38C0137F}"/>
              </a:ext>
            </a:extLst>
          </p:cNvPr>
          <p:cNvSpPr txBox="1"/>
          <p:nvPr/>
        </p:nvSpPr>
        <p:spPr>
          <a:xfrm>
            <a:off x="762000" y="3882457"/>
            <a:ext cx="5334000" cy="537143"/>
          </a:xfrm>
          <a:prstGeom prst="rect">
            <a:avLst/>
          </a:prstGeom>
          <a:noFill/>
        </p:spPr>
        <p:txBody>
          <a:bodyPr wrap="none" lIns="0" tIns="0" rIns="0" bIns="0" rtlCol="0">
            <a:noAutofit/>
          </a:bodyPr>
          <a:lstStyle/>
          <a:p>
            <a:r>
              <a:rPr lang="en-US" sz="1200" b="1" dirty="0"/>
              <a:t>Licensing changed in 2017</a:t>
            </a:r>
            <a:r>
              <a:rPr lang="en-US" sz="1200" dirty="0"/>
              <a:t>:</a:t>
            </a:r>
          </a:p>
          <a:p>
            <a:r>
              <a:rPr lang="en-US" sz="1200" dirty="0"/>
              <a:t>Staging server CPUs no longer counted (only source CPUs)</a:t>
            </a:r>
          </a:p>
        </p:txBody>
      </p:sp>
      <p:sp>
        <p:nvSpPr>
          <p:cNvPr id="4" name="Content Placeholder 23">
            <a:extLst>
              <a:ext uri="{FF2B5EF4-FFF2-40B4-BE49-F238E27FC236}">
                <a16:creationId xmlns:a16="http://schemas.microsoft.com/office/drawing/2014/main" id="{C7A4ED79-ABC0-AE40-596A-E99A2A83C815}"/>
              </a:ext>
            </a:extLst>
          </p:cNvPr>
          <p:cNvSpPr txBox="1">
            <a:spLocks/>
          </p:cNvSpPr>
          <p:nvPr/>
        </p:nvSpPr>
        <p:spPr>
          <a:xfrm>
            <a:off x="6781800" y="1593850"/>
            <a:ext cx="5410200" cy="4730750"/>
          </a:xfrm>
          <a:prstGeom prst="rect">
            <a:avLst/>
          </a:prstGeom>
          <a:noFill/>
        </p:spPr>
        <p:txBody>
          <a:bodyPr vert="horz" lIns="0" tIns="0" rIns="0" bIns="0" rtlCol="0">
            <a:norm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Includes Restricted Usage License for:</a:t>
            </a:r>
          </a:p>
          <a:p>
            <a:pPr lvl="1"/>
            <a:r>
              <a:rPr lang="en-US" sz="1600"/>
              <a:t>Database Gateway APPC</a:t>
            </a:r>
          </a:p>
          <a:p>
            <a:pPr lvl="1"/>
            <a:r>
              <a:rPr lang="en-US" sz="1600"/>
              <a:t>Database Gateway DRDA</a:t>
            </a:r>
          </a:p>
          <a:p>
            <a:pPr lvl="1"/>
            <a:r>
              <a:rPr lang="en-US" sz="1600"/>
              <a:t>Database Gateway for Informix</a:t>
            </a:r>
          </a:p>
          <a:p>
            <a:pPr lvl="1"/>
            <a:r>
              <a:rPr lang="en-US" sz="1600"/>
              <a:t>Database Gateway for SQL Server</a:t>
            </a:r>
          </a:p>
          <a:p>
            <a:pPr lvl="1"/>
            <a:r>
              <a:rPr lang="en-US" sz="1600"/>
              <a:t>Database Gateway for Sybase</a:t>
            </a:r>
          </a:p>
          <a:p>
            <a:pPr lvl="1"/>
            <a:r>
              <a:rPr lang="en-US" sz="1600"/>
              <a:t>Database Gateway for Teradata</a:t>
            </a:r>
          </a:p>
          <a:p>
            <a:endParaRPr lang="en-US" sz="1600"/>
          </a:p>
          <a:p>
            <a:r>
              <a:rPr lang="en-US" sz="1600" b="1"/>
              <a:t>Guidance: </a:t>
            </a:r>
            <a:r>
              <a:rPr lang="en-US" sz="1600"/>
              <a:t>Use with caution</a:t>
            </a:r>
          </a:p>
          <a:p>
            <a:pPr lvl="1"/>
            <a:r>
              <a:rPr lang="en-US" sz="1600"/>
              <a:t>DB Gateways are unstable and underperforming</a:t>
            </a:r>
          </a:p>
          <a:p>
            <a:pPr lvl="1"/>
            <a:r>
              <a:rPr lang="en-US" sz="1600"/>
              <a:t>You have to code everything manually</a:t>
            </a:r>
          </a:p>
          <a:p>
            <a:pPr lvl="1"/>
            <a:r>
              <a:rPr lang="en-US" sz="1600"/>
              <a:t>Lots of data types restrictions</a:t>
            </a:r>
          </a:p>
          <a:p>
            <a:pPr lvl="1"/>
            <a:r>
              <a:rPr lang="en-US" sz="1600"/>
              <a:t>Oracle Gateway for MSSQL can't pull tables with</a:t>
            </a:r>
            <a:br>
              <a:rPr lang="en-US" sz="1600"/>
            </a:br>
            <a:r>
              <a:rPr lang="en-US" sz="1600"/>
              <a:t>LONG data types</a:t>
            </a:r>
          </a:p>
          <a:p>
            <a:pPr lvl="1"/>
            <a:r>
              <a:rPr lang="en-US" sz="1600"/>
              <a:t>Oracle Gateway for Informix, issues with mapping</a:t>
            </a:r>
            <a:endParaRPr lang="en-US" sz="1600" dirty="0"/>
          </a:p>
        </p:txBody>
      </p:sp>
    </p:spTree>
    <p:extLst>
      <p:ext uri="{BB962C8B-B14F-4D97-AF65-F5344CB8AC3E}">
        <p14:creationId xmlns:p14="http://schemas.microsoft.com/office/powerpoint/2010/main" val="278367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186AE22-A4C3-43A5-8277-5C004B81BF12}"/>
              </a:ext>
            </a:extLst>
          </p:cNvPr>
          <p:cNvSpPr>
            <a:spLocks noGrp="1"/>
          </p:cNvSpPr>
          <p:nvPr>
            <p:ph type="body" sz="quarter" idx="33"/>
          </p:nvPr>
        </p:nvSpPr>
        <p:spPr/>
        <p:txBody>
          <a:bodyPr/>
          <a:lstStyle/>
          <a:p>
            <a:r>
              <a:rPr lang="en-IN" dirty="0"/>
              <a:t>Strengths and weaknesses</a:t>
            </a:r>
            <a:endParaRPr lang="en-US" dirty="0"/>
          </a:p>
        </p:txBody>
      </p:sp>
      <p:sp>
        <p:nvSpPr>
          <p:cNvPr id="4" name="Footer Placeholder 3">
            <a:extLst>
              <a:ext uri="{FF2B5EF4-FFF2-40B4-BE49-F238E27FC236}">
                <a16:creationId xmlns:a16="http://schemas.microsoft.com/office/drawing/2014/main" id="{9300CA2D-4A85-E5C9-9CCB-37FA9F52724B}"/>
              </a:ext>
            </a:extLst>
          </p:cNvPr>
          <p:cNvSpPr>
            <a:spLocks noGrp="1"/>
          </p:cNvSpPr>
          <p:nvPr>
            <p:ph type="ftr" sz="quarter" idx="11"/>
          </p:nvPr>
        </p:nvSpPr>
        <p:spPr/>
        <p:txBody>
          <a:bodyPr/>
          <a:lstStyle/>
          <a:p>
            <a:r>
              <a:rPr lang="en-US"/>
              <a:t>Copyright © 2023, Oracle and/or its affiliates </a:t>
            </a:r>
            <a:endParaRPr lang="en-US" dirty="0"/>
          </a:p>
        </p:txBody>
      </p:sp>
      <p:sp>
        <p:nvSpPr>
          <p:cNvPr id="8" name="Title 7">
            <a:extLst>
              <a:ext uri="{FF2B5EF4-FFF2-40B4-BE49-F238E27FC236}">
                <a16:creationId xmlns:a16="http://schemas.microsoft.com/office/drawing/2014/main" id="{6926F978-43A7-4592-B461-C74EF43612DF}"/>
              </a:ext>
            </a:extLst>
          </p:cNvPr>
          <p:cNvSpPr>
            <a:spLocks noGrp="1"/>
          </p:cNvSpPr>
          <p:nvPr>
            <p:ph type="title"/>
          </p:nvPr>
        </p:nvSpPr>
        <p:spPr/>
        <p:txBody>
          <a:bodyPr/>
          <a:lstStyle/>
          <a:p>
            <a:r>
              <a:rPr lang="en-US" dirty="0"/>
              <a:t>Positioning, competition and objections</a:t>
            </a:r>
          </a:p>
        </p:txBody>
      </p:sp>
    </p:spTree>
    <p:extLst>
      <p:ext uri="{BB962C8B-B14F-4D97-AF65-F5344CB8AC3E}">
        <p14:creationId xmlns:p14="http://schemas.microsoft.com/office/powerpoint/2010/main" val="379028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40EC8F-BD8D-CA42-99D2-C2BC91CE7843}"/>
              </a:ext>
            </a:extLst>
          </p:cNvPr>
          <p:cNvSpPr>
            <a:spLocks noGrp="1"/>
          </p:cNvSpPr>
          <p:nvPr>
            <p:ph type="title"/>
          </p:nvPr>
        </p:nvSpPr>
        <p:spPr/>
        <p:txBody>
          <a:bodyPr/>
          <a:lstStyle/>
          <a:p>
            <a:r>
              <a:rPr lang="en-US" b="1" i="0" kern="1200" baseline="0" dirty="0">
                <a:latin typeface="+mn-lt"/>
                <a:ea typeface="+mn-ea"/>
                <a:cs typeface="+mj-cs"/>
              </a:rPr>
              <a:t>Data Masking</a:t>
            </a:r>
            <a:endParaRPr lang="en-US" dirty="0"/>
          </a:p>
        </p:txBody>
      </p:sp>
      <p:sp>
        <p:nvSpPr>
          <p:cNvPr id="5" name="Text Placeholder 4">
            <a:extLst>
              <a:ext uri="{FF2B5EF4-FFF2-40B4-BE49-F238E27FC236}">
                <a16:creationId xmlns:a16="http://schemas.microsoft.com/office/drawing/2014/main" id="{5A04EE35-5537-7143-A25D-9FFEA32A9CEC}"/>
              </a:ext>
            </a:extLst>
          </p:cNvPr>
          <p:cNvSpPr>
            <a:spLocks noGrp="1"/>
          </p:cNvSpPr>
          <p:nvPr>
            <p:ph type="body" sz="quarter" idx="11"/>
          </p:nvPr>
        </p:nvSpPr>
        <p:spPr/>
        <p:txBody>
          <a:bodyPr/>
          <a:lstStyle/>
          <a:p>
            <a:r>
              <a:rPr lang="en-US" sz="1800" dirty="0"/>
              <a:t>Landscape vendors</a:t>
            </a:r>
          </a:p>
        </p:txBody>
      </p:sp>
      <p:sp>
        <p:nvSpPr>
          <p:cNvPr id="2" name="Footer Placeholder 1">
            <a:extLst>
              <a:ext uri="{FF2B5EF4-FFF2-40B4-BE49-F238E27FC236}">
                <a16:creationId xmlns:a16="http://schemas.microsoft.com/office/drawing/2014/main" id="{A980F586-A462-AE43-8402-A9F2FAF4F6B8}"/>
              </a:ext>
            </a:extLst>
          </p:cNvPr>
          <p:cNvSpPr>
            <a:spLocks noGrp="1"/>
          </p:cNvSpPr>
          <p:nvPr>
            <p:ph type="ftr" sz="quarter" idx="13"/>
          </p:nvPr>
        </p:nvSpPr>
        <p:spPr/>
        <p:txBody>
          <a:bodyPr/>
          <a:lstStyle/>
          <a:p>
            <a:r>
              <a:rPr lang="en-US"/>
              <a:t>Copyright © 2023, Oracle and/or its affiliates </a:t>
            </a:r>
            <a:endParaRPr lang="en-US" dirty="0"/>
          </a:p>
        </p:txBody>
      </p:sp>
      <p:pic>
        <p:nvPicPr>
          <p:cNvPr id="7" name="Picture 6" descr="A close up of text on a white background&#10;&#10;Description automatically generated">
            <a:extLst>
              <a:ext uri="{FF2B5EF4-FFF2-40B4-BE49-F238E27FC236}">
                <a16:creationId xmlns:a16="http://schemas.microsoft.com/office/drawing/2014/main" id="{FD0AFFED-C2D8-E244-8AC5-6674743F1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1689666"/>
            <a:ext cx="6925411" cy="4660333"/>
          </a:xfrm>
          <a:prstGeom prst="rect">
            <a:avLst/>
          </a:prstGeom>
        </p:spPr>
      </p:pic>
      <p:pic>
        <p:nvPicPr>
          <p:cNvPr id="9" name="Picture 8" descr="Crownpeak in the 2019 Gartner Magic Quadrant for WCM | Crownpeak">
            <a:extLst>
              <a:ext uri="{FF2B5EF4-FFF2-40B4-BE49-F238E27FC236}">
                <a16:creationId xmlns:a16="http://schemas.microsoft.com/office/drawing/2014/main" id="{F2A27651-70E6-FC49-BA02-783E0EAE36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3555" y="1688216"/>
            <a:ext cx="1162514" cy="3737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A4C28AA-8C93-4B1F-A000-C3C2693784B3}"/>
              </a:ext>
            </a:extLst>
          </p:cNvPr>
          <p:cNvSpPr/>
          <p:nvPr/>
        </p:nvSpPr>
        <p:spPr>
          <a:xfrm>
            <a:off x="7981486" y="5334000"/>
            <a:ext cx="1086314" cy="152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93B897-EC26-4222-85FE-5978AE4BF0E1}"/>
              </a:ext>
            </a:extLst>
          </p:cNvPr>
          <p:cNvSpPr/>
          <p:nvPr/>
        </p:nvSpPr>
        <p:spPr>
          <a:xfrm>
            <a:off x="4403669" y="3583918"/>
            <a:ext cx="1032655" cy="230832"/>
          </a:xfrm>
          <a:prstGeom prst="rect">
            <a:avLst/>
          </a:prstGeom>
        </p:spPr>
        <p:txBody>
          <a:bodyPr wrap="none">
            <a:spAutoFit/>
          </a:bodyPr>
          <a:lstStyle/>
          <a:p>
            <a:r>
              <a:rPr lang="en-US" sz="900" dirty="0">
                <a:latin typeface="Oracle Sans Cd Light" panose="020B0406020204020204" pitchFamily="34" charset="0"/>
                <a:cs typeface="Oracle Sans Cd Light" panose="020B0406020204020204" pitchFamily="34" charset="0"/>
              </a:rPr>
              <a:t>Static Data Masking</a:t>
            </a:r>
            <a:endParaRPr lang="fr-FR" sz="900" dirty="0">
              <a:latin typeface="Oracle Sans Cd Light" panose="020B0406020204020204" pitchFamily="34" charset="0"/>
              <a:cs typeface="Oracle Sans Cd Light" panose="020B0406020204020204" pitchFamily="34" charset="0"/>
            </a:endParaRPr>
          </a:p>
        </p:txBody>
      </p:sp>
      <p:sp>
        <p:nvSpPr>
          <p:cNvPr id="11" name="Rectangle 10">
            <a:extLst>
              <a:ext uri="{FF2B5EF4-FFF2-40B4-BE49-F238E27FC236}">
                <a16:creationId xmlns:a16="http://schemas.microsoft.com/office/drawing/2014/main" id="{63D0694B-C138-455C-9B17-5AB477D6AF96}"/>
              </a:ext>
            </a:extLst>
          </p:cNvPr>
          <p:cNvSpPr/>
          <p:nvPr/>
        </p:nvSpPr>
        <p:spPr>
          <a:xfrm>
            <a:off x="6374676" y="3583918"/>
            <a:ext cx="1178528" cy="230832"/>
          </a:xfrm>
          <a:prstGeom prst="rect">
            <a:avLst/>
          </a:prstGeom>
        </p:spPr>
        <p:txBody>
          <a:bodyPr wrap="none">
            <a:spAutoFit/>
          </a:bodyPr>
          <a:lstStyle/>
          <a:p>
            <a:r>
              <a:rPr lang="en-US" sz="900" dirty="0">
                <a:latin typeface="Oracle Sans Cd Light" panose="020B0406020204020204" pitchFamily="34" charset="0"/>
                <a:cs typeface="Oracle Sans Cd Light" panose="020B0406020204020204" pitchFamily="34" charset="0"/>
              </a:rPr>
              <a:t>Dynamic Data Masking</a:t>
            </a:r>
            <a:endParaRPr lang="fr-FR" sz="900" dirty="0">
              <a:latin typeface="Oracle Sans Cd Light" panose="020B0406020204020204" pitchFamily="34" charset="0"/>
              <a:cs typeface="Oracle Sans Cd Light" panose="020B0406020204020204" pitchFamily="34" charset="0"/>
            </a:endParaRPr>
          </a:p>
        </p:txBody>
      </p:sp>
      <p:sp>
        <p:nvSpPr>
          <p:cNvPr id="12" name="Rectangle 11">
            <a:extLst>
              <a:ext uri="{FF2B5EF4-FFF2-40B4-BE49-F238E27FC236}">
                <a16:creationId xmlns:a16="http://schemas.microsoft.com/office/drawing/2014/main" id="{ED01B1A9-389C-4F41-BCD3-D1727ADDAEB7}"/>
              </a:ext>
            </a:extLst>
          </p:cNvPr>
          <p:cNvSpPr/>
          <p:nvPr/>
        </p:nvSpPr>
        <p:spPr>
          <a:xfrm>
            <a:off x="5173460" y="5257800"/>
            <a:ext cx="1479892" cy="369332"/>
          </a:xfrm>
          <a:prstGeom prst="rect">
            <a:avLst/>
          </a:prstGeom>
        </p:spPr>
        <p:txBody>
          <a:bodyPr wrap="none">
            <a:spAutoFit/>
          </a:bodyPr>
          <a:lstStyle/>
          <a:p>
            <a:pPr algn="ctr"/>
            <a:r>
              <a:rPr lang="en-IN" sz="900" dirty="0">
                <a:latin typeface="Oracle Sans Cd Light" panose="020B0406020204020204" pitchFamily="34" charset="0"/>
                <a:cs typeface="Oracle Sans Cd Light" panose="020B0406020204020204" pitchFamily="34" charset="0"/>
              </a:rPr>
              <a:t>Unstructured/Semi-structured</a:t>
            </a:r>
            <a:br>
              <a:rPr lang="en-IN" sz="900" dirty="0">
                <a:latin typeface="Oracle Sans Cd Light" panose="020B0406020204020204" pitchFamily="34" charset="0"/>
                <a:cs typeface="Oracle Sans Cd Light" panose="020B0406020204020204" pitchFamily="34" charset="0"/>
              </a:rPr>
            </a:br>
            <a:r>
              <a:rPr lang="en-IN" sz="900" dirty="0">
                <a:latin typeface="Oracle Sans Cd Light" panose="020B0406020204020204" pitchFamily="34" charset="0"/>
                <a:cs typeface="Oracle Sans Cd Light" panose="020B0406020204020204" pitchFamily="34" charset="0"/>
              </a:rPr>
              <a:t>Redaction</a:t>
            </a:r>
            <a:endParaRPr lang="fr-FR" sz="900" dirty="0">
              <a:latin typeface="Oracle Sans Cd Light" panose="020B0406020204020204" pitchFamily="34" charset="0"/>
              <a:cs typeface="Oracle Sans Cd Light" panose="020B0406020204020204" pitchFamily="34" charset="0"/>
            </a:endParaRPr>
          </a:p>
        </p:txBody>
      </p:sp>
    </p:spTree>
    <p:extLst>
      <p:ext uri="{BB962C8B-B14F-4D97-AF65-F5344CB8AC3E}">
        <p14:creationId xmlns:p14="http://schemas.microsoft.com/office/powerpoint/2010/main" val="274621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92F8D6-785C-8140-87B6-4156E314A3CD}"/>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6" name="Text Placeholder 5">
            <a:extLst>
              <a:ext uri="{FF2B5EF4-FFF2-40B4-BE49-F238E27FC236}">
                <a16:creationId xmlns:a16="http://schemas.microsoft.com/office/drawing/2014/main" id="{74574527-4A70-3640-A265-67C742B29821}"/>
              </a:ext>
            </a:extLst>
          </p:cNvPr>
          <p:cNvSpPr>
            <a:spLocks noGrp="1"/>
          </p:cNvSpPr>
          <p:nvPr>
            <p:ph type="body" sz="quarter" idx="11"/>
          </p:nvPr>
        </p:nvSpPr>
        <p:spPr/>
        <p:txBody>
          <a:bodyPr/>
          <a:lstStyle/>
          <a:p>
            <a:r>
              <a:rPr lang="en-US" dirty="0"/>
              <a:t>Competitive Landscape</a:t>
            </a:r>
          </a:p>
        </p:txBody>
      </p:sp>
      <p:sp>
        <p:nvSpPr>
          <p:cNvPr id="3" name="Footer Placeholder 2">
            <a:extLst>
              <a:ext uri="{FF2B5EF4-FFF2-40B4-BE49-F238E27FC236}">
                <a16:creationId xmlns:a16="http://schemas.microsoft.com/office/drawing/2014/main" id="{DCC9D3EA-72E0-294F-AF69-77198AD323FD}"/>
              </a:ext>
            </a:extLst>
          </p:cNvPr>
          <p:cNvSpPr>
            <a:spLocks noGrp="1"/>
          </p:cNvSpPr>
          <p:nvPr>
            <p:ph type="ftr" sz="quarter" idx="13"/>
          </p:nvPr>
        </p:nvSpPr>
        <p:spPr/>
        <p:txBody>
          <a:bodyPr/>
          <a:lstStyle/>
          <a:p>
            <a:r>
              <a:rPr lang="en-US"/>
              <a:t>Copyright © 2023, Oracle and/or its affiliates </a:t>
            </a:r>
            <a:endParaRPr lang="en-US" dirty="0"/>
          </a:p>
        </p:txBody>
      </p:sp>
      <p:sp>
        <p:nvSpPr>
          <p:cNvPr id="5" name="Text Placeholder 4">
            <a:extLst>
              <a:ext uri="{FF2B5EF4-FFF2-40B4-BE49-F238E27FC236}">
                <a16:creationId xmlns:a16="http://schemas.microsoft.com/office/drawing/2014/main" id="{1CBE0032-C0A3-F643-A2AF-61D004CE4F19}"/>
              </a:ext>
            </a:extLst>
          </p:cNvPr>
          <p:cNvSpPr>
            <a:spLocks noGrp="1"/>
          </p:cNvSpPr>
          <p:nvPr>
            <p:ph type="body" sz="quarter" idx="4294967295"/>
          </p:nvPr>
        </p:nvSpPr>
        <p:spPr>
          <a:xfrm>
            <a:off x="762000" y="1838325"/>
            <a:ext cx="3359307" cy="330540"/>
          </a:xfrm>
        </p:spPr>
        <p:txBody>
          <a:bodyPr/>
          <a:lstStyle/>
          <a:p>
            <a:pPr algn="ctr"/>
            <a:r>
              <a:rPr lang="en-US" b="1" dirty="0"/>
              <a:t>Database Vendors</a:t>
            </a:r>
            <a:endParaRPr lang="en-US" dirty="0"/>
          </a:p>
        </p:txBody>
      </p:sp>
      <p:pic>
        <p:nvPicPr>
          <p:cNvPr id="8" name="Picture 7">
            <a:extLst>
              <a:ext uri="{FF2B5EF4-FFF2-40B4-BE49-F238E27FC236}">
                <a16:creationId xmlns:a16="http://schemas.microsoft.com/office/drawing/2014/main" id="{C157E6B5-B979-7C4E-A4D1-D6D16F311ECE}"/>
              </a:ext>
            </a:extLst>
          </p:cNvPr>
          <p:cNvPicPr>
            <a:picLocks noChangeAspect="1"/>
          </p:cNvPicPr>
          <p:nvPr/>
        </p:nvPicPr>
        <p:blipFill>
          <a:blip r:embed="rId2"/>
          <a:stretch>
            <a:fillRect/>
          </a:stretch>
        </p:blipFill>
        <p:spPr>
          <a:xfrm>
            <a:off x="1480930" y="2593918"/>
            <a:ext cx="1867656" cy="423754"/>
          </a:xfrm>
          <a:prstGeom prst="rect">
            <a:avLst/>
          </a:prstGeom>
        </p:spPr>
      </p:pic>
      <p:pic>
        <p:nvPicPr>
          <p:cNvPr id="9" name="Picture 8" descr="A picture containing clipart&#10;&#10;Description generated with high confidence">
            <a:extLst>
              <a:ext uri="{FF2B5EF4-FFF2-40B4-BE49-F238E27FC236}">
                <a16:creationId xmlns:a16="http://schemas.microsoft.com/office/drawing/2014/main" id="{DFAEC7E1-3A18-EF4D-B7AF-08B20EE7A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078" y="3550738"/>
            <a:ext cx="1597658" cy="341100"/>
          </a:xfrm>
          <a:prstGeom prst="rect">
            <a:avLst/>
          </a:prstGeom>
        </p:spPr>
      </p:pic>
      <p:pic>
        <p:nvPicPr>
          <p:cNvPr id="10" name="Picture 9">
            <a:extLst>
              <a:ext uri="{FF2B5EF4-FFF2-40B4-BE49-F238E27FC236}">
                <a16:creationId xmlns:a16="http://schemas.microsoft.com/office/drawing/2014/main" id="{B83356A8-4C31-9B48-AC72-A4821015A2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7789" y="3508321"/>
            <a:ext cx="1755405" cy="431354"/>
          </a:xfrm>
          <a:prstGeom prst="rect">
            <a:avLst/>
          </a:prstGeom>
        </p:spPr>
      </p:pic>
      <p:pic>
        <p:nvPicPr>
          <p:cNvPr id="11" name="Picture 10">
            <a:extLst>
              <a:ext uri="{FF2B5EF4-FFF2-40B4-BE49-F238E27FC236}">
                <a16:creationId xmlns:a16="http://schemas.microsoft.com/office/drawing/2014/main" id="{D7F51CEE-782B-1243-A104-B8016F0778FF}"/>
              </a:ext>
            </a:extLst>
          </p:cNvPr>
          <p:cNvPicPr>
            <a:picLocks noChangeAspect="1"/>
          </p:cNvPicPr>
          <p:nvPr/>
        </p:nvPicPr>
        <p:blipFill>
          <a:blip r:embed="rId5">
            <a:extLst>
              <a:ext uri="{28A0092B-C50C-407E-A947-70E740481C1C}">
                <a14:useLocalDpi xmlns:a14="http://schemas.microsoft.com/office/drawing/2010/main" val="0"/>
              </a:ext>
            </a:extLst>
          </a:blip>
          <a:srcRect t="33280" b="34932"/>
          <a:stretch>
            <a:fillRect/>
          </a:stretch>
        </p:blipFill>
        <p:spPr>
          <a:xfrm>
            <a:off x="5107658" y="2532154"/>
            <a:ext cx="1865536" cy="593003"/>
          </a:xfrm>
          <a:prstGeom prst="rect">
            <a:avLst/>
          </a:prstGeom>
        </p:spPr>
      </p:pic>
      <p:pic>
        <p:nvPicPr>
          <p:cNvPr id="12" name="Picture 11">
            <a:extLst>
              <a:ext uri="{FF2B5EF4-FFF2-40B4-BE49-F238E27FC236}">
                <a16:creationId xmlns:a16="http://schemas.microsoft.com/office/drawing/2014/main" id="{37ABDF28-2007-5E4B-B969-F7F30FD61D22}"/>
              </a:ext>
            </a:extLst>
          </p:cNvPr>
          <p:cNvPicPr>
            <a:picLocks noChangeAspect="1"/>
          </p:cNvPicPr>
          <p:nvPr/>
        </p:nvPicPr>
        <p:blipFill>
          <a:blip r:embed="rId6"/>
          <a:stretch>
            <a:fillRect/>
          </a:stretch>
        </p:blipFill>
        <p:spPr>
          <a:xfrm>
            <a:off x="5522763" y="4460847"/>
            <a:ext cx="1027124" cy="759179"/>
          </a:xfrm>
          <a:prstGeom prst="rect">
            <a:avLst/>
          </a:prstGeom>
        </p:spPr>
      </p:pic>
      <p:pic>
        <p:nvPicPr>
          <p:cNvPr id="13" name="Picture 12">
            <a:extLst>
              <a:ext uri="{FF2B5EF4-FFF2-40B4-BE49-F238E27FC236}">
                <a16:creationId xmlns:a16="http://schemas.microsoft.com/office/drawing/2014/main" id="{63DA2594-531C-724F-9AFB-B4A09001B8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7339" y="5575996"/>
            <a:ext cx="1765855" cy="387627"/>
          </a:xfrm>
          <a:prstGeom prst="rect">
            <a:avLst/>
          </a:prstGeom>
        </p:spPr>
      </p:pic>
      <p:pic>
        <p:nvPicPr>
          <p:cNvPr id="16" name="Picture 15">
            <a:extLst>
              <a:ext uri="{FF2B5EF4-FFF2-40B4-BE49-F238E27FC236}">
                <a16:creationId xmlns:a16="http://schemas.microsoft.com/office/drawing/2014/main" id="{69F935D4-6D7D-944C-B377-01BE9DD93D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66440" y="2488593"/>
            <a:ext cx="2024104" cy="539208"/>
          </a:xfrm>
          <a:prstGeom prst="rect">
            <a:avLst/>
          </a:prstGeom>
        </p:spPr>
      </p:pic>
      <p:grpSp>
        <p:nvGrpSpPr>
          <p:cNvPr id="17" name="Group 16">
            <a:extLst>
              <a:ext uri="{FF2B5EF4-FFF2-40B4-BE49-F238E27FC236}">
                <a16:creationId xmlns:a16="http://schemas.microsoft.com/office/drawing/2014/main" id="{ED4B927B-F1D6-5243-90DD-E5ADE739FBB8}"/>
              </a:ext>
            </a:extLst>
          </p:cNvPr>
          <p:cNvGrpSpPr/>
          <p:nvPr/>
        </p:nvGrpSpPr>
        <p:grpSpPr>
          <a:xfrm>
            <a:off x="8870308" y="3515771"/>
            <a:ext cx="1816367" cy="672295"/>
            <a:chOff x="9007577" y="3182092"/>
            <a:chExt cx="1816367" cy="672295"/>
          </a:xfrm>
        </p:grpSpPr>
        <p:pic>
          <p:nvPicPr>
            <p:cNvPr id="18" name="Picture 17">
              <a:extLst>
                <a:ext uri="{FF2B5EF4-FFF2-40B4-BE49-F238E27FC236}">
                  <a16:creationId xmlns:a16="http://schemas.microsoft.com/office/drawing/2014/main" id="{584EC3D4-E882-3444-A65F-5004ABDD1785}"/>
                </a:ext>
              </a:extLst>
            </p:cNvPr>
            <p:cNvPicPr>
              <a:picLocks noChangeAspect="1"/>
            </p:cNvPicPr>
            <p:nvPr/>
          </p:nvPicPr>
          <p:blipFill>
            <a:blip r:embed="rId9"/>
            <a:srcRect t="33090" b="39723"/>
            <a:stretch>
              <a:fillRect/>
            </a:stretch>
          </p:blipFill>
          <p:spPr>
            <a:xfrm>
              <a:off x="9007577" y="3182092"/>
              <a:ext cx="1816367" cy="493815"/>
            </a:xfrm>
            <a:prstGeom prst="rect">
              <a:avLst/>
            </a:prstGeom>
          </p:spPr>
        </p:pic>
        <p:sp>
          <p:nvSpPr>
            <p:cNvPr id="19" name="Rectangle 18">
              <a:extLst>
                <a:ext uri="{FF2B5EF4-FFF2-40B4-BE49-F238E27FC236}">
                  <a16:creationId xmlns:a16="http://schemas.microsoft.com/office/drawing/2014/main" id="{EA27AB45-A099-2245-B742-48D70A2C8D47}"/>
                </a:ext>
              </a:extLst>
            </p:cNvPr>
            <p:cNvSpPr/>
            <p:nvPr/>
          </p:nvSpPr>
          <p:spPr>
            <a:xfrm>
              <a:off x="9079281" y="3634840"/>
              <a:ext cx="1672958" cy="219547"/>
            </a:xfrm>
            <a:prstGeom prst="rect">
              <a:avLst/>
            </a:prstGeom>
          </p:spPr>
          <p:txBody>
            <a:bodyPr wrap="square">
              <a:spAutoFit/>
            </a:bodyPr>
            <a:lstStyle/>
            <a:p>
              <a:pPr algn="ctr">
                <a:lnSpc>
                  <a:spcPts val="940"/>
                </a:lnSpc>
              </a:pPr>
              <a:r>
                <a:rPr lang="en-US" sz="1200">
                  <a:solidFill>
                    <a:schemeClr val="tx1">
                      <a:lumMod val="50000"/>
                    </a:schemeClr>
                  </a:solidFill>
                </a:rPr>
                <a:t>DataMasker.com</a:t>
              </a:r>
            </a:p>
          </p:txBody>
        </p:sp>
      </p:grpSp>
      <p:pic>
        <p:nvPicPr>
          <p:cNvPr id="20" name="Picture 19">
            <a:extLst>
              <a:ext uri="{FF2B5EF4-FFF2-40B4-BE49-F238E27FC236}">
                <a16:creationId xmlns:a16="http://schemas.microsoft.com/office/drawing/2014/main" id="{627FA3CB-B9DA-D344-9939-6497B9CD87E3}"/>
              </a:ext>
            </a:extLst>
          </p:cNvPr>
          <p:cNvPicPr>
            <a:picLocks noChangeAspect="1"/>
          </p:cNvPicPr>
          <p:nvPr/>
        </p:nvPicPr>
        <p:blipFill>
          <a:blip r:embed="rId10"/>
          <a:stretch>
            <a:fillRect/>
          </a:stretch>
        </p:blipFill>
        <p:spPr>
          <a:xfrm>
            <a:off x="9112969" y="4471733"/>
            <a:ext cx="1398133" cy="439313"/>
          </a:xfrm>
          <a:prstGeom prst="rect">
            <a:avLst/>
          </a:prstGeom>
        </p:spPr>
      </p:pic>
      <p:cxnSp>
        <p:nvCxnSpPr>
          <p:cNvPr id="21" name="Straight Connector 20">
            <a:extLst>
              <a:ext uri="{FF2B5EF4-FFF2-40B4-BE49-F238E27FC236}">
                <a16:creationId xmlns:a16="http://schemas.microsoft.com/office/drawing/2014/main" id="{B888DE32-8998-764C-9F84-4360C1245C7A}"/>
              </a:ext>
            </a:extLst>
          </p:cNvPr>
          <p:cNvCxnSpPr>
            <a:cxnSpLocks/>
          </p:cNvCxnSpPr>
          <p:nvPr/>
        </p:nvCxnSpPr>
        <p:spPr>
          <a:xfrm>
            <a:off x="5207339" y="5769809"/>
            <a:ext cx="1865536" cy="0"/>
          </a:xfrm>
          <a:prstGeom prst="line">
            <a:avLst/>
          </a:prstGeom>
          <a:ln w="38100" cap="rnd">
            <a:solidFill>
              <a:schemeClr val="tx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A2C3B31-DFB0-DD4D-831C-B4D4701F65C2}"/>
              </a:ext>
            </a:extLst>
          </p:cNvPr>
          <p:cNvCxnSpPr>
            <a:cxnSpLocks/>
          </p:cNvCxnSpPr>
          <p:nvPr/>
        </p:nvCxnSpPr>
        <p:spPr>
          <a:xfrm>
            <a:off x="1476200" y="3751104"/>
            <a:ext cx="1865536" cy="0"/>
          </a:xfrm>
          <a:prstGeom prst="line">
            <a:avLst/>
          </a:prstGeom>
          <a:ln w="38100" cap="rnd">
            <a:solidFill>
              <a:schemeClr val="tx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C1481AF-FD06-6F42-B52D-D4633F5F84D5}"/>
              </a:ext>
            </a:extLst>
          </p:cNvPr>
          <p:cNvCxnSpPr>
            <a:cxnSpLocks/>
          </p:cNvCxnSpPr>
          <p:nvPr/>
        </p:nvCxnSpPr>
        <p:spPr>
          <a:xfrm>
            <a:off x="8912195" y="4738510"/>
            <a:ext cx="1734724" cy="0"/>
          </a:xfrm>
          <a:prstGeom prst="line">
            <a:avLst/>
          </a:prstGeom>
          <a:ln w="38100" cap="rnd">
            <a:solidFill>
              <a:schemeClr val="tx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9D70BEE0-8F9A-7D99-BC1B-033568BC9F2C}"/>
              </a:ext>
            </a:extLst>
          </p:cNvPr>
          <p:cNvSpPr txBox="1">
            <a:spLocks/>
          </p:cNvSpPr>
          <p:nvPr/>
        </p:nvSpPr>
        <p:spPr>
          <a:xfrm>
            <a:off x="4460453" y="1838325"/>
            <a:ext cx="3359307" cy="330540"/>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a:t>Security and Data Suites</a:t>
            </a:r>
          </a:p>
          <a:p>
            <a:endParaRPr lang="en-US" dirty="0"/>
          </a:p>
        </p:txBody>
      </p:sp>
      <p:sp>
        <p:nvSpPr>
          <p:cNvPr id="15" name="Text Placeholder 4">
            <a:extLst>
              <a:ext uri="{FF2B5EF4-FFF2-40B4-BE49-F238E27FC236}">
                <a16:creationId xmlns:a16="http://schemas.microsoft.com/office/drawing/2014/main" id="{90BE4657-4133-5AAB-6543-8130CD3474A7}"/>
              </a:ext>
            </a:extLst>
          </p:cNvPr>
          <p:cNvSpPr txBox="1">
            <a:spLocks/>
          </p:cNvSpPr>
          <p:nvPr/>
        </p:nvSpPr>
        <p:spPr>
          <a:xfrm>
            <a:off x="8132381" y="1833989"/>
            <a:ext cx="3359307" cy="330540"/>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t>Niche Players</a:t>
            </a:r>
            <a:endParaRPr lang="en-US" dirty="0"/>
          </a:p>
        </p:txBody>
      </p:sp>
      <p:cxnSp>
        <p:nvCxnSpPr>
          <p:cNvPr id="23" name="Straight Connector 22">
            <a:extLst>
              <a:ext uri="{FF2B5EF4-FFF2-40B4-BE49-F238E27FC236}">
                <a16:creationId xmlns:a16="http://schemas.microsoft.com/office/drawing/2014/main" id="{4F7DB96D-0AD5-900A-E1AD-DB9DD4B13B03}"/>
              </a:ext>
            </a:extLst>
          </p:cNvPr>
          <p:cNvCxnSpPr/>
          <p:nvPr/>
        </p:nvCxnSpPr>
        <p:spPr>
          <a:xfrm>
            <a:off x="4248150" y="1833989"/>
            <a:ext cx="0" cy="412963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E0883CD-EEFB-C4FD-D714-2A28D3C92134}"/>
              </a:ext>
            </a:extLst>
          </p:cNvPr>
          <p:cNvCxnSpPr/>
          <p:nvPr/>
        </p:nvCxnSpPr>
        <p:spPr>
          <a:xfrm>
            <a:off x="8132381" y="1827021"/>
            <a:ext cx="0" cy="4129634"/>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63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2FC529-34D2-ED41-A090-33CBFC213974}"/>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4" name="Text Placeholder 3">
            <a:extLst>
              <a:ext uri="{FF2B5EF4-FFF2-40B4-BE49-F238E27FC236}">
                <a16:creationId xmlns:a16="http://schemas.microsoft.com/office/drawing/2014/main" id="{A8958A67-F7C2-3C64-328F-5256E5262C5C}"/>
              </a:ext>
            </a:extLst>
          </p:cNvPr>
          <p:cNvSpPr>
            <a:spLocks noGrp="1"/>
          </p:cNvSpPr>
          <p:nvPr>
            <p:ph type="body" sz="quarter" idx="11"/>
          </p:nvPr>
        </p:nvSpPr>
        <p:spPr/>
        <p:txBody>
          <a:bodyPr/>
          <a:lstStyle/>
          <a:p>
            <a:r>
              <a:rPr lang="en-US" sz="2000" b="0" dirty="0"/>
              <a:t>High-Level Comparison</a:t>
            </a:r>
            <a:endParaRPr lang="fr-FR" dirty="0"/>
          </a:p>
        </p:txBody>
      </p:sp>
      <p:sp>
        <p:nvSpPr>
          <p:cNvPr id="3" name="Footer Placeholder 2">
            <a:extLst>
              <a:ext uri="{FF2B5EF4-FFF2-40B4-BE49-F238E27FC236}">
                <a16:creationId xmlns:a16="http://schemas.microsoft.com/office/drawing/2014/main" id="{CCBD6513-1D34-3A4C-8FE2-3B333BDCDE29}"/>
              </a:ext>
            </a:extLst>
          </p:cNvPr>
          <p:cNvSpPr>
            <a:spLocks noGrp="1"/>
          </p:cNvSpPr>
          <p:nvPr>
            <p:ph type="ftr" sz="quarter" idx="13"/>
          </p:nvPr>
        </p:nvSpPr>
        <p:spPr/>
        <p:txBody>
          <a:bodyPr/>
          <a:lstStyle/>
          <a:p>
            <a:r>
              <a:rPr lang="en-US"/>
              <a:t>Copyright © 2023, Oracle and/or its affiliates </a:t>
            </a:r>
            <a:endParaRPr lang="en-US" dirty="0"/>
          </a:p>
        </p:txBody>
      </p:sp>
      <p:graphicFrame>
        <p:nvGraphicFramePr>
          <p:cNvPr id="6" name="Table 5">
            <a:extLst>
              <a:ext uri="{FF2B5EF4-FFF2-40B4-BE49-F238E27FC236}">
                <a16:creationId xmlns:a16="http://schemas.microsoft.com/office/drawing/2014/main" id="{C20BD133-17F8-F54D-AF89-B6E3781B72BB}"/>
              </a:ext>
            </a:extLst>
          </p:cNvPr>
          <p:cNvGraphicFramePr>
            <a:graphicFrameLocks noGrp="1"/>
          </p:cNvGraphicFramePr>
          <p:nvPr>
            <p:extLst>
              <p:ext uri="{D42A27DB-BD31-4B8C-83A1-F6EECF244321}">
                <p14:modId xmlns:p14="http://schemas.microsoft.com/office/powerpoint/2010/main" val="1925660605"/>
              </p:ext>
            </p:extLst>
          </p:nvPr>
        </p:nvGraphicFramePr>
        <p:xfrm>
          <a:off x="762000" y="1956126"/>
          <a:ext cx="10909269" cy="3562096"/>
        </p:xfrm>
        <a:graphic>
          <a:graphicData uri="http://schemas.openxmlformats.org/drawingml/2006/table">
            <a:tbl>
              <a:tblPr firstRow="1" bandRow="1">
                <a:tableStyleId>{5C22544A-7EE6-4342-B048-85BDC9FD1C3A}</a:tableStyleId>
              </a:tblPr>
              <a:tblGrid>
                <a:gridCol w="2304361">
                  <a:extLst>
                    <a:ext uri="{9D8B030D-6E8A-4147-A177-3AD203B41FA5}">
                      <a16:colId xmlns:a16="http://schemas.microsoft.com/office/drawing/2014/main" val="619599126"/>
                    </a:ext>
                  </a:extLst>
                </a:gridCol>
                <a:gridCol w="4253948">
                  <a:extLst>
                    <a:ext uri="{9D8B030D-6E8A-4147-A177-3AD203B41FA5}">
                      <a16:colId xmlns:a16="http://schemas.microsoft.com/office/drawing/2014/main" val="1684063121"/>
                    </a:ext>
                  </a:extLst>
                </a:gridCol>
                <a:gridCol w="4350960">
                  <a:extLst>
                    <a:ext uri="{9D8B030D-6E8A-4147-A177-3AD203B41FA5}">
                      <a16:colId xmlns:a16="http://schemas.microsoft.com/office/drawing/2014/main" val="3629974261"/>
                    </a:ext>
                  </a:extLst>
                </a:gridCol>
              </a:tblGrid>
              <a:tr h="370840">
                <a:tc>
                  <a:txBody>
                    <a:bodyPr/>
                    <a:lstStyle/>
                    <a:p>
                      <a:endParaRPr lang="en-US" dirty="0"/>
                    </a:p>
                  </a:txBody>
                  <a:tcPr>
                    <a:solidFill>
                      <a:srgbClr val="C74634"/>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pPr>
                      <a:r>
                        <a:rPr kumimoji="0" lang="en-US" sz="1600" b="1" i="0" u="none" strike="noStrike" cap="none" normalizeH="0" baseline="0" dirty="0">
                          <a:ln>
                            <a:noFill/>
                          </a:ln>
                          <a:solidFill>
                            <a:schemeClr val="bg1"/>
                          </a:solidFill>
                          <a:effectLst/>
                          <a:latin typeface="Oracle Sans" panose="020B0503020204020204" pitchFamily="34" charset="0"/>
                          <a:cs typeface="Oracle Sans" panose="020B0503020204020204" pitchFamily="34" charset="0"/>
                        </a:rPr>
                        <a:t>Oracle</a:t>
                      </a:r>
                    </a:p>
                  </a:txBody>
                  <a:tcPr horzOverflow="overflow">
                    <a:solidFill>
                      <a:srgbClr val="C74634"/>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Tx/>
                        <a:buFontTx/>
                        <a:buNone/>
                      </a:pPr>
                      <a:r>
                        <a:rPr kumimoji="0" lang="en-US" sz="1600" b="1" i="0" u="none" strike="noStrike" cap="none" normalizeH="0" baseline="0" dirty="0">
                          <a:ln>
                            <a:noFill/>
                          </a:ln>
                          <a:solidFill>
                            <a:schemeClr val="bg1"/>
                          </a:solidFill>
                          <a:effectLst/>
                          <a:latin typeface="Oracle Sans" panose="020B0503020204020204" pitchFamily="34" charset="0"/>
                          <a:cs typeface="Oracle Sans" panose="020B0503020204020204" pitchFamily="34" charset="0"/>
                        </a:rPr>
                        <a:t>Competition</a:t>
                      </a:r>
                    </a:p>
                  </a:txBody>
                  <a:tcPr horzOverflow="overflow">
                    <a:solidFill>
                      <a:srgbClr val="C74634"/>
                    </a:solidFill>
                  </a:tcPr>
                </a:tc>
                <a:extLst>
                  <a:ext uri="{0D108BD9-81ED-4DB2-BD59-A6C34878D82A}">
                    <a16:rowId xmlns:a16="http://schemas.microsoft.com/office/drawing/2014/main" val="1995800973"/>
                  </a:ext>
                </a:extLst>
              </a:tr>
              <a:tr h="370840">
                <a:tc rowSpan="3">
                  <a:txBody>
                    <a:bodyPr/>
                    <a:lstStyle/>
                    <a:p>
                      <a:pPr marL="0" marR="0" lvl="0" indent="0" algn="l" defTabSz="914400" rtl="0" eaLnBrk="1" fontAlgn="base" latinLnBrk="0" hangingPunct="1">
                        <a:lnSpc>
                          <a:spcPct val="90000"/>
                        </a:lnSpc>
                        <a:spcBef>
                          <a:spcPct val="0"/>
                        </a:spcBef>
                        <a:spcAft>
                          <a:spcPts val="300"/>
                        </a:spcAft>
                        <a:buClr>
                          <a:srgbClr val="FF0000"/>
                        </a:buClr>
                        <a:buSzTx/>
                        <a:buFontTx/>
                        <a:buNone/>
                      </a:pPr>
                      <a:r>
                        <a:rPr kumimoji="0" lang="en-US" sz="1400" b="1"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rPr>
                        <a:t>In-Database Vendors</a:t>
                      </a:r>
                    </a:p>
                    <a:p>
                      <a:pPr marL="55563" marR="0" lvl="0" indent="-55563" algn="l" defTabSz="914400" rtl="0" eaLnBrk="1" fontAlgn="base" latinLnBrk="0" hangingPunct="1">
                        <a:lnSpc>
                          <a:spcPct val="90000"/>
                        </a:lnSpc>
                        <a:spcBef>
                          <a:spcPct val="0"/>
                        </a:spcBef>
                        <a:spcAft>
                          <a:spcPts val="300"/>
                        </a:spcAft>
                        <a:buClr>
                          <a:srgbClr val="FF0000"/>
                        </a:buClr>
                        <a:buSzTx/>
                        <a:buFontTx/>
                        <a:buNone/>
                      </a:pPr>
                      <a:endParaRPr kumimoji="0" lang="en-US" sz="14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a:p>
                      <a:pPr marL="344488" marR="0" lvl="0" indent="-120650" algn="l" defTabSz="914400" rtl="0" eaLnBrk="1" fontAlgn="base" latinLnBrk="0" hangingPunct="1">
                        <a:lnSpc>
                          <a:spcPct val="90000"/>
                        </a:lnSpc>
                        <a:spcBef>
                          <a:spcPct val="0"/>
                        </a:spcBef>
                        <a:spcAft>
                          <a:spcPts val="300"/>
                        </a:spcAft>
                        <a:buClr>
                          <a:srgbClr val="FF0000"/>
                        </a:buClr>
                        <a:buSzTx/>
                        <a:buFont typeface="Arial" panose="020B0604020202020204" pitchFamily="34" charset="0"/>
                        <a:buChar char="•"/>
                      </a:pPr>
                      <a:r>
                        <a:rPr kumimoji="0" lang="en-US" sz="14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rPr>
                        <a:t>Informatica</a:t>
                      </a:r>
                    </a:p>
                    <a:p>
                      <a:pPr marL="344488" marR="0" lvl="0" indent="-120650" algn="l" defTabSz="914400" rtl="0" eaLnBrk="1" fontAlgn="base" latinLnBrk="0" hangingPunct="1">
                        <a:lnSpc>
                          <a:spcPct val="90000"/>
                        </a:lnSpc>
                        <a:spcBef>
                          <a:spcPct val="0"/>
                        </a:spcBef>
                        <a:spcAft>
                          <a:spcPts val="300"/>
                        </a:spcAft>
                        <a:buClr>
                          <a:srgbClr val="FF0000"/>
                        </a:buClr>
                        <a:buSzTx/>
                        <a:buFont typeface="Arial" panose="020B0604020202020204" pitchFamily="34" charset="0"/>
                        <a:buChar char="•"/>
                      </a:pPr>
                      <a:r>
                        <a:rPr kumimoji="0" lang="en-US" sz="14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rPr>
                        <a:t>Imperva</a:t>
                      </a:r>
                    </a:p>
                    <a:p>
                      <a:endParaRPr lang="en-US" sz="1600" dirty="0"/>
                    </a:p>
                  </a:txBody>
                  <a:tcPr/>
                </a:tc>
                <a:tc>
                  <a:txBody>
                    <a:bodyPr/>
                    <a:lstStyle/>
                    <a:p>
                      <a:pPr marL="0" marR="0" lvl="0" indent="-3175" algn="l" defTabSz="914400" rtl="0" eaLnBrk="1" fontAlgn="base" latinLnBrk="0" hangingPunct="1">
                        <a:lnSpc>
                          <a:spcPct val="90000"/>
                        </a:lnSpc>
                        <a:spcBef>
                          <a:spcPct val="0"/>
                        </a:spcBef>
                        <a:spcAft>
                          <a:spcPts val="300"/>
                        </a:spcAft>
                        <a:buClr>
                          <a:srgbClr val="FF0000"/>
                        </a:buClr>
                        <a:buSzTx/>
                        <a:buFontTx/>
                        <a:buNone/>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Integrated solution offers lower Total Cost of Ownership.</a:t>
                      </a:r>
                    </a:p>
                  </a:txBody>
                  <a:tcPr horzOverflow="overflow"/>
                </a:tc>
                <a:tc>
                  <a:txBody>
                    <a:bodyPr/>
                    <a:lstStyle/>
                    <a:p>
                      <a:pPr marL="0" marR="0" lvl="0" indent="0" algn="l" defTabSz="914400" rtl="0" eaLnBrk="1" fontAlgn="base" latinLnBrk="0" hangingPunct="1">
                        <a:lnSpc>
                          <a:spcPct val="90000"/>
                        </a:lnSpc>
                        <a:spcBef>
                          <a:spcPct val="0"/>
                        </a:spcBef>
                        <a:spcAft>
                          <a:spcPts val="300"/>
                        </a:spcAft>
                        <a:buClr>
                          <a:srgbClr val="FF0000"/>
                        </a:buClr>
                        <a:buSzTx/>
                        <a:buFontTx/>
                        <a:buNone/>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Typically require heavy services engagements.</a:t>
                      </a:r>
                    </a:p>
                  </a:txBody>
                  <a:tcPr horzOverflow="overflow"/>
                </a:tc>
                <a:extLst>
                  <a:ext uri="{0D108BD9-81ED-4DB2-BD59-A6C34878D82A}">
                    <a16:rowId xmlns:a16="http://schemas.microsoft.com/office/drawing/2014/main" val="1534331012"/>
                  </a:ext>
                </a:extLst>
              </a:tr>
              <a:tr h="370840">
                <a:tc vMerge="1">
                  <a:txBody>
                    <a:bodyPr/>
                    <a:lstStyle/>
                    <a:p>
                      <a:endParaRPr lang="en-US" dirty="0"/>
                    </a:p>
                  </a:txBody>
                  <a:tcPr/>
                </a:tc>
                <a:tc>
                  <a:txBody>
                    <a:bodyPr/>
                    <a:lstStyle/>
                    <a:p>
                      <a:pPr marL="0" marR="0" lvl="0" indent="0" algn="l" defTabSz="914400" rtl="0" eaLnBrk="1" fontAlgn="base" latinLnBrk="0" hangingPunct="1">
                        <a:lnSpc>
                          <a:spcPct val="90000"/>
                        </a:lnSpc>
                        <a:spcBef>
                          <a:spcPct val="0"/>
                        </a:spcBef>
                        <a:spcAft>
                          <a:spcPts val="300"/>
                        </a:spcAft>
                        <a:buClr>
                          <a:srgbClr val="FF0000"/>
                        </a:buClr>
                        <a:buSzTx/>
                        <a:buFontTx/>
                        <a:buNone/>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Superior performance on Oracle databases.</a:t>
                      </a:r>
                    </a:p>
                  </a:txBody>
                  <a:tcPr horzOverflow="overflow"/>
                </a:tc>
                <a:tc>
                  <a:txBody>
                    <a:bodyPr/>
                    <a:lstStyle/>
                    <a:p>
                      <a:pPr marL="0" marR="0" lvl="0" indent="0" algn="l" defTabSz="914400" rtl="0" eaLnBrk="1" fontAlgn="base" latinLnBrk="0" hangingPunct="1">
                        <a:lnSpc>
                          <a:spcPct val="90000"/>
                        </a:lnSpc>
                        <a:spcBef>
                          <a:spcPct val="0"/>
                        </a:spcBef>
                        <a:spcAft>
                          <a:spcPts val="300"/>
                        </a:spcAft>
                        <a:buClr>
                          <a:schemeClr val="accent1"/>
                        </a:buClr>
                        <a:buSzTx/>
                        <a:buFontTx/>
                        <a:buNone/>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Database independent architecture typically produces slow, unproven performance.</a:t>
                      </a:r>
                    </a:p>
                  </a:txBody>
                  <a:tcPr horzOverflow="overflow"/>
                </a:tc>
                <a:extLst>
                  <a:ext uri="{0D108BD9-81ED-4DB2-BD59-A6C34878D82A}">
                    <a16:rowId xmlns:a16="http://schemas.microsoft.com/office/drawing/2014/main" val="27749419"/>
                  </a:ext>
                </a:extLst>
              </a:tr>
              <a:tr h="370840">
                <a:tc vMerge="1">
                  <a:txBody>
                    <a:bodyPr/>
                    <a:lstStyle/>
                    <a:p>
                      <a:endParaRPr lang="en-US" dirty="0"/>
                    </a:p>
                  </a:txBody>
                  <a:tcPr/>
                </a:tc>
                <a:tc>
                  <a:txBody>
                    <a:bodyPr/>
                    <a:lstStyle/>
                    <a:p>
                      <a:pPr marL="0" marR="0" lvl="0" indent="0" algn="l" defTabSz="914400" rtl="0" eaLnBrk="1" fontAlgn="base" latinLnBrk="0" hangingPunct="1">
                        <a:lnSpc>
                          <a:spcPct val="90000"/>
                        </a:lnSpc>
                        <a:spcBef>
                          <a:spcPct val="0"/>
                        </a:spcBef>
                        <a:spcAft>
                          <a:spcPts val="300"/>
                        </a:spcAft>
                        <a:buClr>
                          <a:srgbClr val="FF0000"/>
                        </a:buClr>
                        <a:buSzTx/>
                        <a:buFontTx/>
                        <a:buNone/>
                        <a:defRPr/>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Unified web-based interface enables masking across all databases on-premises and in the cloud.</a:t>
                      </a:r>
                    </a:p>
                  </a:txBody>
                  <a:tcPr horzOverflow="overflow"/>
                </a:tc>
                <a:tc>
                  <a:txBody>
                    <a:bodyPr/>
                    <a:lstStyle/>
                    <a:p>
                      <a:pPr marL="0" marR="0" lvl="0" indent="0" algn="l" defTabSz="914400" rtl="0" eaLnBrk="1" fontAlgn="base" latinLnBrk="0" hangingPunct="1">
                        <a:lnSpc>
                          <a:spcPct val="90000"/>
                        </a:lnSpc>
                        <a:spcBef>
                          <a:spcPct val="0"/>
                        </a:spcBef>
                        <a:spcAft>
                          <a:spcPts val="300"/>
                        </a:spcAft>
                        <a:buClr>
                          <a:schemeClr val="accent1"/>
                        </a:buClr>
                        <a:buSzTx/>
                        <a:buFontTx/>
                        <a:buNone/>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Separate masking interfaces customized for each packaged application. e.g., Siebel, SAP, PeopleSoft</a:t>
                      </a:r>
                    </a:p>
                  </a:txBody>
                  <a:tcPr horzOverflow="overflow"/>
                </a:tc>
                <a:extLst>
                  <a:ext uri="{0D108BD9-81ED-4DB2-BD59-A6C34878D82A}">
                    <a16:rowId xmlns:a16="http://schemas.microsoft.com/office/drawing/2014/main" val="52715943"/>
                  </a:ext>
                </a:extLst>
              </a:tr>
              <a:tr h="370840">
                <a:tc rowSpan="3">
                  <a:txBody>
                    <a:bodyPr/>
                    <a:lstStyle/>
                    <a:p>
                      <a:pPr marL="0" marR="0" lvl="0" indent="0" algn="l" defTabSz="914400" rtl="0" eaLnBrk="1" fontAlgn="base" latinLnBrk="0" hangingPunct="1">
                        <a:lnSpc>
                          <a:spcPct val="90000"/>
                        </a:lnSpc>
                        <a:spcBef>
                          <a:spcPct val="0"/>
                        </a:spcBef>
                        <a:spcAft>
                          <a:spcPts val="300"/>
                        </a:spcAft>
                        <a:buClr>
                          <a:srgbClr val="FF0000"/>
                        </a:buClr>
                        <a:buSzTx/>
                        <a:buFontTx/>
                        <a:buNone/>
                      </a:pPr>
                      <a:r>
                        <a:rPr kumimoji="0" lang="en-US" sz="1400" b="1"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rPr>
                        <a:t>ETL Vendors</a:t>
                      </a:r>
                    </a:p>
                    <a:p>
                      <a:pPr marL="0" marR="0" lvl="0" indent="0" algn="l" defTabSz="914400" rtl="0" eaLnBrk="1" fontAlgn="base" latinLnBrk="0" hangingPunct="1">
                        <a:lnSpc>
                          <a:spcPct val="90000"/>
                        </a:lnSpc>
                        <a:spcBef>
                          <a:spcPct val="0"/>
                        </a:spcBef>
                        <a:spcAft>
                          <a:spcPts val="300"/>
                        </a:spcAft>
                        <a:buClr>
                          <a:srgbClr val="FF0000"/>
                        </a:buClr>
                        <a:buSzTx/>
                        <a:buFontTx/>
                        <a:buNone/>
                        <a:defRPr/>
                      </a:pPr>
                      <a:endParaRPr kumimoji="0" lang="en-US" sz="1400" b="1"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endParaRPr>
                    </a:p>
                    <a:p>
                      <a:pPr marL="344488" marR="0" lvl="0" indent="-120650" algn="l" defTabSz="914400" rtl="0" eaLnBrk="1" fontAlgn="base" latinLnBrk="0" hangingPunct="1">
                        <a:lnSpc>
                          <a:spcPct val="90000"/>
                        </a:lnSpc>
                        <a:spcBef>
                          <a:spcPct val="0"/>
                        </a:spcBef>
                        <a:spcAft>
                          <a:spcPts val="300"/>
                        </a:spcAft>
                        <a:buClr>
                          <a:srgbClr val="FF0000"/>
                        </a:buClr>
                        <a:buSzTx/>
                        <a:buFont typeface="Arial" panose="020B0604020202020204" pitchFamily="34" charset="0"/>
                        <a:buChar char="•"/>
                      </a:pPr>
                      <a:r>
                        <a:rPr kumimoji="0" lang="en-US" sz="14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rPr>
                        <a:t>IBM</a:t>
                      </a:r>
                    </a:p>
                    <a:p>
                      <a:pPr marL="344488" marR="0" lvl="0" indent="-120650" algn="l" defTabSz="914400" rtl="0" eaLnBrk="1" fontAlgn="base" latinLnBrk="0" hangingPunct="1">
                        <a:lnSpc>
                          <a:spcPct val="90000"/>
                        </a:lnSpc>
                        <a:spcBef>
                          <a:spcPct val="0"/>
                        </a:spcBef>
                        <a:spcAft>
                          <a:spcPts val="300"/>
                        </a:spcAft>
                        <a:buClr>
                          <a:srgbClr val="FF0000"/>
                        </a:buClr>
                        <a:buSzTx/>
                        <a:buFont typeface="Arial" panose="020B0604020202020204" pitchFamily="34" charset="0"/>
                        <a:buChar char="•"/>
                      </a:pPr>
                      <a:r>
                        <a:rPr kumimoji="0" lang="en-US" sz="14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rPr>
                        <a:t>Informatica</a:t>
                      </a:r>
                    </a:p>
                    <a:p>
                      <a:pPr marL="344488" marR="0" lvl="0" indent="-120650" algn="l" defTabSz="914400" rtl="0" eaLnBrk="1" fontAlgn="base" latinLnBrk="0" hangingPunct="1">
                        <a:lnSpc>
                          <a:spcPct val="90000"/>
                        </a:lnSpc>
                        <a:spcBef>
                          <a:spcPct val="0"/>
                        </a:spcBef>
                        <a:spcAft>
                          <a:spcPts val="300"/>
                        </a:spcAft>
                        <a:buClr>
                          <a:srgbClr val="FF0000"/>
                        </a:buClr>
                        <a:buSzTx/>
                        <a:buFont typeface="Arial" panose="020B0604020202020204" pitchFamily="34" charset="0"/>
                        <a:buChar char="•"/>
                      </a:pPr>
                      <a:r>
                        <a:rPr kumimoji="0" lang="en-US" sz="1400" b="0" i="0" u="none" strike="noStrike" cap="none" normalizeH="0" baseline="0" dirty="0">
                          <a:ln>
                            <a:noFill/>
                          </a:ln>
                          <a:solidFill>
                            <a:schemeClr val="tx1"/>
                          </a:solidFill>
                          <a:effectLst/>
                          <a:latin typeface="Oracle Sans" panose="020B0503020204020204" pitchFamily="34" charset="0"/>
                          <a:cs typeface="Oracle Sans" panose="020B0503020204020204" pitchFamily="34" charset="0"/>
                        </a:rPr>
                        <a:t>CA Broadcom</a:t>
                      </a:r>
                    </a:p>
                    <a:p>
                      <a:endParaRPr lang="en-US" sz="1400" b="1" dirty="0"/>
                    </a:p>
                  </a:txBody>
                  <a:tcPr>
                    <a:solidFill>
                      <a:schemeClr val="accent4">
                        <a:lumMod val="20000"/>
                        <a:lumOff val="80000"/>
                      </a:schemeClr>
                    </a:solidFill>
                  </a:tcPr>
                </a:tc>
                <a:tc>
                  <a:txBody>
                    <a:bodyPr/>
                    <a:lstStyle/>
                    <a:p>
                      <a:pPr marL="0" marR="0" lvl="0" indent="0" algn="l" defTabSz="914400" rtl="0" eaLnBrk="1" fontAlgn="base" latinLnBrk="0" hangingPunct="1">
                        <a:lnSpc>
                          <a:spcPct val="90000"/>
                        </a:lnSpc>
                        <a:spcBef>
                          <a:spcPct val="0"/>
                        </a:spcBef>
                        <a:spcAft>
                          <a:spcPts val="300"/>
                        </a:spcAft>
                        <a:buClr>
                          <a:srgbClr val="FF0000"/>
                        </a:buClr>
                        <a:buSzTx/>
                        <a:buFontTx/>
                        <a:buNone/>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With Oracle in-export masking, data is masked and subsetted during on-the-fly extraction maintaining protection of sensitive information.</a:t>
                      </a:r>
                    </a:p>
                  </a:txBody>
                  <a:tcPr marL="85999" marR="85999" marT="34290" marB="34290" horzOverflow="overflow">
                    <a:solidFill>
                      <a:schemeClr val="accent4">
                        <a:lumMod val="20000"/>
                        <a:lumOff val="80000"/>
                      </a:schemeClr>
                    </a:solidFill>
                  </a:tcPr>
                </a:tc>
                <a:tc>
                  <a:txBody>
                    <a:bodyPr/>
                    <a:lstStyle/>
                    <a:p>
                      <a:pPr marL="0" marR="0" lvl="0" indent="0" algn="l" defTabSz="914400" rtl="0" eaLnBrk="1" fontAlgn="base" latinLnBrk="0" hangingPunct="1">
                        <a:lnSpc>
                          <a:spcPct val="90000"/>
                        </a:lnSpc>
                        <a:spcBef>
                          <a:spcPct val="0"/>
                        </a:spcBef>
                        <a:spcAft>
                          <a:spcPts val="300"/>
                        </a:spcAft>
                        <a:buClr>
                          <a:schemeClr val="accent1"/>
                        </a:buClr>
                        <a:buSzTx/>
                        <a:buFontTx/>
                        <a:buNone/>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Sensitive data is sanitized after extraction, exposing sensitive data to attacks and adding in-scope data sets for compliance audits.</a:t>
                      </a:r>
                    </a:p>
                  </a:txBody>
                  <a:tcPr marL="85999" marR="85999" marT="34290" marB="34290" horzOverflow="overflow">
                    <a:solidFill>
                      <a:schemeClr val="accent4">
                        <a:lumMod val="20000"/>
                        <a:lumOff val="80000"/>
                      </a:schemeClr>
                    </a:solidFill>
                  </a:tcPr>
                </a:tc>
                <a:extLst>
                  <a:ext uri="{0D108BD9-81ED-4DB2-BD59-A6C34878D82A}">
                    <a16:rowId xmlns:a16="http://schemas.microsoft.com/office/drawing/2014/main" val="2270608296"/>
                  </a:ext>
                </a:extLst>
              </a:tr>
              <a:tr h="370840">
                <a:tc vMerge="1">
                  <a:txBody>
                    <a:bodyPr/>
                    <a:lstStyle/>
                    <a:p>
                      <a:endParaRPr lang="en-US" sz="1400" b="1" dirty="0"/>
                    </a:p>
                  </a:txBody>
                  <a:tcPr/>
                </a:tc>
                <a:tc>
                  <a:txBody>
                    <a:bodyPr/>
                    <a:lstStyle/>
                    <a:p>
                      <a:pPr marL="0" marR="0" lvl="0" indent="0" algn="l" defTabSz="914400" rtl="0" eaLnBrk="1" fontAlgn="base" latinLnBrk="0" hangingPunct="1">
                        <a:lnSpc>
                          <a:spcPct val="90000"/>
                        </a:lnSpc>
                        <a:spcBef>
                          <a:spcPct val="0"/>
                        </a:spcBef>
                        <a:spcAft>
                          <a:spcPts val="300"/>
                        </a:spcAft>
                        <a:buClr>
                          <a:srgbClr val="FF0000"/>
                        </a:buClr>
                        <a:buSzTx/>
                        <a:buFontTx/>
                        <a:buNone/>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Integration with Oracle Data Pump technology enables higher extraction and load rates. And transformation happens during extraction.</a:t>
                      </a:r>
                    </a:p>
                  </a:txBody>
                  <a:tcPr marL="85999" marR="85999" marT="34290" marB="34290" horzOverflow="overflow">
                    <a:solidFill>
                      <a:schemeClr val="accent4">
                        <a:lumMod val="20000"/>
                        <a:lumOff val="80000"/>
                      </a:schemeClr>
                    </a:solidFill>
                  </a:tcPr>
                </a:tc>
                <a:tc>
                  <a:txBody>
                    <a:bodyPr/>
                    <a:lstStyle/>
                    <a:p>
                      <a:pPr marL="0" marR="0" lvl="0" indent="0" algn="l" defTabSz="914400" rtl="0" eaLnBrk="1" fontAlgn="base" latinLnBrk="0" hangingPunct="1">
                        <a:lnSpc>
                          <a:spcPct val="90000"/>
                        </a:lnSpc>
                        <a:spcBef>
                          <a:spcPct val="0"/>
                        </a:spcBef>
                        <a:spcAft>
                          <a:spcPts val="300"/>
                        </a:spcAft>
                        <a:buClr>
                          <a:srgbClr val="FF0000"/>
                        </a:buClr>
                        <a:buSzTx/>
                        <a:buFontTx/>
                        <a:buNone/>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Traditional methods of data extraction (e.g. to flat files) results in a slower performance.</a:t>
                      </a:r>
                    </a:p>
                  </a:txBody>
                  <a:tcPr marL="85999" marR="85999" marT="34290" marB="34290" horzOverflow="overflow">
                    <a:solidFill>
                      <a:schemeClr val="accent4">
                        <a:lumMod val="20000"/>
                        <a:lumOff val="80000"/>
                      </a:schemeClr>
                    </a:solidFill>
                  </a:tcPr>
                </a:tc>
                <a:extLst>
                  <a:ext uri="{0D108BD9-81ED-4DB2-BD59-A6C34878D82A}">
                    <a16:rowId xmlns:a16="http://schemas.microsoft.com/office/drawing/2014/main" val="467635626"/>
                  </a:ext>
                </a:extLst>
              </a:tr>
              <a:tr h="370840">
                <a:tc vMerge="1">
                  <a:txBody>
                    <a:bodyPr/>
                    <a:lstStyle/>
                    <a:p>
                      <a:endParaRPr lang="en-US" sz="1400" b="1" dirty="0">
                        <a:latin typeface="Oracle Sans" panose="020B0503020204020204" pitchFamily="34" charset="0"/>
                        <a:cs typeface="Oracle Sans" panose="020B0503020204020204" pitchFamily="34" charset="0"/>
                      </a:endParaRPr>
                    </a:p>
                  </a:txBody>
                  <a:tcPr/>
                </a:tc>
                <a:tc>
                  <a:txBody>
                    <a:bodyPr/>
                    <a:lstStyle/>
                    <a:p>
                      <a:pPr marL="0" marR="0" lvl="0" indent="0" algn="l" defTabSz="914400" rtl="0" eaLnBrk="1" fontAlgn="base" latinLnBrk="0" hangingPunct="1">
                        <a:lnSpc>
                          <a:spcPct val="90000"/>
                        </a:lnSpc>
                        <a:spcBef>
                          <a:spcPct val="0"/>
                        </a:spcBef>
                        <a:spcAft>
                          <a:spcPts val="300"/>
                        </a:spcAft>
                        <a:buClr>
                          <a:srgbClr val="FF0000"/>
                        </a:buClr>
                        <a:buSzTx/>
                        <a:buFontTx/>
                        <a:buNone/>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Browser-based interface allows rapid adoption with minimal training.</a:t>
                      </a:r>
                    </a:p>
                  </a:txBody>
                  <a:tcPr horzOverflow="overflow">
                    <a:solidFill>
                      <a:schemeClr val="accent4">
                        <a:lumMod val="20000"/>
                        <a:lumOff val="80000"/>
                      </a:schemeClr>
                    </a:solidFill>
                  </a:tcPr>
                </a:tc>
                <a:tc>
                  <a:txBody>
                    <a:bodyPr/>
                    <a:lstStyle/>
                    <a:p>
                      <a:pPr marL="0" marR="0" lvl="0" indent="0" algn="l" defTabSz="914400" rtl="0" eaLnBrk="1" fontAlgn="base" latinLnBrk="0" hangingPunct="1">
                        <a:lnSpc>
                          <a:spcPct val="90000"/>
                        </a:lnSpc>
                        <a:spcBef>
                          <a:spcPct val="0"/>
                        </a:spcBef>
                        <a:spcAft>
                          <a:spcPts val="300"/>
                        </a:spcAft>
                        <a:buClr>
                          <a:srgbClr val="FF0000"/>
                        </a:buClr>
                        <a:buSzTx/>
                        <a:buFontTx/>
                        <a:buNone/>
                      </a:pPr>
                      <a:r>
                        <a:rPr kumimoji="0" lang="en-US" sz="1400" b="0" i="0" u="none" strike="noStrike" kern="1200" cap="none" normalizeH="0" baseline="0" dirty="0">
                          <a:ln>
                            <a:noFill/>
                          </a:ln>
                          <a:solidFill>
                            <a:schemeClr val="tx1"/>
                          </a:solidFill>
                          <a:effectLst/>
                          <a:latin typeface="Oracle Sans" panose="020B0503020204020204" pitchFamily="34" charset="0"/>
                          <a:ea typeface="+mn-ea"/>
                          <a:cs typeface="Oracle Sans" panose="020B0503020204020204" pitchFamily="34" charset="0"/>
                        </a:rPr>
                        <a:t>Complex design tool requires installation &amp; training, and delays time to value.</a:t>
                      </a:r>
                    </a:p>
                  </a:txBody>
                  <a:tcPr horzOverflow="overflow">
                    <a:solidFill>
                      <a:schemeClr val="accent4">
                        <a:lumMod val="20000"/>
                        <a:lumOff val="80000"/>
                      </a:schemeClr>
                    </a:solidFill>
                  </a:tcPr>
                </a:tc>
                <a:extLst>
                  <a:ext uri="{0D108BD9-81ED-4DB2-BD59-A6C34878D82A}">
                    <a16:rowId xmlns:a16="http://schemas.microsoft.com/office/drawing/2014/main" val="3348110853"/>
                  </a:ext>
                </a:extLst>
              </a:tr>
            </a:tbl>
          </a:graphicData>
        </a:graphic>
      </p:graphicFrame>
      <p:sp>
        <p:nvSpPr>
          <p:cNvPr id="7" name="TextBox 6">
            <a:extLst>
              <a:ext uri="{FF2B5EF4-FFF2-40B4-BE49-F238E27FC236}">
                <a16:creationId xmlns:a16="http://schemas.microsoft.com/office/drawing/2014/main" id="{AE0A0C57-5095-CA4C-9E41-B453F25CA6CA}"/>
              </a:ext>
            </a:extLst>
          </p:cNvPr>
          <p:cNvSpPr txBox="1"/>
          <p:nvPr/>
        </p:nvSpPr>
        <p:spPr>
          <a:xfrm>
            <a:off x="2153485" y="5746942"/>
            <a:ext cx="7888077" cy="369332"/>
          </a:xfrm>
          <a:prstGeom prst="rect">
            <a:avLst/>
          </a:prstGeom>
          <a:noFill/>
        </p:spPr>
        <p:txBody>
          <a:bodyPr wrap="square" rtlCol="0">
            <a:spAutoFit/>
          </a:bodyPr>
          <a:lstStyle/>
          <a:p>
            <a:pPr algn="ctr"/>
            <a:r>
              <a:rPr lang="en-US" b="1" dirty="0">
                <a:solidFill>
                  <a:schemeClr val="bg1"/>
                </a:solidFill>
              </a:rPr>
              <a:t>For more details, please check the Data Masking Compete Guide</a:t>
            </a:r>
          </a:p>
        </p:txBody>
      </p:sp>
    </p:spTree>
    <p:extLst>
      <p:ext uri="{BB962C8B-B14F-4D97-AF65-F5344CB8AC3E}">
        <p14:creationId xmlns:p14="http://schemas.microsoft.com/office/powerpoint/2010/main" val="165076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D89CEF-DD84-374D-B6FA-5C265BBC264A}"/>
              </a:ext>
            </a:extLst>
          </p:cNvPr>
          <p:cNvSpPr>
            <a:spLocks noGrp="1"/>
          </p:cNvSpPr>
          <p:nvPr>
            <p:ph type="title"/>
          </p:nvPr>
        </p:nvSpPr>
        <p:spPr/>
        <p:txBody>
          <a:bodyPr/>
          <a:lstStyle/>
          <a:p>
            <a:r>
              <a:rPr lang="en-US" dirty="0"/>
              <a:t>Oracle Data Masking and </a:t>
            </a:r>
            <a:r>
              <a:rPr lang="en-US" dirty="0" err="1"/>
              <a:t>Subsetting</a:t>
            </a:r>
            <a:endParaRPr lang="en-US" dirty="0"/>
          </a:p>
        </p:txBody>
      </p:sp>
      <p:sp>
        <p:nvSpPr>
          <p:cNvPr id="5" name="Text Placeholder 4">
            <a:extLst>
              <a:ext uri="{FF2B5EF4-FFF2-40B4-BE49-F238E27FC236}">
                <a16:creationId xmlns:a16="http://schemas.microsoft.com/office/drawing/2014/main" id="{97D0F77F-1622-5146-BBAB-5AE23D5B1F25}"/>
              </a:ext>
            </a:extLst>
          </p:cNvPr>
          <p:cNvSpPr>
            <a:spLocks noGrp="1"/>
          </p:cNvSpPr>
          <p:nvPr>
            <p:ph type="body" sz="quarter" idx="11"/>
          </p:nvPr>
        </p:nvSpPr>
        <p:spPr>
          <a:noFill/>
        </p:spPr>
        <p:txBody>
          <a:bodyPr vert="horz" lIns="0" tIns="0" rIns="0" bIns="0" rtlCol="0">
            <a:noAutofit/>
          </a:bodyPr>
          <a:lstStyle/>
          <a:p>
            <a:r>
              <a:rPr lang="en-US" sz="1800" dirty="0">
                <a:latin typeface="+mn-lt"/>
                <a:cs typeface="Oracle Sans Tab Light" panose="020B0403020204020204"/>
              </a:rPr>
              <a:t>Minimize Risk, Maximize Value</a:t>
            </a:r>
          </a:p>
        </p:txBody>
      </p:sp>
      <p:sp>
        <p:nvSpPr>
          <p:cNvPr id="3" name="Footer Placeholder 2">
            <a:extLst>
              <a:ext uri="{FF2B5EF4-FFF2-40B4-BE49-F238E27FC236}">
                <a16:creationId xmlns:a16="http://schemas.microsoft.com/office/drawing/2014/main" id="{691E0549-8B58-1048-911F-614FB9DDB28E}"/>
              </a:ext>
            </a:extLst>
          </p:cNvPr>
          <p:cNvSpPr>
            <a:spLocks noGrp="1"/>
          </p:cNvSpPr>
          <p:nvPr>
            <p:ph type="ftr" sz="quarter" idx="13"/>
          </p:nvPr>
        </p:nvSpPr>
        <p:spPr/>
        <p:txBody>
          <a:bodyPr/>
          <a:lstStyle/>
          <a:p>
            <a:r>
              <a:rPr lang="en-US"/>
              <a:t>Copyright © 2023, Oracle and/or its affiliates </a:t>
            </a:r>
            <a:endParaRPr lang="en-US" dirty="0"/>
          </a:p>
        </p:txBody>
      </p:sp>
      <p:pic>
        <p:nvPicPr>
          <p:cNvPr id="62" name="Picture 61">
            <a:extLst>
              <a:ext uri="{FF2B5EF4-FFF2-40B4-BE49-F238E27FC236}">
                <a16:creationId xmlns:a16="http://schemas.microsoft.com/office/drawing/2014/main" id="{C3420245-37CC-7285-92BB-8F67DBC3091F}"/>
              </a:ext>
            </a:extLst>
          </p:cNvPr>
          <p:cNvPicPr>
            <a:picLocks noChangeAspect="1"/>
          </p:cNvPicPr>
          <p:nvPr/>
        </p:nvPicPr>
        <p:blipFill>
          <a:blip r:embed="rId2"/>
          <a:stretch>
            <a:fillRect/>
          </a:stretch>
        </p:blipFill>
        <p:spPr>
          <a:xfrm>
            <a:off x="2684645" y="1989614"/>
            <a:ext cx="6417097" cy="3782011"/>
          </a:xfrm>
          <a:prstGeom prst="rect">
            <a:avLst/>
          </a:prstGeom>
        </p:spPr>
      </p:pic>
    </p:spTree>
    <p:extLst>
      <p:ext uri="{BB962C8B-B14F-4D97-AF65-F5344CB8AC3E}">
        <p14:creationId xmlns:p14="http://schemas.microsoft.com/office/powerpoint/2010/main" val="189961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b">
            <a:normAutofit/>
          </a:bodyPr>
          <a:lstStyle/>
          <a:p>
            <a:r>
              <a:rPr lang="en-US" dirty="0"/>
              <a:t>Oracle Data Masking and </a:t>
            </a:r>
            <a:r>
              <a:rPr lang="en-US" dirty="0" err="1"/>
              <a:t>Subsetting</a:t>
            </a:r>
            <a:endParaRPr lang="en-US" b="1" i="0" kern="1200" baseline="0" dirty="0">
              <a:latin typeface="+mn-lt"/>
              <a:ea typeface="+mn-ea"/>
              <a:cs typeface="+mj-cs"/>
            </a:endParaRPr>
          </a:p>
        </p:txBody>
      </p:sp>
      <p:sp>
        <p:nvSpPr>
          <p:cNvPr id="3" name="Text Placeholder 2">
            <a:extLst>
              <a:ext uri="{FF2B5EF4-FFF2-40B4-BE49-F238E27FC236}">
                <a16:creationId xmlns:a16="http://schemas.microsoft.com/office/drawing/2014/main" id="{B04582B3-786A-A4FD-60F3-93A0647BB991}"/>
              </a:ext>
            </a:extLst>
          </p:cNvPr>
          <p:cNvSpPr>
            <a:spLocks noGrp="1"/>
          </p:cNvSpPr>
          <p:nvPr>
            <p:ph type="body" sz="quarter" idx="11"/>
          </p:nvPr>
        </p:nvSpPr>
        <p:spPr/>
        <p:txBody>
          <a:bodyPr/>
          <a:lstStyle/>
          <a:p>
            <a:r>
              <a:rPr lang="fr-FR" sz="1800" dirty="0" err="1"/>
              <a:t>Serious</a:t>
            </a:r>
            <a:r>
              <a:rPr lang="fr-FR" sz="1800" dirty="0"/>
              <a:t> </a:t>
            </a:r>
            <a:r>
              <a:rPr lang="fr-FR" sz="1800" dirty="0" err="1"/>
              <a:t>competitors</a:t>
            </a:r>
            <a:endParaRPr lang="fr-FR" sz="1800" dirty="0"/>
          </a:p>
        </p:txBody>
      </p:sp>
      <p:sp>
        <p:nvSpPr>
          <p:cNvPr id="5" name="Footer Placeholder 4">
            <a:extLst>
              <a:ext uri="{FF2B5EF4-FFF2-40B4-BE49-F238E27FC236}">
                <a16:creationId xmlns:a16="http://schemas.microsoft.com/office/drawing/2014/main" id="{9209948B-7726-42AA-92E1-9383A8B11A04}"/>
              </a:ext>
            </a:extLst>
          </p:cNvPr>
          <p:cNvSpPr>
            <a:spLocks noGrp="1"/>
          </p:cNvSpPr>
          <p:nvPr>
            <p:ph type="ftr" sz="quarter" idx="13"/>
          </p:nvPr>
        </p:nvSpPr>
        <p:spPr/>
        <p:txBody>
          <a:bodyPr/>
          <a:lstStyle/>
          <a:p>
            <a:r>
              <a:rPr lang="en-US"/>
              <a:t>Copyright © 2023, Oracle and/or its affiliates </a:t>
            </a:r>
            <a:endParaRPr lang="en-US" dirty="0"/>
          </a:p>
        </p:txBody>
      </p:sp>
      <p:graphicFrame>
        <p:nvGraphicFramePr>
          <p:cNvPr id="9" name="TextBox 6">
            <a:extLst>
              <a:ext uri="{FF2B5EF4-FFF2-40B4-BE49-F238E27FC236}">
                <a16:creationId xmlns:a16="http://schemas.microsoft.com/office/drawing/2014/main" id="{088C916C-6B32-D994-35B2-0E2463BBBA46}"/>
              </a:ext>
            </a:extLst>
          </p:cNvPr>
          <p:cNvGraphicFramePr/>
          <p:nvPr>
            <p:extLst>
              <p:ext uri="{D42A27DB-BD31-4B8C-83A1-F6EECF244321}">
                <p14:modId xmlns:p14="http://schemas.microsoft.com/office/powerpoint/2010/main" val="227762547"/>
              </p:ext>
            </p:extLst>
          </p:nvPr>
        </p:nvGraphicFramePr>
        <p:xfrm>
          <a:off x="771525" y="1600200"/>
          <a:ext cx="10677525" cy="4507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descr="Text&#10;&#10;Description automatically generated">
            <a:extLst>
              <a:ext uri="{FF2B5EF4-FFF2-40B4-BE49-F238E27FC236}">
                <a16:creationId xmlns:a16="http://schemas.microsoft.com/office/drawing/2014/main" id="{D954530A-EB65-4284-9803-5B897128319C}"/>
              </a:ext>
            </a:extLst>
          </p:cNvPr>
          <p:cNvPicPr>
            <a:picLocks noChangeAspect="1"/>
          </p:cNvPicPr>
          <p:nvPr/>
        </p:nvPicPr>
        <p:blipFill rotWithShape="1">
          <a:blip r:embed="rId8">
            <a:extLst>
              <a:ext uri="{28A0092B-C50C-407E-A947-70E740481C1C}">
                <a14:useLocalDpi xmlns:a14="http://schemas.microsoft.com/office/drawing/2010/main" val="0"/>
              </a:ext>
            </a:extLst>
          </a:blip>
          <a:srcRect l="25822" t="32646" r="25530" b="40493"/>
          <a:stretch/>
        </p:blipFill>
        <p:spPr>
          <a:xfrm>
            <a:off x="3733800" y="2057400"/>
            <a:ext cx="2071364" cy="762000"/>
          </a:xfrm>
          <a:prstGeom prst="rect">
            <a:avLst/>
          </a:prstGeom>
        </p:spPr>
      </p:pic>
      <p:pic>
        <p:nvPicPr>
          <p:cNvPr id="16" name="Picture 15" descr="Logo, company name&#10;&#10;Description automatically generated">
            <a:extLst>
              <a:ext uri="{FF2B5EF4-FFF2-40B4-BE49-F238E27FC236}">
                <a16:creationId xmlns:a16="http://schemas.microsoft.com/office/drawing/2014/main" id="{01F141F9-AF72-4E06-9C01-D21E3ABA41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6837" y="2057400"/>
            <a:ext cx="2205182" cy="762000"/>
          </a:xfrm>
          <a:prstGeom prst="rect">
            <a:avLst/>
          </a:prstGeom>
        </p:spPr>
      </p:pic>
      <p:pic>
        <p:nvPicPr>
          <p:cNvPr id="20" name="Picture 19" descr="Logo, company name&#10;&#10;Description automatically generated">
            <a:extLst>
              <a:ext uri="{FF2B5EF4-FFF2-40B4-BE49-F238E27FC236}">
                <a16:creationId xmlns:a16="http://schemas.microsoft.com/office/drawing/2014/main" id="{E36D7FAE-8861-4167-BA5B-64035CE769EF}"/>
              </a:ext>
            </a:extLst>
          </p:cNvPr>
          <p:cNvPicPr>
            <a:picLocks noChangeAspect="1"/>
          </p:cNvPicPr>
          <p:nvPr/>
        </p:nvPicPr>
        <p:blipFill rotWithShape="1">
          <a:blip r:embed="rId10">
            <a:extLst>
              <a:ext uri="{28A0092B-C50C-407E-A947-70E740481C1C}">
                <a14:useLocalDpi xmlns:a14="http://schemas.microsoft.com/office/drawing/2010/main" val="0"/>
              </a:ext>
            </a:extLst>
          </a:blip>
          <a:srcRect t="26934" b="26934"/>
          <a:stretch/>
        </p:blipFill>
        <p:spPr>
          <a:xfrm>
            <a:off x="9144000" y="2057400"/>
            <a:ext cx="2205182" cy="762000"/>
          </a:xfrm>
          <a:prstGeom prst="rect">
            <a:avLst/>
          </a:prstGeom>
        </p:spPr>
      </p:pic>
      <p:grpSp>
        <p:nvGrpSpPr>
          <p:cNvPr id="24" name="Group 23">
            <a:extLst>
              <a:ext uri="{FF2B5EF4-FFF2-40B4-BE49-F238E27FC236}">
                <a16:creationId xmlns:a16="http://schemas.microsoft.com/office/drawing/2014/main" id="{ABD4C002-CBE6-441F-8F56-331FB9D677E5}"/>
              </a:ext>
            </a:extLst>
          </p:cNvPr>
          <p:cNvGrpSpPr/>
          <p:nvPr/>
        </p:nvGrpSpPr>
        <p:grpSpPr>
          <a:xfrm>
            <a:off x="932812" y="2057400"/>
            <a:ext cx="2071364" cy="762000"/>
            <a:chOff x="1447800" y="-1059751"/>
            <a:chExt cx="2071364" cy="762000"/>
          </a:xfrm>
        </p:grpSpPr>
        <p:sp>
          <p:nvSpPr>
            <p:cNvPr id="23" name="Rectangle 22">
              <a:extLst>
                <a:ext uri="{FF2B5EF4-FFF2-40B4-BE49-F238E27FC236}">
                  <a16:creationId xmlns:a16="http://schemas.microsoft.com/office/drawing/2014/main" id="{CFA98E8D-79DE-4212-B98D-7037FE7EAE9F}"/>
                </a:ext>
              </a:extLst>
            </p:cNvPr>
            <p:cNvSpPr/>
            <p:nvPr/>
          </p:nvSpPr>
          <p:spPr>
            <a:xfrm>
              <a:off x="1447800" y="-1059751"/>
              <a:ext cx="2071364" cy="76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 name="Picture 21" descr="Circle&#10;&#10;Description automatically generated with medium confidence">
              <a:extLst>
                <a:ext uri="{FF2B5EF4-FFF2-40B4-BE49-F238E27FC236}">
                  <a16:creationId xmlns:a16="http://schemas.microsoft.com/office/drawing/2014/main" id="{82C7A3E1-29E1-4C31-9D47-FF7E8C965C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76373" y="-988552"/>
              <a:ext cx="614218" cy="614218"/>
            </a:xfrm>
            <a:prstGeom prst="rect">
              <a:avLst/>
            </a:prstGeom>
          </p:spPr>
        </p:pic>
      </p:grpSp>
    </p:spTree>
    <p:extLst>
      <p:ext uri="{BB962C8B-B14F-4D97-AF65-F5344CB8AC3E}">
        <p14:creationId xmlns:p14="http://schemas.microsoft.com/office/powerpoint/2010/main" val="3374425867"/>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3D8963-0BA8-2940-A856-099BF8A12B48}"/>
              </a:ext>
            </a:extLst>
          </p:cNvPr>
          <p:cNvSpPr>
            <a:spLocks noGrp="1"/>
          </p:cNvSpPr>
          <p:nvPr>
            <p:ph type="title"/>
          </p:nvPr>
        </p:nvSpPr>
        <p:spPr/>
        <p:txBody>
          <a:bodyPr/>
          <a:lstStyle/>
          <a:p>
            <a:r>
              <a:rPr lang="en-US" dirty="0"/>
              <a:t>Oracle Data Masking and </a:t>
            </a:r>
            <a:r>
              <a:rPr lang="en-US" dirty="0" err="1"/>
              <a:t>Subsetting</a:t>
            </a:r>
            <a:endParaRPr lang="en-US" sz="2000" b="0" dirty="0"/>
          </a:p>
        </p:txBody>
      </p:sp>
      <p:sp>
        <p:nvSpPr>
          <p:cNvPr id="4" name="Text Placeholder 3">
            <a:extLst>
              <a:ext uri="{FF2B5EF4-FFF2-40B4-BE49-F238E27FC236}">
                <a16:creationId xmlns:a16="http://schemas.microsoft.com/office/drawing/2014/main" id="{04A0B0D3-4E6C-C041-A3FF-D30996ADCD9E}"/>
              </a:ext>
            </a:extLst>
          </p:cNvPr>
          <p:cNvSpPr>
            <a:spLocks noGrp="1"/>
          </p:cNvSpPr>
          <p:nvPr>
            <p:ph type="body" sz="quarter" idx="11"/>
          </p:nvPr>
        </p:nvSpPr>
        <p:spPr/>
        <p:txBody>
          <a:bodyPr>
            <a:normAutofit/>
          </a:bodyPr>
          <a:lstStyle/>
          <a:p>
            <a:r>
              <a:rPr lang="en-US" sz="1800" b="0" dirty="0"/>
              <a:t>Key positioning and talking points</a:t>
            </a:r>
            <a:endParaRPr lang="en-US" sz="1800" dirty="0"/>
          </a:p>
        </p:txBody>
      </p:sp>
      <p:sp>
        <p:nvSpPr>
          <p:cNvPr id="3" name="Footer Placeholder 2">
            <a:extLst>
              <a:ext uri="{FF2B5EF4-FFF2-40B4-BE49-F238E27FC236}">
                <a16:creationId xmlns:a16="http://schemas.microsoft.com/office/drawing/2014/main" id="{62956928-2E52-8249-87E0-4FBF09A1C80E}"/>
              </a:ext>
            </a:extLst>
          </p:cNvPr>
          <p:cNvSpPr>
            <a:spLocks noGrp="1"/>
          </p:cNvSpPr>
          <p:nvPr>
            <p:ph type="ftr" sz="quarter" idx="13"/>
          </p:nvPr>
        </p:nvSpPr>
        <p:spPr/>
        <p:txBody>
          <a:bodyPr/>
          <a:lstStyle/>
          <a:p>
            <a:r>
              <a:rPr lang="en-US"/>
              <a:t>Copyright © 2023, Oracle and/or its affiliates </a:t>
            </a:r>
            <a:endParaRPr lang="en-US" dirty="0"/>
          </a:p>
        </p:txBody>
      </p:sp>
      <p:sp>
        <p:nvSpPr>
          <p:cNvPr id="7" name="TextBox 6">
            <a:extLst>
              <a:ext uri="{FF2B5EF4-FFF2-40B4-BE49-F238E27FC236}">
                <a16:creationId xmlns:a16="http://schemas.microsoft.com/office/drawing/2014/main" id="{86587F11-06A0-7408-D93B-D86752B53DC5}"/>
              </a:ext>
            </a:extLst>
          </p:cNvPr>
          <p:cNvSpPr txBox="1"/>
          <p:nvPr/>
        </p:nvSpPr>
        <p:spPr>
          <a:xfrm>
            <a:off x="768875" y="1626901"/>
            <a:ext cx="10671048" cy="4185761"/>
          </a:xfrm>
          <a:prstGeom prst="rect">
            <a:avLst/>
          </a:prstGeom>
          <a:noFill/>
        </p:spPr>
        <p:txBody>
          <a:bodyPr wrap="square">
            <a:spAutoFit/>
          </a:bodyPr>
          <a:lstStyle/>
          <a:p>
            <a:r>
              <a:rPr lang="en-US" b="1" dirty="0"/>
              <a:t>Total Cost of Ownership</a:t>
            </a:r>
          </a:p>
          <a:p>
            <a:pPr marL="742950" lvl="1" indent="-285750">
              <a:buFont typeface="Arial" panose="020B0604020202020204" pitchFamily="34" charset="0"/>
              <a:buChar char="•"/>
            </a:pPr>
            <a:r>
              <a:rPr lang="en-US" sz="1600" dirty="0"/>
              <a:t>Discover, subset, and mask using a familiar tool (Enterprise Manager) via </a:t>
            </a:r>
            <a:r>
              <a:rPr lang="en-US" sz="1600" b="1" dirty="0"/>
              <a:t>a single license</a:t>
            </a:r>
          </a:p>
          <a:p>
            <a:pPr marL="742950" lvl="1" indent="-285750">
              <a:buFont typeface="Arial" panose="020B0604020202020204" pitchFamily="34" charset="0"/>
              <a:buChar char="•"/>
            </a:pPr>
            <a:r>
              <a:rPr lang="en-US" sz="1600" dirty="0"/>
              <a:t>Simple to deploy and </a:t>
            </a:r>
            <a:r>
              <a:rPr lang="en-US" sz="1600" b="1" dirty="0"/>
              <a:t>easy-to-use </a:t>
            </a:r>
            <a:r>
              <a:rPr lang="en-US" sz="1600" dirty="0"/>
              <a:t>centralized and unified masking and </a:t>
            </a:r>
            <a:r>
              <a:rPr lang="en-US" sz="1600" dirty="0" err="1"/>
              <a:t>subsetting</a:t>
            </a:r>
            <a:endParaRPr lang="en-US" sz="1600" dirty="0"/>
          </a:p>
          <a:p>
            <a:pPr marL="742950" lvl="1" indent="-285750">
              <a:buFont typeface="Arial" panose="020B0604020202020204" pitchFamily="34" charset="0"/>
              <a:buChar char="•"/>
            </a:pPr>
            <a:r>
              <a:rPr lang="en-US" sz="1600" b="1" dirty="0"/>
              <a:t>In-export </a:t>
            </a:r>
            <a:r>
              <a:rPr lang="en-US" sz="1600" dirty="0"/>
              <a:t>masking minimizes requirements for security at a staging area</a:t>
            </a:r>
          </a:p>
          <a:p>
            <a:pPr marL="742950" lvl="1" indent="-285750">
              <a:buFont typeface="Arial" panose="020B0604020202020204" pitchFamily="34" charset="0"/>
              <a:buChar char="•"/>
            </a:pPr>
            <a:r>
              <a:rPr lang="en-US" sz="1600" dirty="0"/>
              <a:t>Tight integration across Oracle Database ecosystem</a:t>
            </a:r>
          </a:p>
          <a:p>
            <a:pPr marL="742950" lvl="1" indent="-285750">
              <a:buFont typeface="Arial" panose="020B0604020202020204" pitchFamily="34" charset="0"/>
              <a:buChar char="•"/>
            </a:pPr>
            <a:r>
              <a:rPr lang="en-US" sz="1600" dirty="0"/>
              <a:t>Supports </a:t>
            </a:r>
            <a:r>
              <a:rPr lang="en-US" sz="1600" b="1" dirty="0"/>
              <a:t>heterogeneous masking </a:t>
            </a:r>
            <a:r>
              <a:rPr lang="en-US" sz="1600" dirty="0"/>
              <a:t>across non-Oracle databases via Database Gateways and ODI</a:t>
            </a:r>
          </a:p>
          <a:p>
            <a:pPr lvl="1"/>
            <a:endParaRPr lang="en-US" dirty="0"/>
          </a:p>
          <a:p>
            <a:r>
              <a:rPr lang="en-US" b="1" dirty="0"/>
              <a:t>High Performance</a:t>
            </a:r>
          </a:p>
          <a:p>
            <a:pPr marL="742950" lvl="1" indent="-285750">
              <a:buFont typeface="Arial" panose="020B0604020202020204" pitchFamily="34" charset="0"/>
              <a:buChar char="•"/>
            </a:pPr>
            <a:r>
              <a:rPr lang="en-US" sz="1600" dirty="0"/>
              <a:t>Fast, full-database masking on Oracle Database</a:t>
            </a:r>
          </a:p>
          <a:p>
            <a:pPr marL="742950" lvl="1" indent="-285750">
              <a:buFont typeface="Arial" panose="020B0604020202020204" pitchFamily="34" charset="0"/>
              <a:buChar char="•"/>
            </a:pPr>
            <a:r>
              <a:rPr lang="en-US" sz="1600" dirty="0"/>
              <a:t>Leverages several Oracle Database internal kernel features for optimal performance</a:t>
            </a:r>
          </a:p>
          <a:p>
            <a:pPr marL="742950" lvl="1" indent="-285750">
              <a:buFont typeface="Arial" panose="020B0604020202020204" pitchFamily="34" charset="0"/>
              <a:buChar char="•"/>
            </a:pPr>
            <a:r>
              <a:rPr lang="en-US" sz="1600" dirty="0"/>
              <a:t>In-Export execution leverages proven Oracle Data Pump technology</a:t>
            </a:r>
          </a:p>
          <a:p>
            <a:pPr lvl="1"/>
            <a:endParaRPr lang="en-US" dirty="0"/>
          </a:p>
          <a:p>
            <a:r>
              <a:rPr lang="en-US" b="1" dirty="0"/>
              <a:t>Flexibility</a:t>
            </a:r>
          </a:p>
          <a:p>
            <a:pPr marL="742950" lvl="1" indent="-285750">
              <a:buFont typeface="Arial" panose="020B0604020202020204" pitchFamily="34" charset="0"/>
              <a:buChar char="•"/>
            </a:pPr>
            <a:r>
              <a:rPr lang="en-US" sz="1600" dirty="0"/>
              <a:t>Comprehensive, extensible, and flexible masking options to meet diverse requirements</a:t>
            </a:r>
          </a:p>
          <a:p>
            <a:pPr marL="742950" lvl="1" indent="-285750">
              <a:buFont typeface="Arial" panose="020B0604020202020204" pitchFamily="34" charset="0"/>
              <a:buChar char="•"/>
            </a:pPr>
            <a:r>
              <a:rPr lang="en-US" sz="1600" dirty="0"/>
              <a:t>Flexible options for data </a:t>
            </a:r>
            <a:r>
              <a:rPr lang="en-US" sz="1600" dirty="0" err="1"/>
              <a:t>subsetting</a:t>
            </a:r>
            <a:r>
              <a:rPr lang="en-US" sz="1600" dirty="0"/>
              <a:t> enable right-sized data sets for non-production</a:t>
            </a:r>
          </a:p>
          <a:p>
            <a:pPr marL="742950" lvl="1" indent="-285750">
              <a:buFont typeface="Arial" panose="020B0604020202020204" pitchFamily="34" charset="0"/>
              <a:buChar char="•"/>
            </a:pPr>
            <a:r>
              <a:rPr lang="en-US" sz="1600" dirty="0"/>
              <a:t>Flexible deployment options (in-database and in-export)</a:t>
            </a:r>
          </a:p>
        </p:txBody>
      </p:sp>
    </p:spTree>
    <p:extLst>
      <p:ext uri="{BB962C8B-B14F-4D97-AF65-F5344CB8AC3E}">
        <p14:creationId xmlns:p14="http://schemas.microsoft.com/office/powerpoint/2010/main" val="226060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956928-2E52-8249-87E0-4FBF09A1C80E}"/>
              </a:ext>
            </a:extLst>
          </p:cNvPr>
          <p:cNvSpPr>
            <a:spLocks noGrp="1"/>
          </p:cNvSpPr>
          <p:nvPr>
            <p:ph type="ftr" sz="quarter" idx="13"/>
          </p:nvPr>
        </p:nvSpPr>
        <p:spPr/>
        <p:txBody>
          <a:bodyPr/>
          <a:lstStyle/>
          <a:p>
            <a:r>
              <a:rPr lang="en-US"/>
              <a:t>Copyright © 2023, Oracle and/or its affiliates </a:t>
            </a:r>
            <a:endParaRPr lang="en-US" dirty="0"/>
          </a:p>
        </p:txBody>
      </p:sp>
      <p:sp>
        <p:nvSpPr>
          <p:cNvPr id="7" name="TextBox 6">
            <a:extLst>
              <a:ext uri="{FF2B5EF4-FFF2-40B4-BE49-F238E27FC236}">
                <a16:creationId xmlns:a16="http://schemas.microsoft.com/office/drawing/2014/main" id="{91216C5C-9716-456F-DDBA-F1856985AC29}"/>
              </a:ext>
            </a:extLst>
          </p:cNvPr>
          <p:cNvSpPr txBox="1"/>
          <p:nvPr/>
        </p:nvSpPr>
        <p:spPr>
          <a:xfrm>
            <a:off x="762000" y="1657499"/>
            <a:ext cx="10820400" cy="3693319"/>
          </a:xfrm>
          <a:prstGeom prst="rect">
            <a:avLst/>
          </a:prstGeom>
          <a:noFill/>
        </p:spPr>
        <p:txBody>
          <a:bodyPr wrap="square">
            <a:spAutoFit/>
          </a:bodyPr>
          <a:lstStyle/>
          <a:p>
            <a:r>
              <a:rPr lang="en-US" b="1" dirty="0"/>
              <a:t>Robust Data Discovery</a:t>
            </a:r>
          </a:p>
          <a:p>
            <a:pPr marL="742950" lvl="1" indent="-285750">
              <a:buFont typeface="Arial" panose="020B0604020202020204" pitchFamily="34" charset="0"/>
              <a:buChar char="•"/>
            </a:pPr>
            <a:r>
              <a:rPr lang="en-US" sz="1600" dirty="0"/>
              <a:t>Examines both metadata and actual  data to discover sensitive columns which helps minimize false positives and false negatives</a:t>
            </a:r>
          </a:p>
          <a:p>
            <a:pPr marL="742950" lvl="1" indent="-285750">
              <a:buFont typeface="Arial" panose="020B0604020202020204" pitchFamily="34" charset="0"/>
              <a:buChar char="•"/>
            </a:pPr>
            <a:r>
              <a:rPr lang="en-US" sz="1600" dirty="0"/>
              <a:t>Discovers dictionary-based referential relationships and also provides the option to auto-discover application-level relationships. It helps preserve data integrity during masking and </a:t>
            </a:r>
            <a:r>
              <a:rPr lang="en-US" sz="1600" dirty="0" err="1"/>
              <a:t>subsetting</a:t>
            </a:r>
            <a:endParaRPr lang="en-US" sz="1600" dirty="0"/>
          </a:p>
          <a:p>
            <a:pPr lvl="1"/>
            <a:endParaRPr lang="en-US" dirty="0"/>
          </a:p>
          <a:p>
            <a:r>
              <a:rPr lang="en-US" b="1" dirty="0"/>
              <a:t>Application Templates</a:t>
            </a:r>
          </a:p>
          <a:p>
            <a:pPr marL="742950" lvl="1" indent="-285750">
              <a:buFont typeface="Arial" panose="020B0604020202020204" pitchFamily="34" charset="0"/>
              <a:buChar char="•"/>
            </a:pPr>
            <a:r>
              <a:rPr lang="en-US" sz="1600" dirty="0"/>
              <a:t>Offers masking templates for Oracle EBS and Fusion Apps, certified by the application teams</a:t>
            </a:r>
          </a:p>
          <a:p>
            <a:pPr marL="742950" lvl="1" indent="-285750">
              <a:buFont typeface="Arial" panose="020B0604020202020204" pitchFamily="34" charset="0"/>
              <a:buChar char="•"/>
            </a:pPr>
            <a:r>
              <a:rPr lang="en-US" sz="1600" dirty="0"/>
              <a:t>Templates are available at no additional cost and dramatically reduce effort and time-to-value which ultimately reduces total cost of ownership</a:t>
            </a:r>
          </a:p>
          <a:p>
            <a:pPr lvl="1"/>
            <a:endParaRPr lang="en-US" dirty="0"/>
          </a:p>
          <a:p>
            <a:r>
              <a:rPr lang="en-US" b="1" dirty="0"/>
              <a:t>Defense-in-Depth</a:t>
            </a:r>
          </a:p>
          <a:p>
            <a:pPr marL="742950" lvl="1" indent="-285750">
              <a:buFont typeface="Arial" panose="020B0604020202020204" pitchFamily="34" charset="0"/>
              <a:buChar char="•"/>
            </a:pPr>
            <a:r>
              <a:rPr lang="en-US" sz="1600" dirty="0"/>
              <a:t>Masking is one layer in Oracle’s extensive strategy for holistic database security</a:t>
            </a:r>
          </a:p>
          <a:p>
            <a:pPr marL="742950" lvl="1" indent="-285750">
              <a:buFont typeface="Arial" panose="020B0604020202020204" pitchFamily="34" charset="0"/>
              <a:buChar char="•"/>
            </a:pPr>
            <a:r>
              <a:rPr lang="en-US" sz="1600" dirty="0"/>
              <a:t>Oracle is a single vendor you can trust for unified database management and security</a:t>
            </a:r>
          </a:p>
        </p:txBody>
      </p:sp>
      <p:sp>
        <p:nvSpPr>
          <p:cNvPr id="10" name="Title 4">
            <a:extLst>
              <a:ext uri="{FF2B5EF4-FFF2-40B4-BE49-F238E27FC236}">
                <a16:creationId xmlns:a16="http://schemas.microsoft.com/office/drawing/2014/main" id="{18A29BE6-E7CF-4B9D-A85E-79802B439A58}"/>
              </a:ext>
            </a:extLst>
          </p:cNvPr>
          <p:cNvSpPr>
            <a:spLocks noGrp="1"/>
          </p:cNvSpPr>
          <p:nvPr>
            <p:ph type="title"/>
          </p:nvPr>
        </p:nvSpPr>
        <p:spPr>
          <a:xfrm>
            <a:off x="768875" y="182403"/>
            <a:ext cx="10671048" cy="822960"/>
          </a:xfrm>
        </p:spPr>
        <p:txBody>
          <a:bodyPr/>
          <a:lstStyle/>
          <a:p>
            <a:r>
              <a:rPr lang="en-US" dirty="0"/>
              <a:t>Oracle Data Masking and </a:t>
            </a:r>
            <a:r>
              <a:rPr lang="en-US" dirty="0" err="1"/>
              <a:t>Subsetting</a:t>
            </a:r>
            <a:endParaRPr lang="en-US" sz="2000" b="0" dirty="0"/>
          </a:p>
        </p:txBody>
      </p:sp>
      <p:sp>
        <p:nvSpPr>
          <p:cNvPr id="11" name="Text Placeholder 3">
            <a:extLst>
              <a:ext uri="{FF2B5EF4-FFF2-40B4-BE49-F238E27FC236}">
                <a16:creationId xmlns:a16="http://schemas.microsoft.com/office/drawing/2014/main" id="{9D358E92-6165-1C61-66C6-5F83AFEF1C08}"/>
              </a:ext>
            </a:extLst>
          </p:cNvPr>
          <p:cNvSpPr>
            <a:spLocks noGrp="1"/>
          </p:cNvSpPr>
          <p:nvPr>
            <p:ph type="body" sz="quarter" idx="11"/>
          </p:nvPr>
        </p:nvSpPr>
        <p:spPr>
          <a:xfrm>
            <a:off x="762000" y="1024235"/>
            <a:ext cx="10671048" cy="330540"/>
          </a:xfrm>
        </p:spPr>
        <p:txBody>
          <a:bodyPr>
            <a:normAutofit/>
          </a:bodyPr>
          <a:lstStyle/>
          <a:p>
            <a:r>
              <a:rPr lang="en-US" sz="1800" b="0" dirty="0"/>
              <a:t>Key positioning and talking points</a:t>
            </a:r>
            <a:endParaRPr lang="en-US" sz="1800" dirty="0"/>
          </a:p>
        </p:txBody>
      </p:sp>
    </p:spTree>
    <p:extLst>
      <p:ext uri="{BB962C8B-B14F-4D97-AF65-F5344CB8AC3E}">
        <p14:creationId xmlns:p14="http://schemas.microsoft.com/office/powerpoint/2010/main" val="220895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dirty="0"/>
              <a:t>Oracle Data Masking and Subsetting</a:t>
            </a:r>
          </a:p>
        </p:txBody>
      </p:sp>
      <p:sp>
        <p:nvSpPr>
          <p:cNvPr id="4" name="Text Placeholder 3">
            <a:extLst>
              <a:ext uri="{FF2B5EF4-FFF2-40B4-BE49-F238E27FC236}">
                <a16:creationId xmlns:a16="http://schemas.microsoft.com/office/drawing/2014/main" id="{B0FB1FA8-A9D5-E09C-6D2B-6549A9061BA9}"/>
              </a:ext>
            </a:extLst>
          </p:cNvPr>
          <p:cNvSpPr>
            <a:spLocks noGrp="1"/>
          </p:cNvSpPr>
          <p:nvPr>
            <p:ph type="body" sz="quarter" idx="11"/>
          </p:nvPr>
        </p:nvSpPr>
        <p:spPr/>
        <p:txBody>
          <a:bodyPr/>
          <a:lstStyle/>
          <a:p>
            <a:r>
              <a:rPr lang="en-US" sz="1800" dirty="0"/>
              <a:t>Key Benefits</a:t>
            </a:r>
            <a:endParaRPr lang="fr-FR" sz="1800" dirty="0"/>
          </a:p>
        </p:txBody>
      </p:sp>
      <p:sp>
        <p:nvSpPr>
          <p:cNvPr id="3" name="Footer Placeholder 2">
            <a:extLst>
              <a:ext uri="{FF2B5EF4-FFF2-40B4-BE49-F238E27FC236}">
                <a16:creationId xmlns:a16="http://schemas.microsoft.com/office/drawing/2014/main" id="{420283C4-2940-4D78-9810-8E589D474B1B}"/>
              </a:ext>
            </a:extLst>
          </p:cNvPr>
          <p:cNvSpPr>
            <a:spLocks noGrp="1"/>
          </p:cNvSpPr>
          <p:nvPr>
            <p:ph type="ftr" sz="quarter" idx="13"/>
          </p:nvPr>
        </p:nvSpPr>
        <p:spPr/>
        <p:txBody>
          <a:bodyPr anchor="ctr">
            <a:normAutofit/>
          </a:bodyPr>
          <a:lstStyle/>
          <a:p>
            <a:pPr>
              <a:spcAft>
                <a:spcPts val="600"/>
              </a:spcAft>
            </a:pPr>
            <a:r>
              <a:rPr lang="en-US"/>
              <a:t>Copyright © 2023, Oracle and/or its affiliates </a:t>
            </a:r>
          </a:p>
        </p:txBody>
      </p:sp>
      <p:graphicFrame>
        <p:nvGraphicFramePr>
          <p:cNvPr id="7" name="Content Placeholder 3">
            <a:extLst>
              <a:ext uri="{FF2B5EF4-FFF2-40B4-BE49-F238E27FC236}">
                <a16:creationId xmlns:a16="http://schemas.microsoft.com/office/drawing/2014/main" id="{C06F94A9-BA73-4534-9ACD-D14AA51B9394}"/>
              </a:ext>
            </a:extLst>
          </p:cNvPr>
          <p:cNvGraphicFramePr>
            <a:graphicFrameLocks noGrp="1"/>
          </p:cNvGraphicFramePr>
          <p:nvPr>
            <p:ph sz="quarter" idx="4294967295"/>
            <p:extLst>
              <p:ext uri="{D42A27DB-BD31-4B8C-83A1-F6EECF244321}">
                <p14:modId xmlns:p14="http://schemas.microsoft.com/office/powerpoint/2010/main" val="472584504"/>
              </p:ext>
            </p:extLst>
          </p:nvPr>
        </p:nvGraphicFramePr>
        <p:xfrm>
          <a:off x="754063" y="1712913"/>
          <a:ext cx="10675937"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5541166"/>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926F978-43A7-4592-B461-C74EF43612DF}"/>
              </a:ext>
            </a:extLst>
          </p:cNvPr>
          <p:cNvSpPr>
            <a:spLocks noGrp="1"/>
          </p:cNvSpPr>
          <p:nvPr>
            <p:ph type="title"/>
          </p:nvPr>
        </p:nvSpPr>
        <p:spPr/>
        <p:txBody>
          <a:bodyPr/>
          <a:lstStyle/>
          <a:p>
            <a:r>
              <a:rPr lang="en-US" dirty="0"/>
              <a:t>Doing A Successful </a:t>
            </a:r>
            <a:br>
              <a:rPr lang="en-US" dirty="0"/>
            </a:br>
            <a:r>
              <a:rPr lang="en-US" dirty="0"/>
              <a:t>Proof of Concept</a:t>
            </a:r>
          </a:p>
        </p:txBody>
      </p:sp>
      <p:sp>
        <p:nvSpPr>
          <p:cNvPr id="9" name="Text Placeholder 8">
            <a:extLst>
              <a:ext uri="{FF2B5EF4-FFF2-40B4-BE49-F238E27FC236}">
                <a16:creationId xmlns:a16="http://schemas.microsoft.com/office/drawing/2014/main" id="{0186AE22-A4C3-43A5-8277-5C004B81BF12}"/>
              </a:ext>
            </a:extLst>
          </p:cNvPr>
          <p:cNvSpPr>
            <a:spLocks noGrp="1"/>
          </p:cNvSpPr>
          <p:nvPr>
            <p:ph type="body" sz="quarter" idx="33"/>
          </p:nvPr>
        </p:nvSpPr>
        <p:spPr/>
        <p:txBody>
          <a:bodyPr/>
          <a:lstStyle/>
          <a:p>
            <a:endParaRPr lang="en-US" dirty="0"/>
          </a:p>
        </p:txBody>
      </p:sp>
      <p:sp>
        <p:nvSpPr>
          <p:cNvPr id="4" name="Footer Placeholder 3">
            <a:extLst>
              <a:ext uri="{FF2B5EF4-FFF2-40B4-BE49-F238E27FC236}">
                <a16:creationId xmlns:a16="http://schemas.microsoft.com/office/drawing/2014/main" id="{9300CA2D-4A85-E5C9-9CCB-37FA9F52724B}"/>
              </a:ext>
            </a:extLst>
          </p:cNvPr>
          <p:cNvSpPr>
            <a:spLocks noGrp="1"/>
          </p:cNvSpPr>
          <p:nvPr>
            <p:ph type="ftr" sz="quarter" idx="11"/>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277416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202C06-8DF2-5D49-9369-238101982358}"/>
              </a:ext>
            </a:extLst>
          </p:cNvPr>
          <p:cNvSpPr>
            <a:spLocks noGrp="1"/>
          </p:cNvSpPr>
          <p:nvPr>
            <p:ph type="title"/>
          </p:nvPr>
        </p:nvSpPr>
        <p:spPr/>
        <p:txBody>
          <a:bodyPr/>
          <a:lstStyle/>
          <a:p>
            <a:r>
              <a:rPr lang="en-US" dirty="0"/>
              <a:t>Oracle Data Masking and </a:t>
            </a:r>
            <a:r>
              <a:rPr lang="en-US" dirty="0" err="1"/>
              <a:t>Subsetting</a:t>
            </a:r>
            <a:endParaRPr lang="en-US" dirty="0"/>
          </a:p>
        </p:txBody>
      </p:sp>
      <p:sp>
        <p:nvSpPr>
          <p:cNvPr id="4" name="Text Placeholder 3">
            <a:extLst>
              <a:ext uri="{FF2B5EF4-FFF2-40B4-BE49-F238E27FC236}">
                <a16:creationId xmlns:a16="http://schemas.microsoft.com/office/drawing/2014/main" id="{90205DDE-0B2B-9041-933A-BECF8DF3A1D9}"/>
              </a:ext>
            </a:extLst>
          </p:cNvPr>
          <p:cNvSpPr>
            <a:spLocks noGrp="1"/>
          </p:cNvSpPr>
          <p:nvPr>
            <p:ph type="body" sz="quarter" idx="11"/>
          </p:nvPr>
        </p:nvSpPr>
        <p:spPr/>
        <p:txBody>
          <a:bodyPr>
            <a:normAutofit/>
          </a:bodyPr>
          <a:lstStyle/>
          <a:p>
            <a:r>
              <a:rPr lang="en-US" sz="1800" dirty="0"/>
              <a:t>Doing a successful Proof of Concept</a:t>
            </a:r>
          </a:p>
        </p:txBody>
      </p:sp>
      <p:sp>
        <p:nvSpPr>
          <p:cNvPr id="3" name="Footer Placeholder 2">
            <a:extLst>
              <a:ext uri="{FF2B5EF4-FFF2-40B4-BE49-F238E27FC236}">
                <a16:creationId xmlns:a16="http://schemas.microsoft.com/office/drawing/2014/main" id="{F68D808B-B0CC-B24F-B9FD-53173E6D3BA9}"/>
              </a:ext>
            </a:extLst>
          </p:cNvPr>
          <p:cNvSpPr>
            <a:spLocks noGrp="1"/>
          </p:cNvSpPr>
          <p:nvPr>
            <p:ph type="ftr" sz="quarter" idx="13"/>
          </p:nvPr>
        </p:nvSpPr>
        <p:spPr/>
        <p:txBody>
          <a:bodyPr/>
          <a:lstStyle/>
          <a:p>
            <a:r>
              <a:rPr lang="en-US"/>
              <a:t>Copyright © 2023, Oracle and/or its affiliates </a:t>
            </a:r>
            <a:endParaRPr lang="en-US" dirty="0"/>
          </a:p>
        </p:txBody>
      </p:sp>
      <p:pic>
        <p:nvPicPr>
          <p:cNvPr id="6" name="Picture 5">
            <a:extLst>
              <a:ext uri="{FF2B5EF4-FFF2-40B4-BE49-F238E27FC236}">
                <a16:creationId xmlns:a16="http://schemas.microsoft.com/office/drawing/2014/main" id="{56AB8738-07FC-9149-84AC-2AA3E15B7FAE}"/>
              </a:ext>
            </a:extLst>
          </p:cNvPr>
          <p:cNvPicPr>
            <a:picLocks noChangeAspect="1"/>
          </p:cNvPicPr>
          <p:nvPr/>
        </p:nvPicPr>
        <p:blipFill>
          <a:blip r:embed="rId2"/>
          <a:stretch>
            <a:fillRect/>
          </a:stretch>
        </p:blipFill>
        <p:spPr>
          <a:xfrm>
            <a:off x="8813858" y="1837944"/>
            <a:ext cx="3090735" cy="3991922"/>
          </a:xfrm>
          <a:prstGeom prst="rect">
            <a:avLst/>
          </a:prstGeom>
        </p:spPr>
      </p:pic>
      <p:sp>
        <p:nvSpPr>
          <p:cNvPr id="7" name="Rectangle 6">
            <a:extLst>
              <a:ext uri="{FF2B5EF4-FFF2-40B4-BE49-F238E27FC236}">
                <a16:creationId xmlns:a16="http://schemas.microsoft.com/office/drawing/2014/main" id="{80F1208E-6339-4A48-B2DD-B50420D9A745}"/>
              </a:ext>
            </a:extLst>
          </p:cNvPr>
          <p:cNvSpPr/>
          <p:nvPr/>
        </p:nvSpPr>
        <p:spPr>
          <a:xfrm>
            <a:off x="8668581" y="5868908"/>
            <a:ext cx="3576425" cy="307777"/>
          </a:xfrm>
          <a:prstGeom prst="rect">
            <a:avLst/>
          </a:prstGeom>
        </p:spPr>
        <p:txBody>
          <a:bodyPr wrap="square">
            <a:spAutoFit/>
          </a:bodyPr>
          <a:lstStyle/>
          <a:p>
            <a:pPr algn="ctr"/>
            <a:r>
              <a:rPr lang="en-US" sz="1400" b="1" u="sng" dirty="0">
                <a:solidFill>
                  <a:schemeClr val="bg1"/>
                </a:solidFill>
                <a:latin typeface="Helvetica Neue"/>
                <a:hlinkClick r:id="rId3">
                  <a:extLst>
                    <a:ext uri="{A12FA001-AC4F-418D-AE19-62706E023703}">
                      <ahyp:hlinkClr xmlns:ahyp="http://schemas.microsoft.com/office/drawing/2018/hyperlinkcolor" val="tx"/>
                    </a:ext>
                  </a:extLst>
                </a:hlinkClick>
              </a:rPr>
              <a:t>Guidelines for a Successful </a:t>
            </a:r>
            <a:r>
              <a:rPr lang="en-US" sz="1400" b="1" u="sng" dirty="0">
                <a:solidFill>
                  <a:schemeClr val="bg1"/>
                </a:solidFill>
                <a:latin typeface="Helvetica Neue"/>
              </a:rPr>
              <a:t>PoC</a:t>
            </a:r>
            <a:endParaRPr lang="en-US" sz="1400" b="1" i="0" u="sng" dirty="0">
              <a:solidFill>
                <a:schemeClr val="bg1"/>
              </a:solidFill>
              <a:effectLst/>
              <a:latin typeface="Helvetica Neue"/>
            </a:endParaRPr>
          </a:p>
        </p:txBody>
      </p:sp>
      <p:sp>
        <p:nvSpPr>
          <p:cNvPr id="8" name="Rectangle 7">
            <a:extLst>
              <a:ext uri="{FF2B5EF4-FFF2-40B4-BE49-F238E27FC236}">
                <a16:creationId xmlns:a16="http://schemas.microsoft.com/office/drawing/2014/main" id="{9389D4B8-0D89-4300-8A8B-79536FDE5968}"/>
              </a:ext>
            </a:extLst>
          </p:cNvPr>
          <p:cNvSpPr/>
          <p:nvPr/>
        </p:nvSpPr>
        <p:spPr>
          <a:xfrm>
            <a:off x="8610990" y="5877173"/>
            <a:ext cx="3496470" cy="307777"/>
          </a:xfrm>
          <a:prstGeom prst="rect">
            <a:avLst/>
          </a:prstGeom>
        </p:spPr>
        <p:txBody>
          <a:bodyPr wrap="none">
            <a:spAutoFit/>
          </a:bodyPr>
          <a:lstStyle/>
          <a:p>
            <a:r>
              <a:rPr lang="en-US" sz="1400" b="1" u="sng" dirty="0">
                <a:latin typeface="Helvetica Neue"/>
                <a:hlinkClick r:id="rId3"/>
              </a:rPr>
              <a:t>DMS - Guidelines for a Successful </a:t>
            </a:r>
            <a:r>
              <a:rPr lang="en-US" sz="1400" b="1" u="sng" dirty="0" err="1">
                <a:latin typeface="Helvetica Neue"/>
                <a:hlinkClick r:id="rId3"/>
              </a:rPr>
              <a:t>PoC</a:t>
            </a:r>
            <a:endParaRPr lang="en-US" sz="1400" b="1" dirty="0">
              <a:latin typeface="Helvetica Neue"/>
            </a:endParaRPr>
          </a:p>
        </p:txBody>
      </p:sp>
      <p:sp>
        <p:nvSpPr>
          <p:cNvPr id="11" name="TextBox 10">
            <a:extLst>
              <a:ext uri="{FF2B5EF4-FFF2-40B4-BE49-F238E27FC236}">
                <a16:creationId xmlns:a16="http://schemas.microsoft.com/office/drawing/2014/main" id="{5AD66D29-943C-9889-72F0-03A1A219EE28}"/>
              </a:ext>
            </a:extLst>
          </p:cNvPr>
          <p:cNvSpPr txBox="1"/>
          <p:nvPr/>
        </p:nvSpPr>
        <p:spPr>
          <a:xfrm>
            <a:off x="762000" y="1831645"/>
            <a:ext cx="7610475" cy="3816429"/>
          </a:xfrm>
          <a:prstGeom prst="rect">
            <a:avLst/>
          </a:prstGeom>
          <a:noFill/>
        </p:spPr>
        <p:txBody>
          <a:bodyPr wrap="square">
            <a:spAutoFit/>
          </a:bodyPr>
          <a:lstStyle/>
          <a:p>
            <a:pPr marL="285750" indent="-285750">
              <a:buFont typeface="Arial" panose="020B0604020202020204" pitchFamily="34" charset="0"/>
              <a:buChar char="•"/>
            </a:pPr>
            <a:r>
              <a:rPr lang="en-US" b="1" dirty="0"/>
              <a:t>Before the PoC</a:t>
            </a:r>
          </a:p>
          <a:p>
            <a:pPr marL="285750" indent="-285750">
              <a:buFont typeface="Arial" panose="020B0604020202020204" pitchFamily="34" charset="0"/>
              <a:buChar char="•"/>
            </a:pPr>
            <a:endParaRPr lang="en-US" b="1" dirty="0"/>
          </a:p>
          <a:p>
            <a:pPr marL="742950" lvl="1" indent="-285750">
              <a:spcAft>
                <a:spcPts val="1200"/>
              </a:spcAft>
              <a:buFont typeface="Arial" panose="020B0604020202020204" pitchFamily="34" charset="0"/>
              <a:buChar char="•"/>
            </a:pPr>
            <a:r>
              <a:rPr lang="en-US" sz="1600" b="1" dirty="0"/>
              <a:t>Be well-prepared</a:t>
            </a:r>
            <a:r>
              <a:rPr lang="en-US" sz="1600" dirty="0"/>
              <a:t> and comfortable with DMS – read docs, do exercises, clarify doubts using slack and distribution lists</a:t>
            </a:r>
          </a:p>
          <a:p>
            <a:pPr marL="742950" lvl="1" indent="-285750">
              <a:spcAft>
                <a:spcPts val="1200"/>
              </a:spcAft>
              <a:buFont typeface="Arial" panose="020B0604020202020204" pitchFamily="34" charset="0"/>
              <a:buChar char="•"/>
            </a:pPr>
            <a:r>
              <a:rPr lang="en-US" sz="1600" dirty="0"/>
              <a:t>Ensure that the </a:t>
            </a:r>
            <a:r>
              <a:rPr lang="en-US" sz="1600" b="1" dirty="0"/>
              <a:t>PoC specifications and KPIs </a:t>
            </a:r>
            <a:r>
              <a:rPr lang="en-US" sz="1600" dirty="0"/>
              <a:t>are clear and well-defined</a:t>
            </a:r>
          </a:p>
          <a:p>
            <a:pPr marL="742950" lvl="1" indent="-285750">
              <a:spcAft>
                <a:spcPts val="1200"/>
              </a:spcAft>
              <a:buFont typeface="Arial" panose="020B0604020202020204" pitchFamily="34" charset="0"/>
              <a:buChar char="•"/>
            </a:pPr>
            <a:r>
              <a:rPr lang="en-US" sz="1600" dirty="0"/>
              <a:t>Ensure that you have the </a:t>
            </a:r>
            <a:r>
              <a:rPr lang="en-US" sz="1600" b="1" dirty="0"/>
              <a:t>right people</a:t>
            </a:r>
            <a:r>
              <a:rPr lang="en-US" sz="1600" dirty="0"/>
              <a:t> (analyst, application architect, IT) and the </a:t>
            </a:r>
            <a:r>
              <a:rPr lang="en-US" sz="1600" b="1" dirty="0"/>
              <a:t>right resources</a:t>
            </a:r>
            <a:r>
              <a:rPr lang="en-US" sz="1600" dirty="0"/>
              <a:t> (good hardware, storage, network bandwidth, ports opened) on the client side</a:t>
            </a:r>
          </a:p>
          <a:p>
            <a:pPr marL="742950" lvl="1" indent="-285750">
              <a:spcAft>
                <a:spcPts val="1200"/>
              </a:spcAft>
              <a:buFont typeface="Arial" panose="020B0604020202020204" pitchFamily="34" charset="0"/>
              <a:buChar char="•"/>
            </a:pPr>
            <a:r>
              <a:rPr lang="en-US" sz="1600" dirty="0"/>
              <a:t>Check for </a:t>
            </a:r>
            <a:r>
              <a:rPr lang="en-US" sz="1600" b="1" dirty="0"/>
              <a:t>unsupported objects</a:t>
            </a:r>
          </a:p>
          <a:p>
            <a:pPr marL="651510" lvl="1" indent="-285750"/>
            <a:endParaRPr lang="en-US" b="1" dirty="0"/>
          </a:p>
          <a:p>
            <a:pPr marL="285750" indent="-285750">
              <a:buFont typeface="Arial" panose="020B0604020202020204" pitchFamily="34" charset="0"/>
              <a:buChar char="•"/>
            </a:pPr>
            <a:r>
              <a:rPr lang="en-US" dirty="0"/>
              <a:t>Careful about the </a:t>
            </a:r>
            <a:r>
              <a:rPr lang="en-US" b="1" dirty="0"/>
              <a:t>web browser</a:t>
            </a:r>
            <a:r>
              <a:rPr lang="en-US" dirty="0"/>
              <a:t> you are using</a:t>
            </a:r>
            <a:br>
              <a:rPr lang="en-US" dirty="0"/>
            </a:br>
            <a:r>
              <a:rPr lang="en-US" dirty="0"/>
              <a:t>(version, known issues, slowness)</a:t>
            </a:r>
          </a:p>
        </p:txBody>
      </p:sp>
    </p:spTree>
    <p:extLst>
      <p:ext uri="{BB962C8B-B14F-4D97-AF65-F5344CB8AC3E}">
        <p14:creationId xmlns:p14="http://schemas.microsoft.com/office/powerpoint/2010/main" val="299810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68D808B-B0CC-B24F-B9FD-53173E6D3BA9}"/>
              </a:ext>
            </a:extLst>
          </p:cNvPr>
          <p:cNvSpPr>
            <a:spLocks noGrp="1"/>
          </p:cNvSpPr>
          <p:nvPr>
            <p:ph type="ftr" sz="quarter" idx="13"/>
          </p:nvPr>
        </p:nvSpPr>
        <p:spPr/>
        <p:txBody>
          <a:bodyPr/>
          <a:lstStyle/>
          <a:p>
            <a:r>
              <a:rPr lang="en-US"/>
              <a:t>Copyright © 2023, Oracle and/or its affiliates </a:t>
            </a:r>
            <a:endParaRPr lang="en-US" dirty="0"/>
          </a:p>
        </p:txBody>
      </p:sp>
      <p:sp>
        <p:nvSpPr>
          <p:cNvPr id="7" name="Rectangle 6">
            <a:extLst>
              <a:ext uri="{FF2B5EF4-FFF2-40B4-BE49-F238E27FC236}">
                <a16:creationId xmlns:a16="http://schemas.microsoft.com/office/drawing/2014/main" id="{80F1208E-6339-4A48-B2DD-B50420D9A745}"/>
              </a:ext>
            </a:extLst>
          </p:cNvPr>
          <p:cNvSpPr/>
          <p:nvPr/>
        </p:nvSpPr>
        <p:spPr>
          <a:xfrm>
            <a:off x="8668581" y="5868908"/>
            <a:ext cx="3576425" cy="307777"/>
          </a:xfrm>
          <a:prstGeom prst="rect">
            <a:avLst/>
          </a:prstGeom>
        </p:spPr>
        <p:txBody>
          <a:bodyPr wrap="square">
            <a:spAutoFit/>
          </a:bodyPr>
          <a:lstStyle/>
          <a:p>
            <a:pPr algn="ctr"/>
            <a:r>
              <a:rPr lang="en-US" sz="1400" b="1" u="sng" dirty="0">
                <a:solidFill>
                  <a:schemeClr val="bg1"/>
                </a:solidFill>
                <a:latin typeface="Helvetica Neue"/>
                <a:hlinkClick r:id="rId2">
                  <a:extLst>
                    <a:ext uri="{A12FA001-AC4F-418D-AE19-62706E023703}">
                      <ahyp:hlinkClr xmlns:ahyp="http://schemas.microsoft.com/office/drawing/2018/hyperlinkcolor" val="tx"/>
                    </a:ext>
                  </a:extLst>
                </a:hlinkClick>
              </a:rPr>
              <a:t>Guidelines for a Successful </a:t>
            </a:r>
            <a:r>
              <a:rPr lang="en-US" sz="1400" b="1" u="sng" dirty="0">
                <a:solidFill>
                  <a:schemeClr val="bg1"/>
                </a:solidFill>
                <a:latin typeface="Helvetica Neue"/>
              </a:rPr>
              <a:t>PoC</a:t>
            </a:r>
            <a:endParaRPr lang="en-US" sz="1400" b="1" i="0" u="sng" dirty="0">
              <a:solidFill>
                <a:schemeClr val="bg1"/>
              </a:solidFill>
              <a:effectLst/>
              <a:latin typeface="Helvetica Neue"/>
            </a:endParaRPr>
          </a:p>
        </p:txBody>
      </p:sp>
      <p:pic>
        <p:nvPicPr>
          <p:cNvPr id="9" name="Picture 8">
            <a:extLst>
              <a:ext uri="{FF2B5EF4-FFF2-40B4-BE49-F238E27FC236}">
                <a16:creationId xmlns:a16="http://schemas.microsoft.com/office/drawing/2014/main" id="{3AA9A71B-BF1D-404F-9D27-DD20D9DE1499}"/>
              </a:ext>
            </a:extLst>
          </p:cNvPr>
          <p:cNvPicPr>
            <a:picLocks noChangeAspect="1"/>
          </p:cNvPicPr>
          <p:nvPr/>
        </p:nvPicPr>
        <p:blipFill>
          <a:blip r:embed="rId3"/>
          <a:stretch>
            <a:fillRect/>
          </a:stretch>
        </p:blipFill>
        <p:spPr>
          <a:xfrm>
            <a:off x="8813858" y="1837944"/>
            <a:ext cx="3090735" cy="3991922"/>
          </a:xfrm>
          <a:prstGeom prst="rect">
            <a:avLst/>
          </a:prstGeom>
        </p:spPr>
      </p:pic>
      <p:sp>
        <p:nvSpPr>
          <p:cNvPr id="10" name="Rectangle 9">
            <a:extLst>
              <a:ext uri="{FF2B5EF4-FFF2-40B4-BE49-F238E27FC236}">
                <a16:creationId xmlns:a16="http://schemas.microsoft.com/office/drawing/2014/main" id="{DCBF7AF8-52E5-4C55-90DB-B681BA0E785C}"/>
              </a:ext>
            </a:extLst>
          </p:cNvPr>
          <p:cNvSpPr/>
          <p:nvPr/>
        </p:nvSpPr>
        <p:spPr>
          <a:xfrm>
            <a:off x="8610990" y="5877173"/>
            <a:ext cx="3496470" cy="307777"/>
          </a:xfrm>
          <a:prstGeom prst="rect">
            <a:avLst/>
          </a:prstGeom>
        </p:spPr>
        <p:txBody>
          <a:bodyPr wrap="none">
            <a:spAutoFit/>
          </a:bodyPr>
          <a:lstStyle/>
          <a:p>
            <a:r>
              <a:rPr lang="en-US" sz="1400" b="1" u="sng" dirty="0">
                <a:latin typeface="Helvetica Neue"/>
                <a:hlinkClick r:id="rId2"/>
              </a:rPr>
              <a:t>DMS - Guidelines for a Successful </a:t>
            </a:r>
            <a:r>
              <a:rPr lang="en-US" sz="1400" b="1" u="sng" dirty="0" err="1">
                <a:latin typeface="Helvetica Neue"/>
                <a:hlinkClick r:id="rId2"/>
              </a:rPr>
              <a:t>PoC</a:t>
            </a:r>
            <a:endParaRPr lang="en-US" sz="1400" b="1" dirty="0">
              <a:latin typeface="Helvetica Neue"/>
            </a:endParaRPr>
          </a:p>
        </p:txBody>
      </p:sp>
      <p:sp>
        <p:nvSpPr>
          <p:cNvPr id="8" name="TextBox 7">
            <a:extLst>
              <a:ext uri="{FF2B5EF4-FFF2-40B4-BE49-F238E27FC236}">
                <a16:creationId xmlns:a16="http://schemas.microsoft.com/office/drawing/2014/main" id="{C7A0335D-A56C-D209-95C6-6FA104AAFB3F}"/>
              </a:ext>
            </a:extLst>
          </p:cNvPr>
          <p:cNvSpPr txBox="1"/>
          <p:nvPr/>
        </p:nvSpPr>
        <p:spPr>
          <a:xfrm>
            <a:off x="762000" y="1837944"/>
            <a:ext cx="7848990" cy="3416320"/>
          </a:xfrm>
          <a:prstGeom prst="rect">
            <a:avLst/>
          </a:prstGeom>
          <a:noFill/>
        </p:spPr>
        <p:txBody>
          <a:bodyPr wrap="square">
            <a:spAutoFit/>
          </a:bodyPr>
          <a:lstStyle/>
          <a:p>
            <a:pPr marL="285750" indent="-285750">
              <a:buFont typeface="Arial" panose="020B0604020202020204" pitchFamily="34" charset="0"/>
              <a:buChar char="•"/>
            </a:pPr>
            <a:r>
              <a:rPr lang="en-US" dirty="0"/>
              <a:t>Install the </a:t>
            </a:r>
            <a:r>
              <a:rPr lang="en-US" b="1" dirty="0"/>
              <a:t>latest version of Enterprise Manager</a:t>
            </a:r>
            <a:r>
              <a:rPr lang="en-US" dirty="0"/>
              <a:t> and deploy the </a:t>
            </a:r>
            <a:r>
              <a:rPr lang="en-US" b="1" dirty="0"/>
              <a:t>right agents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First demonstrate to the customer that </a:t>
            </a:r>
            <a:r>
              <a:rPr lang="en-US" b="1" dirty="0"/>
              <a:t>DMS does the right thing</a:t>
            </a:r>
            <a:r>
              <a:rPr lang="en-US" dirty="0"/>
              <a:t> and meets the requirements before worrying about performance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Ensure that you have a way to “</a:t>
            </a:r>
            <a:r>
              <a:rPr lang="en-US" b="1" dirty="0"/>
              <a:t>restore</a:t>
            </a:r>
            <a:r>
              <a:rPr lang="en-US" dirty="0"/>
              <a:t>” the database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use of </a:t>
            </a:r>
            <a:r>
              <a:rPr lang="en-US" b="1" dirty="0"/>
              <a:t>command line</a:t>
            </a:r>
            <a:r>
              <a:rPr lang="en-US" dirty="0"/>
              <a:t> (EMCLI) to automate/speed up the process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case of trouble, check the </a:t>
            </a:r>
            <a:r>
              <a:rPr lang="en-US" b="1" dirty="0"/>
              <a:t>Troubleshooting and Frequent Problems</a:t>
            </a:r>
            <a:r>
              <a:rPr lang="en-US" dirty="0"/>
              <a:t> sections</a:t>
            </a:r>
          </a:p>
        </p:txBody>
      </p:sp>
      <p:sp>
        <p:nvSpPr>
          <p:cNvPr id="13" name="Title 4">
            <a:extLst>
              <a:ext uri="{FF2B5EF4-FFF2-40B4-BE49-F238E27FC236}">
                <a16:creationId xmlns:a16="http://schemas.microsoft.com/office/drawing/2014/main" id="{A676CF10-498A-DC92-77A3-7024C00731DD}"/>
              </a:ext>
            </a:extLst>
          </p:cNvPr>
          <p:cNvSpPr>
            <a:spLocks noGrp="1"/>
          </p:cNvSpPr>
          <p:nvPr>
            <p:ph type="title"/>
          </p:nvPr>
        </p:nvSpPr>
        <p:spPr>
          <a:xfrm>
            <a:off x="768875" y="182403"/>
            <a:ext cx="10671048" cy="822960"/>
          </a:xfrm>
        </p:spPr>
        <p:txBody>
          <a:bodyPr/>
          <a:lstStyle/>
          <a:p>
            <a:r>
              <a:rPr lang="en-US" dirty="0"/>
              <a:t>Oracle Data Masking and </a:t>
            </a:r>
            <a:r>
              <a:rPr lang="en-US" dirty="0" err="1"/>
              <a:t>Subsetting</a:t>
            </a:r>
            <a:endParaRPr lang="en-US" dirty="0"/>
          </a:p>
        </p:txBody>
      </p:sp>
      <p:sp>
        <p:nvSpPr>
          <p:cNvPr id="14" name="Text Placeholder 3">
            <a:extLst>
              <a:ext uri="{FF2B5EF4-FFF2-40B4-BE49-F238E27FC236}">
                <a16:creationId xmlns:a16="http://schemas.microsoft.com/office/drawing/2014/main" id="{A8FA9B77-645E-441C-B663-027F0B512028}"/>
              </a:ext>
            </a:extLst>
          </p:cNvPr>
          <p:cNvSpPr>
            <a:spLocks noGrp="1"/>
          </p:cNvSpPr>
          <p:nvPr>
            <p:ph type="body" sz="quarter" idx="11"/>
          </p:nvPr>
        </p:nvSpPr>
        <p:spPr>
          <a:xfrm>
            <a:off x="762000" y="1024235"/>
            <a:ext cx="10671048" cy="330540"/>
          </a:xfrm>
        </p:spPr>
        <p:txBody>
          <a:bodyPr>
            <a:normAutofit/>
          </a:bodyPr>
          <a:lstStyle/>
          <a:p>
            <a:r>
              <a:rPr lang="en-US" sz="1800" dirty="0"/>
              <a:t>Doing a successful Proof of Concept</a:t>
            </a:r>
          </a:p>
        </p:txBody>
      </p:sp>
    </p:spTree>
    <p:extLst>
      <p:ext uri="{BB962C8B-B14F-4D97-AF65-F5344CB8AC3E}">
        <p14:creationId xmlns:p14="http://schemas.microsoft.com/office/powerpoint/2010/main" val="8994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68D808B-B0CC-B24F-B9FD-53173E6D3BA9}"/>
              </a:ext>
            </a:extLst>
          </p:cNvPr>
          <p:cNvSpPr>
            <a:spLocks noGrp="1"/>
          </p:cNvSpPr>
          <p:nvPr>
            <p:ph type="ftr" sz="quarter" idx="13"/>
          </p:nvPr>
        </p:nvSpPr>
        <p:spPr/>
        <p:txBody>
          <a:bodyPr/>
          <a:lstStyle/>
          <a:p>
            <a:r>
              <a:rPr lang="en-US"/>
              <a:t>Copyright © 2023, Oracle and/or its affiliates </a:t>
            </a:r>
            <a:endParaRPr lang="en-US" dirty="0"/>
          </a:p>
        </p:txBody>
      </p:sp>
      <p:sp>
        <p:nvSpPr>
          <p:cNvPr id="7" name="Rectangle 6">
            <a:extLst>
              <a:ext uri="{FF2B5EF4-FFF2-40B4-BE49-F238E27FC236}">
                <a16:creationId xmlns:a16="http://schemas.microsoft.com/office/drawing/2014/main" id="{80F1208E-6339-4A48-B2DD-B50420D9A745}"/>
              </a:ext>
            </a:extLst>
          </p:cNvPr>
          <p:cNvSpPr/>
          <p:nvPr/>
        </p:nvSpPr>
        <p:spPr>
          <a:xfrm>
            <a:off x="8668581" y="5868908"/>
            <a:ext cx="3576425" cy="307777"/>
          </a:xfrm>
          <a:prstGeom prst="rect">
            <a:avLst/>
          </a:prstGeom>
        </p:spPr>
        <p:txBody>
          <a:bodyPr wrap="square">
            <a:spAutoFit/>
          </a:bodyPr>
          <a:lstStyle/>
          <a:p>
            <a:pPr algn="ctr"/>
            <a:r>
              <a:rPr lang="en-US" sz="1400" b="1" u="sng" dirty="0">
                <a:solidFill>
                  <a:schemeClr val="bg1"/>
                </a:solidFill>
                <a:latin typeface="Helvetica Neue"/>
                <a:hlinkClick r:id="rId2">
                  <a:extLst>
                    <a:ext uri="{A12FA001-AC4F-418D-AE19-62706E023703}">
                      <ahyp:hlinkClr xmlns:ahyp="http://schemas.microsoft.com/office/drawing/2018/hyperlinkcolor" val="tx"/>
                    </a:ext>
                  </a:extLst>
                </a:hlinkClick>
              </a:rPr>
              <a:t>Guidelines for a Successful </a:t>
            </a:r>
            <a:r>
              <a:rPr lang="en-US" sz="1400" b="1" u="sng" dirty="0">
                <a:solidFill>
                  <a:schemeClr val="bg1"/>
                </a:solidFill>
                <a:latin typeface="Helvetica Neue"/>
              </a:rPr>
              <a:t>PoC</a:t>
            </a:r>
            <a:endParaRPr lang="en-US" sz="1400" b="1" i="0" u="sng" dirty="0">
              <a:solidFill>
                <a:schemeClr val="bg1"/>
              </a:solidFill>
              <a:effectLst/>
              <a:latin typeface="Helvetica Neue"/>
            </a:endParaRPr>
          </a:p>
        </p:txBody>
      </p:sp>
      <p:pic>
        <p:nvPicPr>
          <p:cNvPr id="9" name="Picture 8">
            <a:extLst>
              <a:ext uri="{FF2B5EF4-FFF2-40B4-BE49-F238E27FC236}">
                <a16:creationId xmlns:a16="http://schemas.microsoft.com/office/drawing/2014/main" id="{3AA9A71B-BF1D-404F-9D27-DD20D9DE1499}"/>
              </a:ext>
            </a:extLst>
          </p:cNvPr>
          <p:cNvPicPr>
            <a:picLocks noChangeAspect="1"/>
          </p:cNvPicPr>
          <p:nvPr/>
        </p:nvPicPr>
        <p:blipFill>
          <a:blip r:embed="rId3"/>
          <a:stretch>
            <a:fillRect/>
          </a:stretch>
        </p:blipFill>
        <p:spPr>
          <a:xfrm>
            <a:off x="8813858" y="1837944"/>
            <a:ext cx="3090735" cy="3991922"/>
          </a:xfrm>
          <a:prstGeom prst="rect">
            <a:avLst/>
          </a:prstGeom>
        </p:spPr>
      </p:pic>
      <p:sp>
        <p:nvSpPr>
          <p:cNvPr id="10" name="Rectangle 9">
            <a:extLst>
              <a:ext uri="{FF2B5EF4-FFF2-40B4-BE49-F238E27FC236}">
                <a16:creationId xmlns:a16="http://schemas.microsoft.com/office/drawing/2014/main" id="{DCBF7AF8-52E5-4C55-90DB-B681BA0E785C}"/>
              </a:ext>
            </a:extLst>
          </p:cNvPr>
          <p:cNvSpPr/>
          <p:nvPr/>
        </p:nvSpPr>
        <p:spPr>
          <a:xfrm>
            <a:off x="8610990" y="5877173"/>
            <a:ext cx="3496470" cy="307777"/>
          </a:xfrm>
          <a:prstGeom prst="rect">
            <a:avLst/>
          </a:prstGeom>
        </p:spPr>
        <p:txBody>
          <a:bodyPr wrap="none">
            <a:spAutoFit/>
          </a:bodyPr>
          <a:lstStyle/>
          <a:p>
            <a:r>
              <a:rPr lang="en-US" sz="1400" b="1" u="sng" dirty="0">
                <a:latin typeface="Helvetica Neue"/>
                <a:hlinkClick r:id="rId2"/>
              </a:rPr>
              <a:t>DMS - Guidelines for a Successful </a:t>
            </a:r>
            <a:r>
              <a:rPr lang="en-US" sz="1400" b="1" u="sng" dirty="0" err="1">
                <a:latin typeface="Helvetica Neue"/>
                <a:hlinkClick r:id="rId2"/>
              </a:rPr>
              <a:t>PoC</a:t>
            </a:r>
            <a:endParaRPr lang="en-US" sz="1400" b="1" dirty="0">
              <a:latin typeface="Helvetica Neue"/>
            </a:endParaRPr>
          </a:p>
        </p:txBody>
      </p:sp>
      <p:sp>
        <p:nvSpPr>
          <p:cNvPr id="8" name="TextBox 7">
            <a:extLst>
              <a:ext uri="{FF2B5EF4-FFF2-40B4-BE49-F238E27FC236}">
                <a16:creationId xmlns:a16="http://schemas.microsoft.com/office/drawing/2014/main" id="{754B0C4D-8FC4-74EF-AC1A-EB29E459AE6A}"/>
              </a:ext>
            </a:extLst>
          </p:cNvPr>
          <p:cNvSpPr txBox="1"/>
          <p:nvPr/>
        </p:nvSpPr>
        <p:spPr>
          <a:xfrm>
            <a:off x="768875" y="1837944"/>
            <a:ext cx="7717900" cy="3447098"/>
          </a:xfrm>
          <a:prstGeom prst="rect">
            <a:avLst/>
          </a:prstGeom>
          <a:noFill/>
        </p:spPr>
        <p:txBody>
          <a:bodyPr wrap="square">
            <a:spAutoFit/>
          </a:bodyPr>
          <a:lstStyle/>
          <a:p>
            <a:pPr marL="285750" indent="-285750">
              <a:buFont typeface="Arial" panose="020B0604020202020204" pitchFamily="34" charset="0"/>
              <a:buChar char="•"/>
            </a:pPr>
            <a:r>
              <a:rPr lang="en-US" b="1" dirty="0"/>
              <a:t>In case of defects</a:t>
            </a:r>
            <a:r>
              <a:rPr lang="en-US" dirty="0"/>
              <a:t>:</a:t>
            </a:r>
          </a:p>
          <a:p>
            <a:pPr marL="285750" indent="-285750">
              <a:buFont typeface="Arial" panose="020B0604020202020204" pitchFamily="34" charset="0"/>
              <a:buChar char="•"/>
            </a:pPr>
            <a:endParaRPr lang="en-US" dirty="0"/>
          </a:p>
          <a:p>
            <a:pPr marL="742950" lvl="1" indent="-285750">
              <a:spcAft>
                <a:spcPts val="1200"/>
              </a:spcAft>
              <a:buFont typeface="Arial" panose="020B0604020202020204" pitchFamily="34" charset="0"/>
              <a:buChar char="•"/>
            </a:pPr>
            <a:r>
              <a:rPr lang="en-US" dirty="0"/>
              <a:t>Open an SR as soon as possible and send an email to the PM team sharing the SR details</a:t>
            </a:r>
          </a:p>
          <a:p>
            <a:pPr marL="742950" lvl="1" indent="-285750">
              <a:spcAft>
                <a:spcPts val="1200"/>
              </a:spcAft>
              <a:buFont typeface="Arial" panose="020B0604020202020204" pitchFamily="34" charset="0"/>
              <a:buChar char="•"/>
            </a:pPr>
            <a:r>
              <a:rPr lang="en-US" dirty="0"/>
              <a:t>Meanwhile, switch to other tasks if possible and never waste time in front of customer</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After the PoC</a:t>
            </a:r>
            <a:endParaRPr lang="en-US" dirty="0"/>
          </a:p>
          <a:p>
            <a:pPr lvl="1" indent="0">
              <a:buNone/>
            </a:pPr>
            <a:r>
              <a:rPr lang="en-US" dirty="0"/>
              <a:t>Provide </a:t>
            </a:r>
            <a:r>
              <a:rPr lang="en-US" b="1" dirty="0"/>
              <a:t>feedback to the PM team</a:t>
            </a:r>
            <a:r>
              <a:rPr lang="en-US" dirty="0"/>
              <a:t> – problems encountered, defects, enhancements requests, competition details (weaknesses and strengths)</a:t>
            </a:r>
          </a:p>
        </p:txBody>
      </p:sp>
      <p:sp>
        <p:nvSpPr>
          <p:cNvPr id="13" name="Title 4">
            <a:extLst>
              <a:ext uri="{FF2B5EF4-FFF2-40B4-BE49-F238E27FC236}">
                <a16:creationId xmlns:a16="http://schemas.microsoft.com/office/drawing/2014/main" id="{23858129-1AC5-7B90-5278-3D826952A0B1}"/>
              </a:ext>
            </a:extLst>
          </p:cNvPr>
          <p:cNvSpPr>
            <a:spLocks noGrp="1"/>
          </p:cNvSpPr>
          <p:nvPr>
            <p:ph type="title"/>
          </p:nvPr>
        </p:nvSpPr>
        <p:spPr>
          <a:xfrm>
            <a:off x="768875" y="182403"/>
            <a:ext cx="10671048" cy="822960"/>
          </a:xfrm>
        </p:spPr>
        <p:txBody>
          <a:bodyPr/>
          <a:lstStyle/>
          <a:p>
            <a:r>
              <a:rPr lang="en-US" dirty="0"/>
              <a:t>Oracle Data Masking and </a:t>
            </a:r>
            <a:r>
              <a:rPr lang="en-US" dirty="0" err="1"/>
              <a:t>Subsetting</a:t>
            </a:r>
            <a:endParaRPr lang="en-US" dirty="0"/>
          </a:p>
        </p:txBody>
      </p:sp>
      <p:sp>
        <p:nvSpPr>
          <p:cNvPr id="14" name="Text Placeholder 3">
            <a:extLst>
              <a:ext uri="{FF2B5EF4-FFF2-40B4-BE49-F238E27FC236}">
                <a16:creationId xmlns:a16="http://schemas.microsoft.com/office/drawing/2014/main" id="{5DCB0BBD-A294-A3C6-3B94-2B4B969EF1F3}"/>
              </a:ext>
            </a:extLst>
          </p:cNvPr>
          <p:cNvSpPr>
            <a:spLocks noGrp="1"/>
          </p:cNvSpPr>
          <p:nvPr>
            <p:ph type="body" sz="quarter" idx="11"/>
          </p:nvPr>
        </p:nvSpPr>
        <p:spPr>
          <a:xfrm>
            <a:off x="762000" y="1024235"/>
            <a:ext cx="10671048" cy="330540"/>
          </a:xfrm>
        </p:spPr>
        <p:txBody>
          <a:bodyPr>
            <a:normAutofit/>
          </a:bodyPr>
          <a:lstStyle/>
          <a:p>
            <a:r>
              <a:rPr lang="en-US" sz="1800" dirty="0"/>
              <a:t>Doing a successful Proof of Concept</a:t>
            </a:r>
          </a:p>
        </p:txBody>
      </p:sp>
    </p:spTree>
    <p:extLst>
      <p:ext uri="{BB962C8B-B14F-4D97-AF65-F5344CB8AC3E}">
        <p14:creationId xmlns:p14="http://schemas.microsoft.com/office/powerpoint/2010/main" val="322169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926F978-43A7-4592-B461-C74EF43612DF}"/>
              </a:ext>
            </a:extLst>
          </p:cNvPr>
          <p:cNvSpPr>
            <a:spLocks noGrp="1"/>
          </p:cNvSpPr>
          <p:nvPr>
            <p:ph type="title"/>
          </p:nvPr>
        </p:nvSpPr>
        <p:spPr/>
        <p:txBody>
          <a:bodyPr/>
          <a:lstStyle/>
          <a:p>
            <a:r>
              <a:rPr lang="en-US" dirty="0"/>
              <a:t>Go Further</a:t>
            </a:r>
          </a:p>
        </p:txBody>
      </p:sp>
      <p:sp>
        <p:nvSpPr>
          <p:cNvPr id="9" name="Text Placeholder 8">
            <a:extLst>
              <a:ext uri="{FF2B5EF4-FFF2-40B4-BE49-F238E27FC236}">
                <a16:creationId xmlns:a16="http://schemas.microsoft.com/office/drawing/2014/main" id="{0186AE22-A4C3-43A5-8277-5C004B81BF12}"/>
              </a:ext>
            </a:extLst>
          </p:cNvPr>
          <p:cNvSpPr>
            <a:spLocks noGrp="1"/>
          </p:cNvSpPr>
          <p:nvPr>
            <p:ph type="body" sz="quarter" idx="33"/>
          </p:nvPr>
        </p:nvSpPr>
        <p:spPr/>
        <p:txBody>
          <a:bodyPr/>
          <a:lstStyle/>
          <a:p>
            <a:endParaRPr lang="en-US" dirty="0"/>
          </a:p>
        </p:txBody>
      </p:sp>
      <p:sp>
        <p:nvSpPr>
          <p:cNvPr id="4" name="Footer Placeholder 3">
            <a:extLst>
              <a:ext uri="{FF2B5EF4-FFF2-40B4-BE49-F238E27FC236}">
                <a16:creationId xmlns:a16="http://schemas.microsoft.com/office/drawing/2014/main" id="{9300CA2D-4A85-E5C9-9CCB-37FA9F52724B}"/>
              </a:ext>
            </a:extLst>
          </p:cNvPr>
          <p:cNvSpPr>
            <a:spLocks noGrp="1"/>
          </p:cNvSpPr>
          <p:nvPr>
            <p:ph type="ftr" sz="quarter" idx="11"/>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213390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7844B9D-8830-10B5-5729-5115C114DD0C}"/>
              </a:ext>
            </a:extLst>
          </p:cNvPr>
          <p:cNvSpPr>
            <a:spLocks noGrp="1"/>
          </p:cNvSpPr>
          <p:nvPr>
            <p:ph type="title"/>
          </p:nvPr>
        </p:nvSpPr>
        <p:spPr/>
        <p:txBody>
          <a:bodyPr/>
          <a:lstStyle/>
          <a:p>
            <a:r>
              <a:rPr lang="en-US" dirty="0"/>
              <a:t>Updated Database Security eBook</a:t>
            </a:r>
          </a:p>
        </p:txBody>
      </p:sp>
      <p:sp>
        <p:nvSpPr>
          <p:cNvPr id="14" name="Content Placeholder 13">
            <a:extLst>
              <a:ext uri="{FF2B5EF4-FFF2-40B4-BE49-F238E27FC236}">
                <a16:creationId xmlns:a16="http://schemas.microsoft.com/office/drawing/2014/main" id="{825361E3-2565-67CC-CB8A-BDE3FEB05E5A}"/>
              </a:ext>
            </a:extLst>
          </p:cNvPr>
          <p:cNvSpPr>
            <a:spLocks noGrp="1"/>
          </p:cNvSpPr>
          <p:nvPr>
            <p:ph sz="quarter" idx="14"/>
          </p:nvPr>
        </p:nvSpPr>
        <p:spPr/>
        <p:txBody>
          <a:bodyPr/>
          <a:lstStyle/>
          <a:p>
            <a:r>
              <a:rPr lang="en-US" dirty="0"/>
              <a:t>The fifth edition of our database security primer includes:</a:t>
            </a:r>
          </a:p>
          <a:p>
            <a:pPr marL="285750" indent="-285750">
              <a:buFont typeface="Arial" panose="020B0604020202020204" pitchFamily="34" charset="0"/>
              <a:buChar char="•"/>
            </a:pPr>
            <a:r>
              <a:rPr lang="en-US" dirty="0"/>
              <a:t>Managing SQL Injection risk with Database 23c’s SQL Firewall</a:t>
            </a:r>
          </a:p>
          <a:p>
            <a:pPr marL="285750" indent="-285750">
              <a:buFont typeface="Arial" panose="020B0604020202020204" pitchFamily="34" charset="0"/>
              <a:buChar char="•"/>
            </a:pPr>
            <a:r>
              <a:rPr lang="en-US" dirty="0"/>
              <a:t>Latest updates for Data Safe </a:t>
            </a:r>
          </a:p>
          <a:p>
            <a:pPr marL="285750" indent="-285750">
              <a:buFont typeface="Arial" panose="020B0604020202020204" pitchFamily="34" charset="0"/>
              <a:buChar char="•"/>
            </a:pPr>
            <a:r>
              <a:rPr lang="en-US" dirty="0"/>
              <a:t>Database security posture management with Audit Vault and Database Firewall</a:t>
            </a:r>
          </a:p>
          <a:p>
            <a:pPr marL="285750" indent="-285750">
              <a:buFont typeface="Arial" panose="020B0604020202020204" pitchFamily="34" charset="0"/>
              <a:buChar char="•"/>
            </a:pPr>
            <a:r>
              <a:rPr lang="en-US" dirty="0"/>
              <a:t>Preparing your databases for ransomware attacks</a:t>
            </a:r>
          </a:p>
          <a:p>
            <a:pPr marL="285750" indent="-285750">
              <a:buFont typeface="Arial" panose="020B0604020202020204" pitchFamily="34" charset="0"/>
              <a:buChar char="•"/>
            </a:pPr>
            <a:r>
              <a:rPr lang="en-US" dirty="0"/>
              <a:t>Removing security and regulatory risk from test and development databases</a:t>
            </a:r>
          </a:p>
          <a:p>
            <a:pPr marL="285750" indent="-285750">
              <a:buFont typeface="Arial" panose="020B0604020202020204" pitchFamily="34" charset="0"/>
              <a:buChar char="•"/>
            </a:pPr>
            <a:endParaRPr lang="en-US" dirty="0"/>
          </a:p>
          <a:p>
            <a:r>
              <a:rPr lang="en-US" dirty="0"/>
              <a:t>And much more!</a:t>
            </a:r>
          </a:p>
        </p:txBody>
      </p:sp>
      <p:pic>
        <p:nvPicPr>
          <p:cNvPr id="17" name="Content Placeholder 16">
            <a:extLst>
              <a:ext uri="{FF2B5EF4-FFF2-40B4-BE49-F238E27FC236}">
                <a16:creationId xmlns:a16="http://schemas.microsoft.com/office/drawing/2014/main" id="{473D6955-4EB8-2769-28A4-69F99927AFE5}"/>
              </a:ext>
            </a:extLst>
          </p:cNvPr>
          <p:cNvPicPr>
            <a:picLocks noGrp="1" noChangeAspect="1"/>
          </p:cNvPicPr>
          <p:nvPr>
            <p:ph sz="quarter" idx="15"/>
          </p:nvPr>
        </p:nvPicPr>
        <p:blipFill>
          <a:blip r:embed="rId2"/>
          <a:stretch>
            <a:fillRect/>
          </a:stretch>
        </p:blipFill>
        <p:spPr>
          <a:xfrm>
            <a:off x="7086732" y="1608138"/>
            <a:ext cx="3643049" cy="4508500"/>
          </a:xfrm>
        </p:spPr>
      </p:pic>
      <p:sp>
        <p:nvSpPr>
          <p:cNvPr id="11" name="Footer Placeholder 10">
            <a:extLst>
              <a:ext uri="{FF2B5EF4-FFF2-40B4-BE49-F238E27FC236}">
                <a16:creationId xmlns:a16="http://schemas.microsoft.com/office/drawing/2014/main" id="{AC24BCD2-F865-A741-47A2-C012627C6F20}"/>
              </a:ext>
            </a:extLst>
          </p:cNvPr>
          <p:cNvSpPr>
            <a:spLocks noGrp="1"/>
          </p:cNvSpPr>
          <p:nvPr>
            <p:ph type="ftr" sz="quarter" idx="17"/>
          </p:nvPr>
        </p:nvSpPr>
        <p:spPr/>
        <p:txBody>
          <a:bodyPr/>
          <a:lstStyle/>
          <a:p>
            <a:r>
              <a:rPr lang="en-US"/>
              <a:t>Copyright © 2023, Oracle and/or its affiliates </a:t>
            </a:r>
            <a:endParaRPr lang="en-US" dirty="0"/>
          </a:p>
        </p:txBody>
      </p:sp>
      <p:pic>
        <p:nvPicPr>
          <p:cNvPr id="5" name="Picture 4">
            <a:extLst>
              <a:ext uri="{FF2B5EF4-FFF2-40B4-BE49-F238E27FC236}">
                <a16:creationId xmlns:a16="http://schemas.microsoft.com/office/drawing/2014/main" id="{612307CA-F2EF-27AD-2A0B-E23B4D3A96BD}"/>
              </a:ext>
            </a:extLst>
          </p:cNvPr>
          <p:cNvPicPr>
            <a:picLocks noChangeAspect="1"/>
          </p:cNvPicPr>
          <p:nvPr/>
        </p:nvPicPr>
        <p:blipFill>
          <a:blip r:embed="rId3"/>
          <a:stretch>
            <a:fillRect/>
          </a:stretch>
        </p:blipFill>
        <p:spPr>
          <a:xfrm>
            <a:off x="4452764" y="4939451"/>
            <a:ext cx="1400175" cy="1400175"/>
          </a:xfrm>
          <a:prstGeom prst="rect">
            <a:avLst/>
          </a:prstGeom>
        </p:spPr>
      </p:pic>
    </p:spTree>
    <p:extLst>
      <p:ext uri="{BB962C8B-B14F-4D97-AF65-F5344CB8AC3E}">
        <p14:creationId xmlns:p14="http://schemas.microsoft.com/office/powerpoint/2010/main" val="193923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Freeform 11">
            <a:extLst>
              <a:ext uri="{FF2B5EF4-FFF2-40B4-BE49-F238E27FC236}">
                <a16:creationId xmlns:a16="http://schemas.microsoft.com/office/drawing/2014/main" id="{D34934F3-EFF2-A34E-AE92-905DB1FD6BED}"/>
              </a:ext>
            </a:extLst>
          </p:cNvPr>
          <p:cNvSpPr>
            <a:spLocks noChangeAspect="1" noChangeArrowheads="1"/>
          </p:cNvSpPr>
          <p:nvPr/>
        </p:nvSpPr>
        <p:spPr bwMode="auto">
          <a:xfrm>
            <a:off x="2018362" y="5231242"/>
            <a:ext cx="547599" cy="604247"/>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28" dirty="0"/>
          </a:p>
        </p:txBody>
      </p:sp>
      <p:sp>
        <p:nvSpPr>
          <p:cNvPr id="53" name="Freeform 11">
            <a:extLst>
              <a:ext uri="{FF2B5EF4-FFF2-40B4-BE49-F238E27FC236}">
                <a16:creationId xmlns:a16="http://schemas.microsoft.com/office/drawing/2014/main" id="{87D3C5A1-7F0E-F34B-AB52-7BB1259A15AF}"/>
              </a:ext>
            </a:extLst>
          </p:cNvPr>
          <p:cNvSpPr>
            <a:spLocks noChangeAspect="1" noChangeArrowheads="1"/>
          </p:cNvSpPr>
          <p:nvPr/>
        </p:nvSpPr>
        <p:spPr bwMode="auto">
          <a:xfrm>
            <a:off x="2038625" y="4089374"/>
            <a:ext cx="547599" cy="604247"/>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28" dirty="0"/>
          </a:p>
        </p:txBody>
      </p:sp>
      <p:sp>
        <p:nvSpPr>
          <p:cNvPr id="49" name="Freeform 11">
            <a:extLst>
              <a:ext uri="{FF2B5EF4-FFF2-40B4-BE49-F238E27FC236}">
                <a16:creationId xmlns:a16="http://schemas.microsoft.com/office/drawing/2014/main" id="{B43B73C4-252D-2647-A3B9-7799E2B55886}"/>
              </a:ext>
            </a:extLst>
          </p:cNvPr>
          <p:cNvSpPr>
            <a:spLocks noChangeAspect="1" noChangeArrowheads="1"/>
          </p:cNvSpPr>
          <p:nvPr/>
        </p:nvSpPr>
        <p:spPr bwMode="auto">
          <a:xfrm>
            <a:off x="2045062" y="3001358"/>
            <a:ext cx="547599" cy="604247"/>
          </a:xfrm>
          <a:custGeom>
            <a:avLst/>
            <a:gdLst>
              <a:gd name="T0" fmla="*/ 1343 w 2686"/>
              <a:gd name="T1" fmla="*/ 2222 h 2964"/>
              <a:gd name="T2" fmla="*/ 0 w 2686"/>
              <a:gd name="T3" fmla="*/ 1991 h 2964"/>
              <a:gd name="T4" fmla="*/ 0 w 2686"/>
              <a:gd name="T5" fmla="*/ 2731 h 2964"/>
              <a:gd name="T6" fmla="*/ 1343 w 2686"/>
              <a:gd name="T7" fmla="*/ 2963 h 2964"/>
              <a:gd name="T8" fmla="*/ 2685 w 2686"/>
              <a:gd name="T9" fmla="*/ 2731 h 2964"/>
              <a:gd name="T10" fmla="*/ 2685 w 2686"/>
              <a:gd name="T11" fmla="*/ 1991 h 2964"/>
              <a:gd name="T12" fmla="*/ 1343 w 2686"/>
              <a:gd name="T13" fmla="*/ 2222 h 2964"/>
              <a:gd name="T14" fmla="*/ 2500 w 2686"/>
              <a:gd name="T15" fmla="*/ 2569 h 2964"/>
              <a:gd name="T16" fmla="*/ 1343 w 2686"/>
              <a:gd name="T17" fmla="*/ 2685 h 2964"/>
              <a:gd name="T18" fmla="*/ 1343 w 2686"/>
              <a:gd name="T19" fmla="*/ 2500 h 2964"/>
              <a:gd name="T20" fmla="*/ 2500 w 2686"/>
              <a:gd name="T21" fmla="*/ 2384 h 2964"/>
              <a:gd name="T22" fmla="*/ 2500 w 2686"/>
              <a:gd name="T23" fmla="*/ 2569 h 2964"/>
              <a:gd name="T24" fmla="*/ 1343 w 2686"/>
              <a:gd name="T25" fmla="*/ 0 h 2964"/>
              <a:gd name="T26" fmla="*/ 0 w 2686"/>
              <a:gd name="T27" fmla="*/ 231 h 2964"/>
              <a:gd name="T28" fmla="*/ 0 w 2686"/>
              <a:gd name="T29" fmla="*/ 972 h 2964"/>
              <a:gd name="T30" fmla="*/ 1343 w 2686"/>
              <a:gd name="T31" fmla="*/ 1204 h 2964"/>
              <a:gd name="T32" fmla="*/ 2685 w 2686"/>
              <a:gd name="T33" fmla="*/ 972 h 2964"/>
              <a:gd name="T34" fmla="*/ 2685 w 2686"/>
              <a:gd name="T35" fmla="*/ 231 h 2964"/>
              <a:gd name="T36" fmla="*/ 1343 w 2686"/>
              <a:gd name="T37" fmla="*/ 0 h 2964"/>
              <a:gd name="T38" fmla="*/ 2500 w 2686"/>
              <a:gd name="T39" fmla="*/ 811 h 2964"/>
              <a:gd name="T40" fmla="*/ 1343 w 2686"/>
              <a:gd name="T41" fmla="*/ 926 h 2964"/>
              <a:gd name="T42" fmla="*/ 1343 w 2686"/>
              <a:gd name="T43" fmla="*/ 741 h 2964"/>
              <a:gd name="T44" fmla="*/ 2500 w 2686"/>
              <a:gd name="T45" fmla="*/ 625 h 2964"/>
              <a:gd name="T46" fmla="*/ 2500 w 2686"/>
              <a:gd name="T47" fmla="*/ 811 h 2964"/>
              <a:gd name="T48" fmla="*/ 2534 w 2686"/>
              <a:gd name="T49" fmla="*/ 336 h 2964"/>
              <a:gd name="T50" fmla="*/ 1343 w 2686"/>
              <a:gd name="T51" fmla="*/ 463 h 2964"/>
              <a:gd name="T52" fmla="*/ 150 w 2686"/>
              <a:gd name="T53" fmla="*/ 336 h 2964"/>
              <a:gd name="T54" fmla="*/ 150 w 2686"/>
              <a:gd name="T55" fmla="*/ 313 h 2964"/>
              <a:gd name="T56" fmla="*/ 1343 w 2686"/>
              <a:gd name="T57" fmla="*/ 185 h 2964"/>
              <a:gd name="T58" fmla="*/ 2534 w 2686"/>
              <a:gd name="T59" fmla="*/ 313 h 2964"/>
              <a:gd name="T60" fmla="*/ 2534 w 2686"/>
              <a:gd name="T61" fmla="*/ 336 h 2964"/>
              <a:gd name="T62" fmla="*/ 1343 w 2686"/>
              <a:gd name="T63" fmla="*/ 1389 h 2964"/>
              <a:gd name="T64" fmla="*/ 0 w 2686"/>
              <a:gd name="T65" fmla="*/ 1158 h 2964"/>
              <a:gd name="T66" fmla="*/ 0 w 2686"/>
              <a:gd name="T67" fmla="*/ 1806 h 2964"/>
              <a:gd name="T68" fmla="*/ 1343 w 2686"/>
              <a:gd name="T69" fmla="*/ 2038 h 2964"/>
              <a:gd name="T70" fmla="*/ 2685 w 2686"/>
              <a:gd name="T71" fmla="*/ 1806 h 2964"/>
              <a:gd name="T72" fmla="*/ 2685 w 2686"/>
              <a:gd name="T73" fmla="*/ 1158 h 2964"/>
              <a:gd name="T74" fmla="*/ 1343 w 2686"/>
              <a:gd name="T75" fmla="*/ 1389 h 2964"/>
              <a:gd name="T76" fmla="*/ 2500 w 2686"/>
              <a:gd name="T77" fmla="*/ 1690 h 2964"/>
              <a:gd name="T78" fmla="*/ 1343 w 2686"/>
              <a:gd name="T79" fmla="*/ 1806 h 2964"/>
              <a:gd name="T80" fmla="*/ 1343 w 2686"/>
              <a:gd name="T81" fmla="*/ 1621 h 2964"/>
              <a:gd name="T82" fmla="*/ 2500 w 2686"/>
              <a:gd name="T83" fmla="*/ 1505 h 2964"/>
              <a:gd name="T84" fmla="*/ 2500 w 2686"/>
              <a:gd name="T85" fmla="*/ 169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328" dirty="0"/>
          </a:p>
        </p:txBody>
      </p:sp>
      <p:sp>
        <p:nvSpPr>
          <p:cNvPr id="7" name="Title 6">
            <a:extLst>
              <a:ext uri="{FF2B5EF4-FFF2-40B4-BE49-F238E27FC236}">
                <a16:creationId xmlns:a16="http://schemas.microsoft.com/office/drawing/2014/main" id="{6D006DC3-1429-DE41-86C2-36699325D727}"/>
              </a:ext>
            </a:extLst>
          </p:cNvPr>
          <p:cNvSpPr>
            <a:spLocks noGrp="1"/>
          </p:cNvSpPr>
          <p:nvPr>
            <p:ph type="title"/>
          </p:nvPr>
        </p:nvSpPr>
        <p:spPr/>
        <p:txBody>
          <a:bodyPr/>
          <a:lstStyle/>
          <a:p>
            <a:r>
              <a:rPr lang="en-US" dirty="0"/>
              <a:t>Data Masking</a:t>
            </a:r>
          </a:p>
        </p:txBody>
      </p:sp>
      <p:sp>
        <p:nvSpPr>
          <p:cNvPr id="8" name="Text Placeholder 7">
            <a:extLst>
              <a:ext uri="{FF2B5EF4-FFF2-40B4-BE49-F238E27FC236}">
                <a16:creationId xmlns:a16="http://schemas.microsoft.com/office/drawing/2014/main" id="{61C3F3A5-4CA7-40C5-A660-FCC25E23EED8}"/>
              </a:ext>
            </a:extLst>
          </p:cNvPr>
          <p:cNvSpPr>
            <a:spLocks noGrp="1"/>
          </p:cNvSpPr>
          <p:nvPr>
            <p:ph type="body" sz="quarter" idx="11"/>
          </p:nvPr>
        </p:nvSpPr>
        <p:spPr/>
        <p:txBody>
          <a:bodyPr>
            <a:normAutofit/>
          </a:bodyPr>
          <a:lstStyle/>
          <a:p>
            <a:pPr marL="0" lvl="1" indent="0">
              <a:buNone/>
            </a:pPr>
            <a:r>
              <a:rPr lang="en-US" dirty="0"/>
              <a:t>Benefits</a:t>
            </a:r>
            <a:endParaRPr lang="en-US" dirty="0">
              <a:solidFill>
                <a:schemeClr val="bg1">
                  <a:lumMod val="10000"/>
                </a:schemeClr>
              </a:solidFill>
            </a:endParaRPr>
          </a:p>
        </p:txBody>
      </p:sp>
      <p:sp>
        <p:nvSpPr>
          <p:cNvPr id="3" name="Footer Placeholder 2">
            <a:extLst>
              <a:ext uri="{FF2B5EF4-FFF2-40B4-BE49-F238E27FC236}">
                <a16:creationId xmlns:a16="http://schemas.microsoft.com/office/drawing/2014/main" id="{075563B6-77CF-DB4D-9842-F7D4B4199570}"/>
              </a:ext>
            </a:extLst>
          </p:cNvPr>
          <p:cNvSpPr>
            <a:spLocks noGrp="1"/>
          </p:cNvSpPr>
          <p:nvPr>
            <p:ph type="ftr" sz="quarter" idx="13"/>
          </p:nvPr>
        </p:nvSpPr>
        <p:spPr/>
        <p:txBody>
          <a:bodyPr/>
          <a:lstStyle/>
          <a:p>
            <a:r>
              <a:rPr lang="en-US"/>
              <a:t>Copyright © 2023, Oracle and/or its affiliates </a:t>
            </a:r>
            <a:endParaRPr lang="en-US" dirty="0"/>
          </a:p>
        </p:txBody>
      </p:sp>
      <p:sp>
        <p:nvSpPr>
          <p:cNvPr id="6" name="Text Placeholder 5">
            <a:extLst>
              <a:ext uri="{FF2B5EF4-FFF2-40B4-BE49-F238E27FC236}">
                <a16:creationId xmlns:a16="http://schemas.microsoft.com/office/drawing/2014/main" id="{85B4EE95-A7C2-CE46-9374-3BA1B0E429EA}"/>
              </a:ext>
            </a:extLst>
          </p:cNvPr>
          <p:cNvSpPr>
            <a:spLocks noGrp="1"/>
          </p:cNvSpPr>
          <p:nvPr>
            <p:ph sz="quarter" idx="4294967295"/>
          </p:nvPr>
        </p:nvSpPr>
        <p:spPr>
          <a:xfrm>
            <a:off x="6121496" y="1880996"/>
            <a:ext cx="5745379" cy="4227704"/>
          </a:xfrm>
        </p:spPr>
        <p:txBody>
          <a:bodyPr/>
          <a:lstStyle/>
          <a:p>
            <a:pPr marL="228594" lvl="1" indent="-228594"/>
            <a:r>
              <a:rPr lang="en-US" sz="1800" b="1" dirty="0">
                <a:solidFill>
                  <a:schemeClr val="bg1">
                    <a:lumMod val="10000"/>
                  </a:schemeClr>
                </a:solidFill>
              </a:rPr>
              <a:t>Minimize sensitive data risk </a:t>
            </a:r>
            <a:r>
              <a:rPr lang="en-US" sz="1800" dirty="0">
                <a:solidFill>
                  <a:schemeClr val="bg1">
                    <a:lumMod val="10000"/>
                  </a:schemeClr>
                </a:solidFill>
              </a:rPr>
              <a:t>by removing sensitive data in test and development environments</a:t>
            </a:r>
          </a:p>
          <a:p>
            <a:pPr marL="228594" lvl="1" indent="-228594"/>
            <a:endParaRPr lang="en-US" sz="500" dirty="0">
              <a:solidFill>
                <a:schemeClr val="bg1">
                  <a:lumMod val="10000"/>
                </a:schemeClr>
              </a:solidFill>
            </a:endParaRPr>
          </a:p>
          <a:p>
            <a:pPr marL="228594" lvl="1" indent="-228594"/>
            <a:r>
              <a:rPr lang="en-US" b="1" dirty="0">
                <a:solidFill>
                  <a:schemeClr val="bg1">
                    <a:lumMod val="10000"/>
                  </a:schemeClr>
                </a:solidFill>
              </a:rPr>
              <a:t>Share data </a:t>
            </a:r>
            <a:r>
              <a:rPr lang="en-US" dirty="0">
                <a:solidFill>
                  <a:schemeClr val="bg1">
                    <a:lumMod val="10000"/>
                  </a:schemeClr>
                </a:solidFill>
              </a:rPr>
              <a:t>within and outside the organization without putting sensitive data at risk</a:t>
            </a:r>
          </a:p>
          <a:p>
            <a:pPr marL="228594" lvl="1" indent="-228594"/>
            <a:endParaRPr lang="en-US" sz="500" dirty="0">
              <a:solidFill>
                <a:schemeClr val="bg1">
                  <a:lumMod val="10000"/>
                </a:schemeClr>
              </a:solidFill>
            </a:endParaRPr>
          </a:p>
          <a:p>
            <a:pPr marL="228594" lvl="1" indent="-228594"/>
            <a:r>
              <a:rPr lang="en-US" b="1" dirty="0">
                <a:solidFill>
                  <a:schemeClr val="bg1">
                    <a:lumMod val="10000"/>
                  </a:schemeClr>
                </a:solidFill>
              </a:rPr>
              <a:t>No need to implement “Gold/Platinum”</a:t>
            </a:r>
            <a:r>
              <a:rPr lang="en-US" dirty="0">
                <a:solidFill>
                  <a:schemeClr val="bg1">
                    <a:lumMod val="10000"/>
                  </a:schemeClr>
                </a:solidFill>
              </a:rPr>
              <a:t> security controls on the masked data instances</a:t>
            </a:r>
          </a:p>
          <a:p>
            <a:pPr marL="228594" lvl="1" indent="-228594"/>
            <a:endParaRPr lang="en-US" sz="500" dirty="0">
              <a:solidFill>
                <a:schemeClr val="bg1">
                  <a:lumMod val="10000"/>
                </a:schemeClr>
              </a:solidFill>
            </a:endParaRPr>
          </a:p>
          <a:p>
            <a:pPr marL="228594" lvl="1" indent="-228594"/>
            <a:r>
              <a:rPr lang="en-US" dirty="0">
                <a:solidFill>
                  <a:schemeClr val="bg1">
                    <a:lumMod val="10000"/>
                  </a:schemeClr>
                </a:solidFill>
              </a:rPr>
              <a:t>Helps minimize compliance boundary and </a:t>
            </a:r>
            <a:r>
              <a:rPr lang="en-US" b="1" dirty="0">
                <a:solidFill>
                  <a:schemeClr val="bg1">
                    <a:lumMod val="10000"/>
                  </a:schemeClr>
                </a:solidFill>
              </a:rPr>
              <a:t>adhere to data privacy regulations </a:t>
            </a:r>
            <a:r>
              <a:rPr lang="en-US" sz="1500" dirty="0">
                <a:solidFill>
                  <a:schemeClr val="bg1">
                    <a:lumMod val="10000"/>
                  </a:schemeClr>
                </a:solidFill>
              </a:rPr>
              <a:t>(ex. GDPR “</a:t>
            </a:r>
            <a:r>
              <a:rPr lang="en-US" sz="1500" dirty="0">
                <a:solidFill>
                  <a:schemeClr val="bg1">
                    <a:lumMod val="10000"/>
                  </a:schemeClr>
                </a:solidFill>
                <a:hlinkClick r:id="rId2"/>
              </a:rPr>
              <a:t>Recital 26</a:t>
            </a:r>
            <a:r>
              <a:rPr lang="en-US" sz="1500" dirty="0">
                <a:solidFill>
                  <a:schemeClr val="bg1">
                    <a:lumMod val="10000"/>
                  </a:schemeClr>
                </a:solidFill>
              </a:rPr>
              <a:t>”)</a:t>
            </a:r>
          </a:p>
          <a:p>
            <a:pPr marL="228594" lvl="1" indent="-228594"/>
            <a:endParaRPr lang="en-US" sz="500" dirty="0">
              <a:solidFill>
                <a:schemeClr val="bg1">
                  <a:lumMod val="10000"/>
                </a:schemeClr>
              </a:solidFill>
            </a:endParaRPr>
          </a:p>
          <a:p>
            <a:pPr marL="228594" lvl="1" indent="-228594"/>
            <a:r>
              <a:rPr lang="en-US" dirty="0">
                <a:solidFill>
                  <a:schemeClr val="bg1">
                    <a:lumMod val="10000"/>
                  </a:schemeClr>
                </a:solidFill>
              </a:rPr>
              <a:t>Enables data analytics for new insights and data </a:t>
            </a:r>
            <a:r>
              <a:rPr lang="en-US" b="1" dirty="0">
                <a:solidFill>
                  <a:schemeClr val="bg1">
                    <a:lumMod val="10000"/>
                  </a:schemeClr>
                </a:solidFill>
              </a:rPr>
              <a:t>monetization</a:t>
            </a:r>
          </a:p>
          <a:p>
            <a:pPr marL="228594" lvl="1" indent="-228594"/>
            <a:endParaRPr lang="en-US" sz="500" dirty="0">
              <a:solidFill>
                <a:schemeClr val="bg1">
                  <a:lumMod val="10000"/>
                </a:schemeClr>
              </a:solidFill>
            </a:endParaRPr>
          </a:p>
          <a:p>
            <a:pPr marL="228594" lvl="1" indent="-228594"/>
            <a:r>
              <a:rPr lang="en-US" dirty="0">
                <a:solidFill>
                  <a:schemeClr val="bg1">
                    <a:lumMod val="10000"/>
                  </a:schemeClr>
                </a:solidFill>
              </a:rPr>
              <a:t>Can keep test data around longer</a:t>
            </a:r>
          </a:p>
          <a:p>
            <a:endParaRPr lang="en-US" dirty="0"/>
          </a:p>
        </p:txBody>
      </p:sp>
      <p:grpSp>
        <p:nvGrpSpPr>
          <p:cNvPr id="13" name="Group 12">
            <a:extLst>
              <a:ext uri="{FF2B5EF4-FFF2-40B4-BE49-F238E27FC236}">
                <a16:creationId xmlns:a16="http://schemas.microsoft.com/office/drawing/2014/main" id="{9546A0A9-918A-644B-9285-48F7F3046AE4}"/>
              </a:ext>
            </a:extLst>
          </p:cNvPr>
          <p:cNvGrpSpPr/>
          <p:nvPr/>
        </p:nvGrpSpPr>
        <p:grpSpPr>
          <a:xfrm>
            <a:off x="1992688" y="2903328"/>
            <a:ext cx="505115" cy="492125"/>
            <a:chOff x="4945443" y="5411929"/>
            <a:chExt cx="505115" cy="492125"/>
          </a:xfrm>
          <a:solidFill>
            <a:schemeClr val="tx1"/>
          </a:solidFill>
        </p:grpSpPr>
        <p:sp>
          <p:nvSpPr>
            <p:cNvPr id="14" name="Oval 13">
              <a:extLst>
                <a:ext uri="{FF2B5EF4-FFF2-40B4-BE49-F238E27FC236}">
                  <a16:creationId xmlns:a16="http://schemas.microsoft.com/office/drawing/2014/main" id="{297418EF-E096-AB49-9DDA-45736C6A5FC8}"/>
                </a:ext>
              </a:extLst>
            </p:cNvPr>
            <p:cNvSpPr/>
            <p:nvPr/>
          </p:nvSpPr>
          <p:spPr bwMode="auto">
            <a:xfrm rot="19717804">
              <a:off x="4959731" y="5527817"/>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15" name="Freeform 14">
              <a:extLst>
                <a:ext uri="{FF2B5EF4-FFF2-40B4-BE49-F238E27FC236}">
                  <a16:creationId xmlns:a16="http://schemas.microsoft.com/office/drawing/2014/main" id="{EDDFC9C1-6D70-E64C-B85A-2293842AEE85}"/>
                </a:ext>
              </a:extLst>
            </p:cNvPr>
            <p:cNvSpPr/>
            <p:nvPr/>
          </p:nvSpPr>
          <p:spPr bwMode="auto">
            <a:xfrm rot="19717804">
              <a:off x="4945443" y="5648467"/>
              <a:ext cx="74613" cy="255587"/>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16" name="Freeform 15">
              <a:extLst>
                <a:ext uri="{FF2B5EF4-FFF2-40B4-BE49-F238E27FC236}">
                  <a16:creationId xmlns:a16="http://schemas.microsoft.com/office/drawing/2014/main" id="{E11EF1C4-0C0A-0844-B864-EFFCD9E14B12}"/>
                </a:ext>
              </a:extLst>
            </p:cNvPr>
            <p:cNvSpPr/>
            <p:nvPr/>
          </p:nvSpPr>
          <p:spPr bwMode="auto">
            <a:xfrm rot="19717804" flipH="1">
              <a:off x="5375946" y="5411929"/>
              <a:ext cx="74612" cy="255588"/>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17" name="Oval 16">
              <a:extLst>
                <a:ext uri="{FF2B5EF4-FFF2-40B4-BE49-F238E27FC236}">
                  <a16:creationId xmlns:a16="http://schemas.microsoft.com/office/drawing/2014/main" id="{0EC0F072-233A-1248-A10E-CC7FCBA42B8D}"/>
                </a:ext>
              </a:extLst>
            </p:cNvPr>
            <p:cNvSpPr/>
            <p:nvPr/>
          </p:nvSpPr>
          <p:spPr bwMode="auto">
            <a:xfrm rot="19717804">
              <a:off x="5016881" y="5600842"/>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18" name="Oval 17">
              <a:extLst>
                <a:ext uri="{FF2B5EF4-FFF2-40B4-BE49-F238E27FC236}">
                  <a16:creationId xmlns:a16="http://schemas.microsoft.com/office/drawing/2014/main" id="{96C5E95C-AE1D-9B4C-90D5-2D9A363380D9}"/>
                </a:ext>
              </a:extLst>
            </p:cNvPr>
            <p:cNvSpPr/>
            <p:nvPr/>
          </p:nvSpPr>
          <p:spPr bwMode="auto">
            <a:xfrm rot="19717804">
              <a:off x="5125564" y="5429420"/>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19" name="Oval 18">
              <a:extLst>
                <a:ext uri="{FF2B5EF4-FFF2-40B4-BE49-F238E27FC236}">
                  <a16:creationId xmlns:a16="http://schemas.microsoft.com/office/drawing/2014/main" id="{80D8B49A-4602-3949-9DDA-F26565F04073}"/>
                </a:ext>
              </a:extLst>
            </p:cNvPr>
            <p:cNvSpPr/>
            <p:nvPr/>
          </p:nvSpPr>
          <p:spPr bwMode="auto">
            <a:xfrm rot="19717804">
              <a:off x="5182714" y="5502445"/>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grpSp>
      <p:grpSp>
        <p:nvGrpSpPr>
          <p:cNvPr id="20" name="Group 19">
            <a:extLst>
              <a:ext uri="{FF2B5EF4-FFF2-40B4-BE49-F238E27FC236}">
                <a16:creationId xmlns:a16="http://schemas.microsoft.com/office/drawing/2014/main" id="{54C14B0E-C11E-DC4F-A2DC-865C42F2881D}"/>
              </a:ext>
            </a:extLst>
          </p:cNvPr>
          <p:cNvGrpSpPr/>
          <p:nvPr/>
        </p:nvGrpSpPr>
        <p:grpSpPr>
          <a:xfrm>
            <a:off x="1955381" y="5120384"/>
            <a:ext cx="505115" cy="492125"/>
            <a:chOff x="4945443" y="5411929"/>
            <a:chExt cx="505115" cy="492125"/>
          </a:xfrm>
          <a:solidFill>
            <a:schemeClr val="tx1"/>
          </a:solidFill>
        </p:grpSpPr>
        <p:sp>
          <p:nvSpPr>
            <p:cNvPr id="21" name="Oval 20">
              <a:extLst>
                <a:ext uri="{FF2B5EF4-FFF2-40B4-BE49-F238E27FC236}">
                  <a16:creationId xmlns:a16="http://schemas.microsoft.com/office/drawing/2014/main" id="{2FFDA6BE-0BBD-B84A-A943-CCEE98F1F84F}"/>
                </a:ext>
              </a:extLst>
            </p:cNvPr>
            <p:cNvSpPr/>
            <p:nvPr/>
          </p:nvSpPr>
          <p:spPr bwMode="auto">
            <a:xfrm rot="19717804">
              <a:off x="4959731" y="5527817"/>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22" name="Freeform 21">
              <a:extLst>
                <a:ext uri="{FF2B5EF4-FFF2-40B4-BE49-F238E27FC236}">
                  <a16:creationId xmlns:a16="http://schemas.microsoft.com/office/drawing/2014/main" id="{C674B16A-8976-8044-B48A-CC6493C0C3DD}"/>
                </a:ext>
              </a:extLst>
            </p:cNvPr>
            <p:cNvSpPr/>
            <p:nvPr/>
          </p:nvSpPr>
          <p:spPr bwMode="auto">
            <a:xfrm rot="19717804">
              <a:off x="4945443" y="5648467"/>
              <a:ext cx="74613" cy="255587"/>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23" name="Freeform 22">
              <a:extLst>
                <a:ext uri="{FF2B5EF4-FFF2-40B4-BE49-F238E27FC236}">
                  <a16:creationId xmlns:a16="http://schemas.microsoft.com/office/drawing/2014/main" id="{3A76F409-F9A4-A147-9CEA-28EF33D04B3C}"/>
                </a:ext>
              </a:extLst>
            </p:cNvPr>
            <p:cNvSpPr/>
            <p:nvPr/>
          </p:nvSpPr>
          <p:spPr bwMode="auto">
            <a:xfrm rot="19717804" flipH="1">
              <a:off x="5375946" y="5411929"/>
              <a:ext cx="74612" cy="255588"/>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24" name="Oval 23">
              <a:extLst>
                <a:ext uri="{FF2B5EF4-FFF2-40B4-BE49-F238E27FC236}">
                  <a16:creationId xmlns:a16="http://schemas.microsoft.com/office/drawing/2014/main" id="{622293B0-D6FC-714F-8BFB-987D559BDA07}"/>
                </a:ext>
              </a:extLst>
            </p:cNvPr>
            <p:cNvSpPr/>
            <p:nvPr/>
          </p:nvSpPr>
          <p:spPr bwMode="auto">
            <a:xfrm rot="19717804">
              <a:off x="5016881" y="5600842"/>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25" name="Oval 24">
              <a:extLst>
                <a:ext uri="{FF2B5EF4-FFF2-40B4-BE49-F238E27FC236}">
                  <a16:creationId xmlns:a16="http://schemas.microsoft.com/office/drawing/2014/main" id="{62192155-17D7-5843-AFF2-0A84468B651B}"/>
                </a:ext>
              </a:extLst>
            </p:cNvPr>
            <p:cNvSpPr/>
            <p:nvPr/>
          </p:nvSpPr>
          <p:spPr bwMode="auto">
            <a:xfrm rot="19717804">
              <a:off x="5125564" y="5429420"/>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26" name="Oval 25">
              <a:extLst>
                <a:ext uri="{FF2B5EF4-FFF2-40B4-BE49-F238E27FC236}">
                  <a16:creationId xmlns:a16="http://schemas.microsoft.com/office/drawing/2014/main" id="{AED56CCE-C874-CA4E-98D6-31EB73830F53}"/>
                </a:ext>
              </a:extLst>
            </p:cNvPr>
            <p:cNvSpPr/>
            <p:nvPr/>
          </p:nvSpPr>
          <p:spPr bwMode="auto">
            <a:xfrm rot="19717804">
              <a:off x="5182714" y="5502445"/>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grpSp>
      <p:grpSp>
        <p:nvGrpSpPr>
          <p:cNvPr id="27" name="Group 26">
            <a:extLst>
              <a:ext uri="{FF2B5EF4-FFF2-40B4-BE49-F238E27FC236}">
                <a16:creationId xmlns:a16="http://schemas.microsoft.com/office/drawing/2014/main" id="{8B659EC6-7230-7340-84E5-9A62D2B444F5}"/>
              </a:ext>
            </a:extLst>
          </p:cNvPr>
          <p:cNvGrpSpPr/>
          <p:nvPr/>
        </p:nvGrpSpPr>
        <p:grpSpPr>
          <a:xfrm>
            <a:off x="1974279" y="3979656"/>
            <a:ext cx="505115" cy="492125"/>
            <a:chOff x="4945443" y="5411929"/>
            <a:chExt cx="505115" cy="492125"/>
          </a:xfrm>
          <a:solidFill>
            <a:schemeClr val="tx1"/>
          </a:solidFill>
        </p:grpSpPr>
        <p:sp>
          <p:nvSpPr>
            <p:cNvPr id="28" name="Oval 27">
              <a:extLst>
                <a:ext uri="{FF2B5EF4-FFF2-40B4-BE49-F238E27FC236}">
                  <a16:creationId xmlns:a16="http://schemas.microsoft.com/office/drawing/2014/main" id="{B2EC5D6A-9C53-A64B-8684-C4C4AAF18194}"/>
                </a:ext>
              </a:extLst>
            </p:cNvPr>
            <p:cNvSpPr/>
            <p:nvPr/>
          </p:nvSpPr>
          <p:spPr bwMode="auto">
            <a:xfrm rot="19717804">
              <a:off x="4959731" y="5527817"/>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29" name="Freeform 28">
              <a:extLst>
                <a:ext uri="{FF2B5EF4-FFF2-40B4-BE49-F238E27FC236}">
                  <a16:creationId xmlns:a16="http://schemas.microsoft.com/office/drawing/2014/main" id="{C2F33465-8A7E-1D4F-93B5-CEFB6DADC4D3}"/>
                </a:ext>
              </a:extLst>
            </p:cNvPr>
            <p:cNvSpPr/>
            <p:nvPr/>
          </p:nvSpPr>
          <p:spPr bwMode="auto">
            <a:xfrm rot="19717804">
              <a:off x="4945443" y="5648467"/>
              <a:ext cx="74613" cy="255587"/>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30" name="Freeform 29">
              <a:extLst>
                <a:ext uri="{FF2B5EF4-FFF2-40B4-BE49-F238E27FC236}">
                  <a16:creationId xmlns:a16="http://schemas.microsoft.com/office/drawing/2014/main" id="{EC2F73E6-D678-DA47-9D5B-9ACAEF2F2597}"/>
                </a:ext>
              </a:extLst>
            </p:cNvPr>
            <p:cNvSpPr/>
            <p:nvPr/>
          </p:nvSpPr>
          <p:spPr bwMode="auto">
            <a:xfrm rot="19717804" flipH="1">
              <a:off x="5375946" y="5411929"/>
              <a:ext cx="74612" cy="255588"/>
            </a:xfrm>
            <a:custGeom>
              <a:avLst/>
              <a:gdLst>
                <a:gd name="connsiteX0" fmla="*/ 212806 w 212806"/>
                <a:gd name="connsiteY0" fmla="*/ 99753 h 568591"/>
                <a:gd name="connsiteX1" fmla="*/ 93103 w 212806"/>
                <a:gd name="connsiteY1" fmla="*/ 66502 h 568591"/>
                <a:gd name="connsiteX2" fmla="*/ 59852 w 212806"/>
                <a:gd name="connsiteY2" fmla="*/ 498764 h 568591"/>
                <a:gd name="connsiteX3" fmla="*/ 0 w 212806"/>
                <a:gd name="connsiteY3" fmla="*/ 485464 h 568591"/>
              </a:gdLst>
              <a:ahLst/>
              <a:cxnLst>
                <a:cxn ang="0">
                  <a:pos x="connsiteX0" y="connsiteY0"/>
                </a:cxn>
                <a:cxn ang="0">
                  <a:pos x="connsiteX1" y="connsiteY1"/>
                </a:cxn>
                <a:cxn ang="0">
                  <a:pos x="connsiteX2" y="connsiteY2"/>
                </a:cxn>
                <a:cxn ang="0">
                  <a:pos x="connsiteX3" y="connsiteY3"/>
                </a:cxn>
              </a:cxnLst>
              <a:rect l="l" t="t" r="r" b="b"/>
              <a:pathLst>
                <a:path w="212806" h="568591">
                  <a:moveTo>
                    <a:pt x="212806" y="99753"/>
                  </a:moveTo>
                  <a:cubicBezTo>
                    <a:pt x="165700" y="49876"/>
                    <a:pt x="118595" y="0"/>
                    <a:pt x="93103" y="66502"/>
                  </a:cubicBezTo>
                  <a:cubicBezTo>
                    <a:pt x="67611" y="133004"/>
                    <a:pt x="75369" y="428937"/>
                    <a:pt x="59852" y="498764"/>
                  </a:cubicBezTo>
                  <a:cubicBezTo>
                    <a:pt x="44335" y="568591"/>
                    <a:pt x="22167" y="527027"/>
                    <a:pt x="0" y="485464"/>
                  </a:cubicBezTo>
                </a:path>
              </a:pathLst>
            </a:custGeom>
            <a:grpFill/>
            <a:ln w="1905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328" dirty="0">
                <a:solidFill>
                  <a:srgbClr val="5F5F5F"/>
                </a:solidFill>
              </a:endParaRPr>
            </a:p>
          </p:txBody>
        </p:sp>
        <p:sp>
          <p:nvSpPr>
            <p:cNvPr id="31" name="Oval 30">
              <a:extLst>
                <a:ext uri="{FF2B5EF4-FFF2-40B4-BE49-F238E27FC236}">
                  <a16:creationId xmlns:a16="http://schemas.microsoft.com/office/drawing/2014/main" id="{2AB167A7-F1BB-7440-9BCD-B60D9D69094D}"/>
                </a:ext>
              </a:extLst>
            </p:cNvPr>
            <p:cNvSpPr/>
            <p:nvPr/>
          </p:nvSpPr>
          <p:spPr bwMode="auto">
            <a:xfrm rot="19717804">
              <a:off x="5016881" y="5600842"/>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32" name="Oval 31">
              <a:extLst>
                <a:ext uri="{FF2B5EF4-FFF2-40B4-BE49-F238E27FC236}">
                  <a16:creationId xmlns:a16="http://schemas.microsoft.com/office/drawing/2014/main" id="{A448E86E-DC4A-6046-86BE-E25FD23EF247}"/>
                </a:ext>
              </a:extLst>
            </p:cNvPr>
            <p:cNvSpPr/>
            <p:nvPr/>
          </p:nvSpPr>
          <p:spPr bwMode="auto">
            <a:xfrm rot="19717804">
              <a:off x="5125564" y="5429420"/>
              <a:ext cx="215900" cy="20478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sp>
          <p:nvSpPr>
            <p:cNvPr id="33" name="Oval 32">
              <a:extLst>
                <a:ext uri="{FF2B5EF4-FFF2-40B4-BE49-F238E27FC236}">
                  <a16:creationId xmlns:a16="http://schemas.microsoft.com/office/drawing/2014/main" id="{8A638E94-3EE5-9C45-BF3F-CFFB49AF7906}"/>
                </a:ext>
              </a:extLst>
            </p:cNvPr>
            <p:cNvSpPr/>
            <p:nvPr/>
          </p:nvSpPr>
          <p:spPr bwMode="auto">
            <a:xfrm rot="19717804">
              <a:off x="5182714" y="5502445"/>
              <a:ext cx="107950" cy="71437"/>
            </a:xfrm>
            <a:prstGeom prst="ellipse">
              <a:avLst/>
            </a:prstGeom>
            <a:grp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1328" dirty="0">
                <a:solidFill>
                  <a:srgbClr val="FFFFFF"/>
                </a:solidFill>
              </a:endParaRPr>
            </a:p>
          </p:txBody>
        </p:sp>
      </p:grpSp>
      <p:sp>
        <p:nvSpPr>
          <p:cNvPr id="34" name="TextBox 33">
            <a:extLst>
              <a:ext uri="{FF2B5EF4-FFF2-40B4-BE49-F238E27FC236}">
                <a16:creationId xmlns:a16="http://schemas.microsoft.com/office/drawing/2014/main" id="{199B2FDB-ACF3-9A40-A880-D66052910E5D}"/>
              </a:ext>
            </a:extLst>
          </p:cNvPr>
          <p:cNvSpPr txBox="1"/>
          <p:nvPr/>
        </p:nvSpPr>
        <p:spPr>
          <a:xfrm>
            <a:off x="2810729" y="2494338"/>
            <a:ext cx="1386681"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Application Users</a:t>
            </a:r>
          </a:p>
        </p:txBody>
      </p:sp>
      <p:sp>
        <p:nvSpPr>
          <p:cNvPr id="36" name="TextBox 35">
            <a:extLst>
              <a:ext uri="{FF2B5EF4-FFF2-40B4-BE49-F238E27FC236}">
                <a16:creationId xmlns:a16="http://schemas.microsoft.com/office/drawing/2014/main" id="{651CB3F6-7715-9940-A05F-1A0420E265D1}"/>
              </a:ext>
            </a:extLst>
          </p:cNvPr>
          <p:cNvSpPr txBox="1"/>
          <p:nvPr/>
        </p:nvSpPr>
        <p:spPr>
          <a:xfrm>
            <a:off x="4246724" y="3747327"/>
            <a:ext cx="1386681"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Development &amp; Test</a:t>
            </a:r>
          </a:p>
        </p:txBody>
      </p:sp>
      <p:sp>
        <p:nvSpPr>
          <p:cNvPr id="38" name="TextBox 37">
            <a:extLst>
              <a:ext uri="{FF2B5EF4-FFF2-40B4-BE49-F238E27FC236}">
                <a16:creationId xmlns:a16="http://schemas.microsoft.com/office/drawing/2014/main" id="{D0282C69-DDBC-E94E-8968-D6362F12A352}"/>
              </a:ext>
            </a:extLst>
          </p:cNvPr>
          <p:cNvSpPr txBox="1"/>
          <p:nvPr/>
        </p:nvSpPr>
        <p:spPr>
          <a:xfrm>
            <a:off x="4140209" y="5896501"/>
            <a:ext cx="1668023"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BI and Healthcare Analytics</a:t>
            </a:r>
          </a:p>
        </p:txBody>
      </p:sp>
      <p:sp>
        <p:nvSpPr>
          <p:cNvPr id="40" name="TextBox 39">
            <a:extLst>
              <a:ext uri="{FF2B5EF4-FFF2-40B4-BE49-F238E27FC236}">
                <a16:creationId xmlns:a16="http://schemas.microsoft.com/office/drawing/2014/main" id="{239BE823-F229-3949-B428-A54F01B7B35A}"/>
              </a:ext>
            </a:extLst>
          </p:cNvPr>
          <p:cNvSpPr txBox="1"/>
          <p:nvPr/>
        </p:nvSpPr>
        <p:spPr>
          <a:xfrm>
            <a:off x="3197690" y="4788446"/>
            <a:ext cx="1386681"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Support &amp; Partners</a:t>
            </a:r>
          </a:p>
        </p:txBody>
      </p:sp>
      <p:cxnSp>
        <p:nvCxnSpPr>
          <p:cNvPr id="41" name="Elbow Connector 40">
            <a:extLst>
              <a:ext uri="{FF2B5EF4-FFF2-40B4-BE49-F238E27FC236}">
                <a16:creationId xmlns:a16="http://schemas.microsoft.com/office/drawing/2014/main" id="{B9B9A7A7-D3BD-AC4F-859E-E38C9E2E64D7}"/>
              </a:ext>
            </a:extLst>
          </p:cNvPr>
          <p:cNvCxnSpPr>
            <a:cxnSpLocks/>
          </p:cNvCxnSpPr>
          <p:nvPr/>
        </p:nvCxnSpPr>
        <p:spPr>
          <a:xfrm>
            <a:off x="1295119" y="2094539"/>
            <a:ext cx="749352" cy="1218915"/>
          </a:xfrm>
          <a:prstGeom prst="bentConnector3">
            <a:avLst/>
          </a:prstGeom>
          <a:ln w="31750">
            <a:solidFill>
              <a:schemeClr val="tx1"/>
            </a:solidFill>
            <a:tailEnd type="triangle" w="sm" len="sm"/>
          </a:ln>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A436EE0E-C01D-F540-BDF2-E12D3EF26C8A}"/>
              </a:ext>
            </a:extLst>
          </p:cNvPr>
          <p:cNvCxnSpPr>
            <a:cxnSpLocks/>
          </p:cNvCxnSpPr>
          <p:nvPr/>
        </p:nvCxnSpPr>
        <p:spPr>
          <a:xfrm>
            <a:off x="1283367" y="2095984"/>
            <a:ext cx="757536" cy="2287253"/>
          </a:xfrm>
          <a:prstGeom prst="bentConnector3">
            <a:avLst/>
          </a:prstGeom>
          <a:ln w="31750">
            <a:solidFill>
              <a:schemeClr val="tx1"/>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83681491-B3CA-C64E-8D6B-A0E43E525F31}"/>
              </a:ext>
            </a:extLst>
          </p:cNvPr>
          <p:cNvCxnSpPr>
            <a:cxnSpLocks/>
          </p:cNvCxnSpPr>
          <p:nvPr/>
        </p:nvCxnSpPr>
        <p:spPr>
          <a:xfrm>
            <a:off x="1302809" y="2097885"/>
            <a:ext cx="725443" cy="3450460"/>
          </a:xfrm>
          <a:prstGeom prst="bentConnector3">
            <a:avLst/>
          </a:prstGeom>
          <a:ln w="31750">
            <a:solidFill>
              <a:schemeClr val="tx1"/>
            </a:solidFill>
            <a:miter lim="800000"/>
            <a:tailEnd type="triangle" w="sm" len="sm"/>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FAD0A27-E6BB-4343-A3E6-1096A1D5841E}"/>
              </a:ext>
            </a:extLst>
          </p:cNvPr>
          <p:cNvCxnSpPr>
            <a:cxnSpLocks/>
          </p:cNvCxnSpPr>
          <p:nvPr/>
        </p:nvCxnSpPr>
        <p:spPr>
          <a:xfrm>
            <a:off x="2794913" y="3313686"/>
            <a:ext cx="1660251" cy="2933"/>
          </a:xfrm>
          <a:prstGeom prst="straightConnector1">
            <a:avLst/>
          </a:prstGeom>
          <a:ln w="53975">
            <a:solidFill>
              <a:schemeClr val="accent3"/>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34F0CA9-1AB0-4F45-AF62-91A7669F4220}"/>
              </a:ext>
            </a:extLst>
          </p:cNvPr>
          <p:cNvCxnSpPr>
            <a:cxnSpLocks/>
          </p:cNvCxnSpPr>
          <p:nvPr/>
        </p:nvCxnSpPr>
        <p:spPr>
          <a:xfrm>
            <a:off x="2800790" y="5453623"/>
            <a:ext cx="1664313" cy="0"/>
          </a:xfrm>
          <a:prstGeom prst="straightConnector1">
            <a:avLst/>
          </a:prstGeom>
          <a:ln w="53975">
            <a:solidFill>
              <a:schemeClr val="accent3"/>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9715EA8-ADD9-7745-9607-10401BC6EECF}"/>
              </a:ext>
            </a:extLst>
          </p:cNvPr>
          <p:cNvSpPr txBox="1"/>
          <p:nvPr/>
        </p:nvSpPr>
        <p:spPr>
          <a:xfrm>
            <a:off x="250441" y="2709431"/>
            <a:ext cx="1386681"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Secured Production Environment</a:t>
            </a:r>
          </a:p>
        </p:txBody>
      </p:sp>
      <p:cxnSp>
        <p:nvCxnSpPr>
          <p:cNvPr id="50" name="Straight Arrow Connector 49">
            <a:extLst>
              <a:ext uri="{FF2B5EF4-FFF2-40B4-BE49-F238E27FC236}">
                <a16:creationId xmlns:a16="http://schemas.microsoft.com/office/drawing/2014/main" id="{1E06167A-1C6F-BB47-8D0B-458054810865}"/>
              </a:ext>
            </a:extLst>
          </p:cNvPr>
          <p:cNvCxnSpPr/>
          <p:nvPr/>
        </p:nvCxnSpPr>
        <p:spPr>
          <a:xfrm>
            <a:off x="1825463" y="2116153"/>
            <a:ext cx="1208320" cy="0"/>
          </a:xfrm>
          <a:prstGeom prst="straightConnector1">
            <a:avLst/>
          </a:prstGeom>
          <a:ln w="53975">
            <a:solidFill>
              <a:schemeClr val="accent3"/>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Placeholder 9">
            <a:extLst>
              <a:ext uri="{FF2B5EF4-FFF2-40B4-BE49-F238E27FC236}">
                <a16:creationId xmlns:a16="http://schemas.microsoft.com/office/drawing/2014/main" id="{6ECAC4C9-EC93-DB48-9DDC-6C7C35CA6003}"/>
              </a:ext>
            </a:extLst>
          </p:cNvPr>
          <p:cNvPicPr>
            <a:picLocks noChangeAspect="1"/>
          </p:cNvPicPr>
          <p:nvPr/>
        </p:nvPicPr>
        <p:blipFill>
          <a:blip r:embed="rId3">
            <a:extLst>
              <a:ext uri="{28A0092B-C50C-407E-A947-70E740481C1C}">
                <a14:useLocalDpi xmlns:a14="http://schemas.microsoft.com/office/drawing/2010/main" val="0"/>
              </a:ext>
            </a:extLst>
          </a:blip>
          <a:srcRect l="116" r="116"/>
          <a:stretch>
            <a:fillRect/>
          </a:stretch>
        </p:blipFill>
        <p:spPr>
          <a:xfrm>
            <a:off x="2879483" y="1373257"/>
            <a:ext cx="1291011" cy="1292703"/>
          </a:xfrm>
          <a:prstGeom prst="rect">
            <a:avLst/>
          </a:prstGeom>
        </p:spPr>
      </p:pic>
      <p:pic>
        <p:nvPicPr>
          <p:cNvPr id="52" name="Picture Placeholder 8">
            <a:extLst>
              <a:ext uri="{FF2B5EF4-FFF2-40B4-BE49-F238E27FC236}">
                <a16:creationId xmlns:a16="http://schemas.microsoft.com/office/drawing/2014/main" id="{097FB5B1-BCA4-3749-B374-FA0E118F1046}"/>
              </a:ext>
            </a:extLst>
          </p:cNvPr>
          <p:cNvPicPr>
            <a:picLocks noChangeAspect="1"/>
          </p:cNvPicPr>
          <p:nvPr/>
        </p:nvPicPr>
        <p:blipFill>
          <a:blip r:embed="rId4">
            <a:extLst>
              <a:ext uri="{28A0092B-C50C-407E-A947-70E740481C1C}">
                <a14:useLocalDpi xmlns:a14="http://schemas.microsoft.com/office/drawing/2010/main" val="0"/>
              </a:ext>
            </a:extLst>
          </a:blip>
          <a:srcRect l="58" r="58"/>
          <a:stretch>
            <a:fillRect/>
          </a:stretch>
        </p:blipFill>
        <p:spPr>
          <a:xfrm>
            <a:off x="4225207" y="2577803"/>
            <a:ext cx="1369804" cy="1371600"/>
          </a:xfrm>
          <a:prstGeom prst="rect">
            <a:avLst/>
          </a:prstGeom>
        </p:spPr>
      </p:pic>
      <p:pic>
        <p:nvPicPr>
          <p:cNvPr id="56" name="Picture Placeholder 16">
            <a:extLst>
              <a:ext uri="{FF2B5EF4-FFF2-40B4-BE49-F238E27FC236}">
                <a16:creationId xmlns:a16="http://schemas.microsoft.com/office/drawing/2014/main" id="{9520F3D0-8A4B-B245-9EF7-8D3FDCFEC16E}"/>
              </a:ext>
            </a:extLst>
          </p:cNvPr>
          <p:cNvPicPr>
            <a:picLocks noChangeAspect="1"/>
          </p:cNvPicPr>
          <p:nvPr/>
        </p:nvPicPr>
        <p:blipFill>
          <a:blip r:embed="rId5">
            <a:extLst>
              <a:ext uri="{28A0092B-C50C-407E-A947-70E740481C1C}">
                <a14:useLocalDpi xmlns:a14="http://schemas.microsoft.com/office/drawing/2010/main" val="0"/>
              </a:ext>
            </a:extLst>
          </a:blip>
          <a:srcRect l="58" r="58"/>
          <a:stretch>
            <a:fillRect/>
          </a:stretch>
        </p:blipFill>
        <p:spPr>
          <a:xfrm>
            <a:off x="306497" y="1585167"/>
            <a:ext cx="1371600" cy="1373399"/>
          </a:xfrm>
          <a:prstGeom prst="rect">
            <a:avLst/>
          </a:prstGeom>
        </p:spPr>
      </p:pic>
      <p:pic>
        <p:nvPicPr>
          <p:cNvPr id="59" name="Picture Placeholder 3">
            <a:extLst>
              <a:ext uri="{FF2B5EF4-FFF2-40B4-BE49-F238E27FC236}">
                <a16:creationId xmlns:a16="http://schemas.microsoft.com/office/drawing/2014/main" id="{970AADC5-5F7E-854A-9E66-04366B90044F}"/>
              </a:ext>
            </a:extLst>
          </p:cNvPr>
          <p:cNvPicPr>
            <a:picLocks noChangeAspect="1"/>
          </p:cNvPicPr>
          <p:nvPr/>
        </p:nvPicPr>
        <p:blipFill>
          <a:blip r:embed="rId6">
            <a:extLst>
              <a:ext uri="{28A0092B-C50C-407E-A947-70E740481C1C}">
                <a14:useLocalDpi xmlns:a14="http://schemas.microsoft.com/office/drawing/2010/main" val="0"/>
              </a:ext>
            </a:extLst>
          </a:blip>
          <a:srcRect l="58" r="58"/>
          <a:stretch>
            <a:fillRect/>
          </a:stretch>
        </p:blipFill>
        <p:spPr>
          <a:xfrm>
            <a:off x="4246723" y="4679868"/>
            <a:ext cx="1405887" cy="1407731"/>
          </a:xfrm>
          <a:prstGeom prst="rect">
            <a:avLst/>
          </a:prstGeom>
        </p:spPr>
      </p:pic>
      <p:pic>
        <p:nvPicPr>
          <p:cNvPr id="60" name="Picture Placeholder 9">
            <a:extLst>
              <a:ext uri="{FF2B5EF4-FFF2-40B4-BE49-F238E27FC236}">
                <a16:creationId xmlns:a16="http://schemas.microsoft.com/office/drawing/2014/main" id="{0E9D03F9-244B-0B4A-8E33-2D6A1530CCDF}"/>
              </a:ext>
            </a:extLst>
          </p:cNvPr>
          <p:cNvPicPr>
            <a:picLocks noChangeAspect="1"/>
          </p:cNvPicPr>
          <p:nvPr/>
        </p:nvPicPr>
        <p:blipFill>
          <a:blip r:embed="rId7">
            <a:extLst>
              <a:ext uri="{28A0092B-C50C-407E-A947-70E740481C1C}">
                <a14:useLocalDpi xmlns:a14="http://schemas.microsoft.com/office/drawing/2010/main" val="0"/>
              </a:ext>
            </a:extLst>
          </a:blip>
          <a:srcRect l="58" r="58"/>
          <a:stretch>
            <a:fillRect/>
          </a:stretch>
        </p:blipFill>
        <p:spPr>
          <a:xfrm>
            <a:off x="3040585" y="3477320"/>
            <a:ext cx="1667059" cy="1669245"/>
          </a:xfrm>
          <a:prstGeom prst="rect">
            <a:avLst/>
          </a:prstGeom>
        </p:spPr>
      </p:pic>
      <p:cxnSp>
        <p:nvCxnSpPr>
          <p:cNvPr id="61" name="Straight Arrow Connector 60">
            <a:extLst>
              <a:ext uri="{FF2B5EF4-FFF2-40B4-BE49-F238E27FC236}">
                <a16:creationId xmlns:a16="http://schemas.microsoft.com/office/drawing/2014/main" id="{6C3B2E3A-D73B-6D41-85A1-F7A55E3458EB}"/>
              </a:ext>
            </a:extLst>
          </p:cNvPr>
          <p:cNvCxnSpPr/>
          <p:nvPr/>
        </p:nvCxnSpPr>
        <p:spPr>
          <a:xfrm>
            <a:off x="2640992" y="4392913"/>
            <a:ext cx="584785" cy="0"/>
          </a:xfrm>
          <a:prstGeom prst="straightConnector1">
            <a:avLst/>
          </a:prstGeom>
          <a:ln w="53975">
            <a:solidFill>
              <a:schemeClr val="accent3"/>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303A9CDC-72CC-F54C-8322-E11D95AEB06F}"/>
              </a:ext>
            </a:extLst>
          </p:cNvPr>
          <p:cNvSpPr txBox="1"/>
          <p:nvPr/>
        </p:nvSpPr>
        <p:spPr>
          <a:xfrm>
            <a:off x="1450795" y="5903910"/>
            <a:ext cx="1619799" cy="498271"/>
          </a:xfrm>
          <a:prstGeom prst="rect">
            <a:avLst/>
          </a:prstGeom>
          <a:noFill/>
        </p:spPr>
        <p:txBody>
          <a:bodyPr wrap="square" lIns="0" tIns="0" rIns="0" bIns="0" rtlCol="0">
            <a:noAutofit/>
          </a:bodyPr>
          <a:lstStyle/>
          <a:p>
            <a:pPr algn="ctr">
              <a:lnSpc>
                <a:spcPct val="90000"/>
              </a:lnSpc>
            </a:pPr>
            <a:r>
              <a:rPr lang="en-US" sz="1333" dirty="0">
                <a:latin typeface="Oracle Sans" panose="020B0503020204020204" pitchFamily="34" charset="0"/>
                <a:cs typeface="Oracle Sans" panose="020B0503020204020204" pitchFamily="34" charset="0"/>
              </a:rPr>
              <a:t>Masked Non-Production Copies</a:t>
            </a:r>
          </a:p>
        </p:txBody>
      </p:sp>
    </p:spTree>
    <p:extLst>
      <p:ext uri="{BB962C8B-B14F-4D97-AF65-F5344CB8AC3E}">
        <p14:creationId xmlns:p14="http://schemas.microsoft.com/office/powerpoint/2010/main" val="428159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DCCA046-87F8-EE65-1EE7-FDCB1B3469BA}"/>
              </a:ext>
            </a:extLst>
          </p:cNvPr>
          <p:cNvSpPr>
            <a:spLocks noGrp="1"/>
          </p:cNvSpPr>
          <p:nvPr>
            <p:ph type="title"/>
          </p:nvPr>
        </p:nvSpPr>
        <p:spPr/>
        <p:txBody>
          <a:bodyPr/>
          <a:lstStyle/>
          <a:p>
            <a:r>
              <a:rPr lang="en-US" dirty="0"/>
              <a:t>Helping you keep up</a:t>
            </a:r>
          </a:p>
        </p:txBody>
      </p:sp>
      <p:sp>
        <p:nvSpPr>
          <p:cNvPr id="15" name="Content Placeholder 14">
            <a:extLst>
              <a:ext uri="{FF2B5EF4-FFF2-40B4-BE49-F238E27FC236}">
                <a16:creationId xmlns:a16="http://schemas.microsoft.com/office/drawing/2014/main" id="{33D6CB77-FF7D-E739-F00C-E467359F5F6F}"/>
              </a:ext>
            </a:extLst>
          </p:cNvPr>
          <p:cNvSpPr>
            <a:spLocks noGrp="1"/>
          </p:cNvSpPr>
          <p:nvPr>
            <p:ph sz="quarter" idx="21"/>
          </p:nvPr>
        </p:nvSpPr>
        <p:spPr/>
        <p:txBody>
          <a:bodyPr/>
          <a:lstStyle/>
          <a:p>
            <a:r>
              <a:rPr lang="en-US" dirty="0"/>
              <a:t>Monthly office hours</a:t>
            </a:r>
          </a:p>
          <a:p>
            <a:endParaRPr lang="en-US" dirty="0"/>
          </a:p>
          <a:p>
            <a:endParaRPr lang="en-US" dirty="0"/>
          </a:p>
          <a:p>
            <a:endParaRPr lang="en-US" dirty="0"/>
          </a:p>
          <a:p>
            <a:endParaRPr lang="en-US" dirty="0"/>
          </a:p>
          <a:p>
            <a:endParaRPr lang="en-US" dirty="0"/>
          </a:p>
          <a:p>
            <a:pPr algn="ctr">
              <a:spcBef>
                <a:spcPts val="0"/>
              </a:spcBef>
            </a:pPr>
            <a:endParaRPr lang="en-US" sz="1600" dirty="0">
              <a:solidFill>
                <a:srgbClr val="F0CC71"/>
              </a:solidFill>
            </a:endParaRPr>
          </a:p>
          <a:p>
            <a:pPr algn="ctr">
              <a:spcBef>
                <a:spcPts val="0"/>
              </a:spcBef>
            </a:pPr>
            <a:r>
              <a:rPr lang="en-US" sz="1600" dirty="0">
                <a:solidFill>
                  <a:srgbClr val="F0CC71"/>
                </a:solidFill>
              </a:rPr>
              <a:t>Second Wednesday of each month at </a:t>
            </a:r>
          </a:p>
          <a:p>
            <a:pPr algn="ctr">
              <a:spcBef>
                <a:spcPts val="0"/>
              </a:spcBef>
            </a:pPr>
            <a:r>
              <a:rPr lang="en-US" sz="1600" dirty="0">
                <a:solidFill>
                  <a:srgbClr val="F0CC71"/>
                </a:solidFill>
              </a:rPr>
              <a:t>10:00 am US Central</a:t>
            </a:r>
          </a:p>
        </p:txBody>
      </p:sp>
      <p:sp>
        <p:nvSpPr>
          <p:cNvPr id="3" name="Content Placeholder 2">
            <a:extLst>
              <a:ext uri="{FF2B5EF4-FFF2-40B4-BE49-F238E27FC236}">
                <a16:creationId xmlns:a16="http://schemas.microsoft.com/office/drawing/2014/main" id="{3C5774E3-8BD1-08DB-B706-A0398B1873C0}"/>
              </a:ext>
            </a:extLst>
          </p:cNvPr>
          <p:cNvSpPr>
            <a:spLocks noGrp="1"/>
          </p:cNvSpPr>
          <p:nvPr>
            <p:ph sz="quarter" idx="22"/>
          </p:nvPr>
        </p:nvSpPr>
        <p:spPr/>
        <p:txBody>
          <a:bodyPr/>
          <a:lstStyle/>
          <a:p>
            <a:r>
              <a:rPr lang="en-US" dirty="0"/>
              <a:t>Database security blog</a:t>
            </a:r>
          </a:p>
          <a:p>
            <a:endParaRPr lang="en-US" dirty="0"/>
          </a:p>
          <a:p>
            <a:endParaRPr lang="en-US" dirty="0"/>
          </a:p>
        </p:txBody>
      </p:sp>
      <p:sp>
        <p:nvSpPr>
          <p:cNvPr id="17" name="Content Placeholder 16">
            <a:extLst>
              <a:ext uri="{FF2B5EF4-FFF2-40B4-BE49-F238E27FC236}">
                <a16:creationId xmlns:a16="http://schemas.microsoft.com/office/drawing/2014/main" id="{C60A8350-0DC7-1EB4-ED32-8ED0A1C40722}"/>
              </a:ext>
            </a:extLst>
          </p:cNvPr>
          <p:cNvSpPr>
            <a:spLocks noGrp="1"/>
          </p:cNvSpPr>
          <p:nvPr>
            <p:ph sz="quarter" idx="23"/>
          </p:nvPr>
        </p:nvSpPr>
        <p:spPr/>
        <p:txBody>
          <a:bodyPr/>
          <a:lstStyle/>
          <a:p>
            <a:r>
              <a:rPr lang="en-US" dirty="0"/>
              <a:t>Documentation and support notes</a:t>
            </a:r>
          </a:p>
        </p:txBody>
      </p:sp>
      <p:sp>
        <p:nvSpPr>
          <p:cNvPr id="2" name="Content Placeholder 1">
            <a:extLst>
              <a:ext uri="{FF2B5EF4-FFF2-40B4-BE49-F238E27FC236}">
                <a16:creationId xmlns:a16="http://schemas.microsoft.com/office/drawing/2014/main" id="{7A9DE04B-5AA6-EA51-BDFF-9FB91B7B72EA}"/>
              </a:ext>
            </a:extLst>
          </p:cNvPr>
          <p:cNvSpPr>
            <a:spLocks noGrp="1"/>
          </p:cNvSpPr>
          <p:nvPr>
            <p:ph sz="quarter" idx="24"/>
          </p:nvPr>
        </p:nvSpPr>
        <p:spPr/>
        <p:txBody>
          <a:bodyPr/>
          <a:lstStyle/>
          <a:p>
            <a:r>
              <a:rPr lang="en-US" dirty="0"/>
              <a:t>Oracle </a:t>
            </a:r>
            <a:r>
              <a:rPr lang="en-US" dirty="0" err="1"/>
              <a:t>LiveLabs</a:t>
            </a:r>
            <a:r>
              <a:rPr lang="en-US" dirty="0"/>
              <a:t> – your database security playground</a:t>
            </a:r>
          </a:p>
        </p:txBody>
      </p:sp>
      <p:sp>
        <p:nvSpPr>
          <p:cNvPr id="11" name="Footer Placeholder 10">
            <a:extLst>
              <a:ext uri="{FF2B5EF4-FFF2-40B4-BE49-F238E27FC236}">
                <a16:creationId xmlns:a16="http://schemas.microsoft.com/office/drawing/2014/main" id="{E7FF17BD-FEC2-04B9-867D-654BFF2E5955}"/>
              </a:ext>
            </a:extLst>
          </p:cNvPr>
          <p:cNvSpPr>
            <a:spLocks noGrp="1"/>
          </p:cNvSpPr>
          <p:nvPr>
            <p:ph type="ftr" sz="quarter" idx="19"/>
          </p:nvPr>
        </p:nvSpPr>
        <p:spPr/>
        <p:txBody>
          <a:bodyPr/>
          <a:lstStyle/>
          <a:p>
            <a:r>
              <a:rPr lang="en-US"/>
              <a:t>Copyright © 2023, Oracle and/or its affiliates </a:t>
            </a:r>
            <a:endParaRPr lang="en-US" dirty="0"/>
          </a:p>
        </p:txBody>
      </p:sp>
      <p:pic>
        <p:nvPicPr>
          <p:cNvPr id="21" name="Picture 20" descr="A red circle with white text&#10;&#10;Description automatically generated">
            <a:extLst>
              <a:ext uri="{FF2B5EF4-FFF2-40B4-BE49-F238E27FC236}">
                <a16:creationId xmlns:a16="http://schemas.microsoft.com/office/drawing/2014/main" id="{603B393D-EBB2-0887-8F92-1A989751D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394" y="2073375"/>
            <a:ext cx="1503534" cy="1477759"/>
          </a:xfrm>
          <a:prstGeom prst="rect">
            <a:avLst/>
          </a:prstGeom>
        </p:spPr>
      </p:pic>
      <p:pic>
        <p:nvPicPr>
          <p:cNvPr id="24" name="Picture Placeholder 106">
            <a:extLst>
              <a:ext uri="{FF2B5EF4-FFF2-40B4-BE49-F238E27FC236}">
                <a16:creationId xmlns:a16="http://schemas.microsoft.com/office/drawing/2014/main" id="{99A0BC12-DD1A-81C8-13EC-59C082BEBEB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6144190" y="2301394"/>
            <a:ext cx="1540867" cy="1540867"/>
          </a:xfrm>
          <a:prstGeom prst="rect">
            <a:avLst/>
          </a:prstGeom>
        </p:spPr>
      </p:pic>
      <p:pic>
        <p:nvPicPr>
          <p:cNvPr id="25" name="Picture Placeholder 52">
            <a:extLst>
              <a:ext uri="{FF2B5EF4-FFF2-40B4-BE49-F238E27FC236}">
                <a16:creationId xmlns:a16="http://schemas.microsoft.com/office/drawing/2014/main" id="{5086A3DF-A9D5-A0AB-0883-5BBA4F8833A5}"/>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85" r="85"/>
          <a:stretch/>
        </p:blipFill>
        <p:spPr>
          <a:xfrm>
            <a:off x="7047211" y="2941716"/>
            <a:ext cx="1801093" cy="1801091"/>
          </a:xfrm>
          <a:prstGeom prst="rect">
            <a:avLst/>
          </a:prstGeom>
        </p:spPr>
      </p:pic>
      <p:pic>
        <p:nvPicPr>
          <p:cNvPr id="29" name="Picture 28">
            <a:extLst>
              <a:ext uri="{FF2B5EF4-FFF2-40B4-BE49-F238E27FC236}">
                <a16:creationId xmlns:a16="http://schemas.microsoft.com/office/drawing/2014/main" id="{2BB40B21-03A1-777A-1894-7F060E46CFBC}"/>
              </a:ext>
            </a:extLst>
          </p:cNvPr>
          <p:cNvPicPr>
            <a:picLocks noChangeAspect="1"/>
          </p:cNvPicPr>
          <p:nvPr/>
        </p:nvPicPr>
        <p:blipFill>
          <a:blip r:embed="rId8"/>
          <a:stretch>
            <a:fillRect/>
          </a:stretch>
        </p:blipFill>
        <p:spPr>
          <a:xfrm>
            <a:off x="1248112" y="4859518"/>
            <a:ext cx="1323810" cy="1333333"/>
          </a:xfrm>
          <a:prstGeom prst="rect">
            <a:avLst/>
          </a:prstGeom>
        </p:spPr>
      </p:pic>
      <p:pic>
        <p:nvPicPr>
          <p:cNvPr id="31" name="Picture 30">
            <a:extLst>
              <a:ext uri="{FF2B5EF4-FFF2-40B4-BE49-F238E27FC236}">
                <a16:creationId xmlns:a16="http://schemas.microsoft.com/office/drawing/2014/main" id="{5405F611-18D9-6FBB-B5CC-78FE7F218970}"/>
              </a:ext>
            </a:extLst>
          </p:cNvPr>
          <p:cNvPicPr>
            <a:picLocks noChangeAspect="1"/>
          </p:cNvPicPr>
          <p:nvPr/>
        </p:nvPicPr>
        <p:blipFill>
          <a:blip r:embed="rId9"/>
          <a:stretch>
            <a:fillRect/>
          </a:stretch>
        </p:blipFill>
        <p:spPr>
          <a:xfrm>
            <a:off x="6781583" y="4782656"/>
            <a:ext cx="1323810" cy="1333333"/>
          </a:xfrm>
          <a:prstGeom prst="rect">
            <a:avLst/>
          </a:prstGeom>
        </p:spPr>
      </p:pic>
      <p:pic>
        <p:nvPicPr>
          <p:cNvPr id="5" name="Picture 4" descr="A qr code with a black background&#10;&#10;Description automatically generated">
            <a:extLst>
              <a:ext uri="{FF2B5EF4-FFF2-40B4-BE49-F238E27FC236}">
                <a16:creationId xmlns:a16="http://schemas.microsoft.com/office/drawing/2014/main" id="{B2A07FE7-B107-EC55-8A10-344BD1E7A4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23848" y="4782656"/>
            <a:ext cx="1333500" cy="1333500"/>
          </a:xfrm>
          <a:prstGeom prst="rect">
            <a:avLst/>
          </a:prstGeom>
        </p:spPr>
      </p:pic>
      <p:pic>
        <p:nvPicPr>
          <p:cNvPr id="7" name="Picture 6">
            <a:extLst>
              <a:ext uri="{FF2B5EF4-FFF2-40B4-BE49-F238E27FC236}">
                <a16:creationId xmlns:a16="http://schemas.microsoft.com/office/drawing/2014/main" id="{796C203C-4260-999A-AF90-A9D4E5D57775}"/>
              </a:ext>
            </a:extLst>
          </p:cNvPr>
          <p:cNvPicPr>
            <a:picLocks noChangeAspect="1"/>
          </p:cNvPicPr>
          <p:nvPr/>
        </p:nvPicPr>
        <p:blipFill>
          <a:blip r:embed="rId11"/>
          <a:stretch>
            <a:fillRect/>
          </a:stretch>
        </p:blipFill>
        <p:spPr>
          <a:xfrm>
            <a:off x="3575587" y="2439436"/>
            <a:ext cx="2222783" cy="1528479"/>
          </a:xfrm>
          <a:prstGeom prst="rect">
            <a:avLst/>
          </a:prstGeom>
        </p:spPr>
      </p:pic>
      <p:pic>
        <p:nvPicPr>
          <p:cNvPr id="6" name="Content Placeholder 12" descr="A white line drawing of a beaker&#10;&#10;Description automatically generated">
            <a:extLst>
              <a:ext uri="{FF2B5EF4-FFF2-40B4-BE49-F238E27FC236}">
                <a16:creationId xmlns:a16="http://schemas.microsoft.com/office/drawing/2014/main" id="{BC7D4828-7988-AAB6-6C90-F613E9EEF3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64054" y="2399464"/>
            <a:ext cx="2059071" cy="2059071"/>
          </a:xfrm>
          <a:prstGeom prst="rect">
            <a:avLst/>
          </a:prstGeom>
        </p:spPr>
      </p:pic>
      <p:pic>
        <p:nvPicPr>
          <p:cNvPr id="8" name="Picture 7">
            <a:extLst>
              <a:ext uri="{FF2B5EF4-FFF2-40B4-BE49-F238E27FC236}">
                <a16:creationId xmlns:a16="http://schemas.microsoft.com/office/drawing/2014/main" id="{C79E30D4-94DA-2519-5DA3-A53886AB4D38}"/>
              </a:ext>
            </a:extLst>
          </p:cNvPr>
          <p:cNvPicPr>
            <a:picLocks noChangeAspect="1"/>
          </p:cNvPicPr>
          <p:nvPr/>
        </p:nvPicPr>
        <p:blipFill>
          <a:blip r:embed="rId13"/>
          <a:stretch>
            <a:fillRect/>
          </a:stretch>
        </p:blipFill>
        <p:spPr>
          <a:xfrm>
            <a:off x="9712636" y="4782656"/>
            <a:ext cx="1361905" cy="1314286"/>
          </a:xfrm>
          <a:prstGeom prst="rect">
            <a:avLst/>
          </a:prstGeom>
        </p:spPr>
      </p:pic>
    </p:spTree>
    <p:extLst>
      <p:ext uri="{BB962C8B-B14F-4D97-AF65-F5344CB8AC3E}">
        <p14:creationId xmlns:p14="http://schemas.microsoft.com/office/powerpoint/2010/main" val="426921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5CD7-8BB6-43D7-937A-AE9B10A04E10}"/>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DC5C1811-CDF7-4DEE-AB8F-5BF9FC1E60F9}"/>
              </a:ext>
            </a:extLst>
          </p:cNvPr>
          <p:cNvSpPr>
            <a:spLocks noGrp="1"/>
          </p:cNvSpPr>
          <p:nvPr>
            <p:ph type="body" sz="quarter" idx="37"/>
          </p:nvPr>
        </p:nvSpPr>
        <p:spPr/>
        <p:txBody>
          <a:bodyPr/>
          <a:lstStyle/>
          <a:p>
            <a:endParaRPr lang="en-US" dirty="0"/>
          </a:p>
        </p:txBody>
      </p:sp>
      <p:sp>
        <p:nvSpPr>
          <p:cNvPr id="3" name="Text Placeholder 2">
            <a:extLst>
              <a:ext uri="{FF2B5EF4-FFF2-40B4-BE49-F238E27FC236}">
                <a16:creationId xmlns:a16="http://schemas.microsoft.com/office/drawing/2014/main" id="{09E76776-A10A-4E39-A76D-503C0881F489}"/>
              </a:ext>
            </a:extLst>
          </p:cNvPr>
          <p:cNvSpPr>
            <a:spLocks noGrp="1"/>
          </p:cNvSpPr>
          <p:nvPr>
            <p:ph type="body" sz="quarter" idx="36"/>
          </p:nvPr>
        </p:nvSpPr>
        <p:spPr/>
        <p:txBody>
          <a:bodyPr/>
          <a:lstStyle/>
          <a:p>
            <a:endParaRPr lang="en-US" dirty="0"/>
          </a:p>
        </p:txBody>
      </p:sp>
      <p:sp>
        <p:nvSpPr>
          <p:cNvPr id="8" name="Footer Placeholder 7">
            <a:extLst>
              <a:ext uri="{FF2B5EF4-FFF2-40B4-BE49-F238E27FC236}">
                <a16:creationId xmlns:a16="http://schemas.microsoft.com/office/drawing/2014/main" id="{A2C7C288-F32B-B663-58B6-50A91473332A}"/>
              </a:ext>
            </a:extLst>
          </p:cNvPr>
          <p:cNvSpPr>
            <a:spLocks noGrp="1"/>
          </p:cNvSpPr>
          <p:nvPr>
            <p:ph type="ftr" sz="quarter" idx="39"/>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26728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4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46B30CE-7B37-DC4B-EDAB-B8F951E71AE6}"/>
              </a:ext>
            </a:extLst>
          </p:cNvPr>
          <p:cNvSpPr>
            <a:spLocks noGrp="1"/>
          </p:cNvSpPr>
          <p:nvPr>
            <p:ph type="ftr" sz="quarter" idx="11"/>
          </p:nvPr>
        </p:nvSpPr>
        <p:spPr/>
        <p:txBody>
          <a:bodyPr/>
          <a:lstStyle/>
          <a:p>
            <a:r>
              <a:rPr lang="en-US"/>
              <a:t>Copyright © 2023, Oracle and/or its affiliates </a:t>
            </a:r>
            <a:endParaRPr lang="en-US" dirty="0"/>
          </a:p>
        </p:txBody>
      </p:sp>
    </p:spTree>
    <p:extLst>
      <p:ext uri="{BB962C8B-B14F-4D97-AF65-F5344CB8AC3E}">
        <p14:creationId xmlns:p14="http://schemas.microsoft.com/office/powerpoint/2010/main" val="84000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99056AC-AF0D-964F-9E3E-767A431D0A7F}"/>
              </a:ext>
            </a:extLst>
          </p:cNvPr>
          <p:cNvSpPr>
            <a:spLocks noGrp="1"/>
          </p:cNvSpPr>
          <p:nvPr>
            <p:ph type="title"/>
          </p:nvPr>
        </p:nvSpPr>
        <p:spPr/>
        <p:txBody>
          <a:bodyPr/>
          <a:lstStyle/>
          <a:p>
            <a:r>
              <a:rPr lang="en-US" dirty="0"/>
              <a:t>Data </a:t>
            </a:r>
            <a:r>
              <a:rPr lang="en-US" dirty="0" err="1"/>
              <a:t>Subsetting</a:t>
            </a:r>
            <a:endParaRPr lang="en-US" dirty="0"/>
          </a:p>
        </p:txBody>
      </p:sp>
      <p:sp>
        <p:nvSpPr>
          <p:cNvPr id="5" name="Text Placeholder 4">
            <a:extLst>
              <a:ext uri="{FF2B5EF4-FFF2-40B4-BE49-F238E27FC236}">
                <a16:creationId xmlns:a16="http://schemas.microsoft.com/office/drawing/2014/main" id="{91D5480F-20BF-4E7B-9690-349DF557212F}"/>
              </a:ext>
            </a:extLst>
          </p:cNvPr>
          <p:cNvSpPr>
            <a:spLocks noGrp="1"/>
          </p:cNvSpPr>
          <p:nvPr>
            <p:ph type="body" sz="quarter" idx="11"/>
          </p:nvPr>
        </p:nvSpPr>
        <p:spPr/>
        <p:txBody>
          <a:bodyPr/>
          <a:lstStyle/>
          <a:p>
            <a:r>
              <a:rPr lang="en-US" sz="1800" dirty="0"/>
              <a:t>Benefits</a:t>
            </a:r>
          </a:p>
        </p:txBody>
      </p:sp>
      <p:sp>
        <p:nvSpPr>
          <p:cNvPr id="3" name="Footer Placeholder 2">
            <a:extLst>
              <a:ext uri="{FF2B5EF4-FFF2-40B4-BE49-F238E27FC236}">
                <a16:creationId xmlns:a16="http://schemas.microsoft.com/office/drawing/2014/main" id="{2A91A701-D3CB-1149-B552-5071AD189638}"/>
              </a:ext>
            </a:extLst>
          </p:cNvPr>
          <p:cNvSpPr>
            <a:spLocks noGrp="1"/>
          </p:cNvSpPr>
          <p:nvPr>
            <p:ph type="ftr" sz="quarter" idx="13"/>
          </p:nvPr>
        </p:nvSpPr>
        <p:spPr/>
        <p:txBody>
          <a:bodyPr/>
          <a:lstStyle/>
          <a:p>
            <a:r>
              <a:rPr lang="en-US"/>
              <a:t>Copyright © 2023, Oracle and/or its affiliates </a:t>
            </a:r>
            <a:endParaRPr lang="en-US" dirty="0"/>
          </a:p>
        </p:txBody>
      </p:sp>
      <p:grpSp>
        <p:nvGrpSpPr>
          <p:cNvPr id="27" name="Group 26">
            <a:extLst>
              <a:ext uri="{FF2B5EF4-FFF2-40B4-BE49-F238E27FC236}">
                <a16:creationId xmlns:a16="http://schemas.microsoft.com/office/drawing/2014/main" id="{3F5E9964-AEDB-2B43-96CF-68ED5B84C3BB}"/>
              </a:ext>
            </a:extLst>
          </p:cNvPr>
          <p:cNvGrpSpPr/>
          <p:nvPr/>
        </p:nvGrpSpPr>
        <p:grpSpPr>
          <a:xfrm>
            <a:off x="281072" y="2423170"/>
            <a:ext cx="3368132" cy="2638758"/>
            <a:chOff x="112107" y="1934618"/>
            <a:chExt cx="3368132" cy="2638758"/>
          </a:xfrm>
        </p:grpSpPr>
        <p:pic>
          <p:nvPicPr>
            <p:cNvPr id="8" name="Picture Placeholder 16">
              <a:extLst>
                <a:ext uri="{FF2B5EF4-FFF2-40B4-BE49-F238E27FC236}">
                  <a16:creationId xmlns:a16="http://schemas.microsoft.com/office/drawing/2014/main" id="{8EFEECA2-2466-FE45-B554-D0C9DEA03557}"/>
                </a:ext>
              </a:extLst>
            </p:cNvPr>
            <p:cNvPicPr>
              <a:picLocks noChangeAspect="1"/>
            </p:cNvPicPr>
            <p:nvPr/>
          </p:nvPicPr>
          <p:blipFill>
            <a:blip r:embed="rId2">
              <a:extLst>
                <a:ext uri="{28A0092B-C50C-407E-A947-70E740481C1C}">
                  <a14:useLocalDpi xmlns:a14="http://schemas.microsoft.com/office/drawing/2010/main" val="0"/>
                </a:ext>
              </a:extLst>
            </a:blip>
            <a:srcRect l="58" r="58"/>
            <a:stretch>
              <a:fillRect/>
            </a:stretch>
          </p:blipFill>
          <p:spPr>
            <a:xfrm>
              <a:off x="112107" y="2539408"/>
              <a:ext cx="2031305" cy="2033968"/>
            </a:xfrm>
            <a:prstGeom prst="rect">
              <a:avLst/>
            </a:prstGeom>
          </p:spPr>
        </p:pic>
        <p:sp>
          <p:nvSpPr>
            <p:cNvPr id="9" name="1_Capture_data">
              <a:extLst>
                <a:ext uri="{FF2B5EF4-FFF2-40B4-BE49-F238E27FC236}">
                  <a16:creationId xmlns:a16="http://schemas.microsoft.com/office/drawing/2014/main" id="{410B898F-934D-C940-911D-A7E8FADED0A6}"/>
                </a:ext>
              </a:extLst>
            </p:cNvPr>
            <p:cNvSpPr txBox="1">
              <a:spLocks noChangeArrowheads="1"/>
            </p:cNvSpPr>
            <p:nvPr/>
          </p:nvSpPr>
          <p:spPr bwMode="auto">
            <a:xfrm>
              <a:off x="1544670" y="3244546"/>
              <a:ext cx="1935569" cy="461665"/>
            </a:xfrm>
            <a:prstGeom prst="rect">
              <a:avLst/>
            </a:prstGeom>
            <a:noFill/>
            <a:ln w="9525">
              <a:noFill/>
              <a:miter lim="800000"/>
              <a:headEnd/>
              <a:tailEnd/>
            </a:ln>
          </p:spPr>
          <p:txBody>
            <a:bodyPr wrap="square">
              <a:spAutoFit/>
            </a:bodyPr>
            <a:lstStyle/>
            <a:p>
              <a:r>
                <a:rPr lang="en-US" sz="1200" b="1" dirty="0">
                  <a:solidFill>
                    <a:srgbClr val="BFBFBF"/>
                  </a:solidFill>
                  <a:latin typeface="Calibri" pitchFamily="34" charset="0"/>
                  <a:cs typeface="Times New Roman" pitchFamily="18" charset="0"/>
                </a:rPr>
                <a:t>01001011001010100100100100100100100100100100</a:t>
              </a:r>
              <a:endParaRPr lang="en-CA" sz="1200" b="1" dirty="0">
                <a:solidFill>
                  <a:srgbClr val="BFBFBF"/>
                </a:solidFill>
                <a:latin typeface="Calibri" pitchFamily="34" charset="0"/>
                <a:cs typeface="Times New Roman" pitchFamily="18" charset="0"/>
              </a:endParaRPr>
            </a:p>
          </p:txBody>
        </p:sp>
        <p:grpSp>
          <p:nvGrpSpPr>
            <p:cNvPr id="10" name="Group 245">
              <a:extLst>
                <a:ext uri="{FF2B5EF4-FFF2-40B4-BE49-F238E27FC236}">
                  <a16:creationId xmlns:a16="http://schemas.microsoft.com/office/drawing/2014/main" id="{BF7F0FED-9F0C-524C-B9C7-EDA7BF2575B6}"/>
                </a:ext>
              </a:extLst>
            </p:cNvPr>
            <p:cNvGrpSpPr>
              <a:grpSpLocks/>
            </p:cNvGrpSpPr>
            <p:nvPr/>
          </p:nvGrpSpPr>
          <p:grpSpPr bwMode="auto">
            <a:xfrm>
              <a:off x="2084533" y="2971931"/>
              <a:ext cx="533868" cy="762000"/>
              <a:chOff x="5865810" y="4089654"/>
              <a:chExt cx="1371601" cy="1808710"/>
            </a:xfrm>
          </p:grpSpPr>
          <p:sp>
            <p:nvSpPr>
              <p:cNvPr id="11" name="Isosceles Triangle 32">
                <a:extLst>
                  <a:ext uri="{FF2B5EF4-FFF2-40B4-BE49-F238E27FC236}">
                    <a16:creationId xmlns:a16="http://schemas.microsoft.com/office/drawing/2014/main" id="{5A1E1930-1F3C-1748-A218-5A7C0D1675B3}"/>
                  </a:ext>
                </a:extLst>
              </p:cNvPr>
              <p:cNvSpPr/>
              <p:nvPr/>
            </p:nvSpPr>
            <p:spPr>
              <a:xfrm rot="10800000">
                <a:off x="5865810" y="4394279"/>
                <a:ext cx="1371601" cy="1372399"/>
              </a:xfrm>
              <a:prstGeom prst="triangle">
                <a:avLst>
                  <a:gd name="adj" fmla="val 49306"/>
                </a:avLst>
              </a:prstGeom>
              <a:solidFill>
                <a:srgbClr val="759C6C"/>
              </a:solidFill>
              <a:ln w="19050">
                <a:solidFill>
                  <a:srgbClr val="759C6C"/>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12" name="Oval 11">
                <a:extLst>
                  <a:ext uri="{FF2B5EF4-FFF2-40B4-BE49-F238E27FC236}">
                    <a16:creationId xmlns:a16="http://schemas.microsoft.com/office/drawing/2014/main" id="{FA7A92C4-E7CC-FD4F-89B1-47CB0E44E594}"/>
                  </a:ext>
                </a:extLst>
              </p:cNvPr>
              <p:cNvSpPr/>
              <p:nvPr/>
            </p:nvSpPr>
            <p:spPr>
              <a:xfrm>
                <a:off x="5865810" y="4089654"/>
                <a:ext cx="1371601" cy="609250"/>
              </a:xfrm>
              <a:prstGeom prst="ellipse">
                <a:avLst/>
              </a:prstGeom>
              <a:solidFill>
                <a:schemeClr val="bg1"/>
              </a:solidFill>
              <a:ln w="19050">
                <a:solidFill>
                  <a:srgbClr val="759C6C"/>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13" name="Oval 12">
                <a:extLst>
                  <a:ext uri="{FF2B5EF4-FFF2-40B4-BE49-F238E27FC236}">
                    <a16:creationId xmlns:a16="http://schemas.microsoft.com/office/drawing/2014/main" id="{1EA97F41-9EF2-7A4B-B553-D1161112194C}"/>
                  </a:ext>
                </a:extLst>
              </p:cNvPr>
              <p:cNvSpPr/>
              <p:nvPr/>
            </p:nvSpPr>
            <p:spPr>
              <a:xfrm>
                <a:off x="6018210" y="4165854"/>
                <a:ext cx="1066800" cy="457200"/>
              </a:xfrm>
              <a:prstGeom prst="ellipse">
                <a:avLst/>
              </a:prstGeom>
              <a:gradFill>
                <a:gsLst>
                  <a:gs pos="0">
                    <a:schemeClr val="bg1">
                      <a:lumMod val="95000"/>
                    </a:schemeClr>
                  </a:gs>
                  <a:gs pos="50000">
                    <a:schemeClr val="bg1">
                      <a:lumMod val="95000"/>
                    </a:schemeClr>
                  </a:gs>
                  <a:gs pos="100000">
                    <a:schemeClr val="bg1">
                      <a:lumMod val="95000"/>
                    </a:schemeClr>
                  </a:gs>
                </a:gsLst>
                <a:path path="circle">
                  <a:fillToRect l="100000" t="100000"/>
                </a:path>
              </a:gradFill>
              <a:ln w="19050">
                <a:solidFill>
                  <a:srgbClr val="759C6C"/>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p>
            </p:txBody>
          </p:sp>
          <p:sp>
            <p:nvSpPr>
              <p:cNvPr id="14" name="Diagonal Stripe 13">
                <a:extLst>
                  <a:ext uri="{FF2B5EF4-FFF2-40B4-BE49-F238E27FC236}">
                    <a16:creationId xmlns:a16="http://schemas.microsoft.com/office/drawing/2014/main" id="{FF9D2A6D-3B62-3A46-BDF2-96E2144FF97B}"/>
                  </a:ext>
                </a:extLst>
              </p:cNvPr>
              <p:cNvSpPr/>
              <p:nvPr/>
            </p:nvSpPr>
            <p:spPr>
              <a:xfrm rot="9114736">
                <a:off x="6362697" y="5339885"/>
                <a:ext cx="271463" cy="558479"/>
              </a:xfrm>
              <a:prstGeom prst="diagStripe">
                <a:avLst/>
              </a:prstGeom>
              <a:solidFill>
                <a:srgbClr val="759C6C"/>
              </a:solidFill>
              <a:ln w="19050">
                <a:solidFill>
                  <a:srgbClr val="759C6C"/>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dirty="0">
                  <a:solidFill>
                    <a:schemeClr val="tx1"/>
                  </a:solidFill>
                </a:endParaRPr>
              </a:p>
            </p:txBody>
          </p:sp>
        </p:grpSp>
        <p:pic>
          <p:nvPicPr>
            <p:cNvPr id="17" name="Picture Placeholder 4">
              <a:extLst>
                <a:ext uri="{FF2B5EF4-FFF2-40B4-BE49-F238E27FC236}">
                  <a16:creationId xmlns:a16="http://schemas.microsoft.com/office/drawing/2014/main" id="{F9C544E9-CDD4-8A4B-98FF-55D3A13052A7}"/>
                </a:ext>
              </a:extLst>
            </p:cNvPr>
            <p:cNvPicPr>
              <a:picLocks noChangeAspect="1"/>
            </p:cNvPicPr>
            <p:nvPr/>
          </p:nvPicPr>
          <p:blipFill>
            <a:blip r:embed="rId3">
              <a:extLst>
                <a:ext uri="{28A0092B-C50C-407E-A947-70E740481C1C}">
                  <a14:useLocalDpi xmlns:a14="http://schemas.microsoft.com/office/drawing/2010/main" val="0"/>
                </a:ext>
              </a:extLst>
            </a:blip>
            <a:srcRect l="116" r="116"/>
            <a:stretch>
              <a:fillRect/>
            </a:stretch>
          </p:blipFill>
          <p:spPr>
            <a:xfrm>
              <a:off x="2250002" y="1934618"/>
              <a:ext cx="1186566" cy="1188123"/>
            </a:xfrm>
            <a:prstGeom prst="rect">
              <a:avLst/>
            </a:prstGeom>
          </p:spPr>
        </p:pic>
        <p:pic>
          <p:nvPicPr>
            <p:cNvPr id="19" name="Picture Placeholder 11">
              <a:extLst>
                <a:ext uri="{FF2B5EF4-FFF2-40B4-BE49-F238E27FC236}">
                  <a16:creationId xmlns:a16="http://schemas.microsoft.com/office/drawing/2014/main" id="{A4D9FFCD-F46D-7541-B6C9-62C1E6AFD4BF}"/>
                </a:ext>
              </a:extLst>
            </p:cNvPr>
            <p:cNvPicPr>
              <a:picLocks noChangeAspect="1"/>
            </p:cNvPicPr>
            <p:nvPr/>
          </p:nvPicPr>
          <p:blipFill>
            <a:blip r:embed="rId4">
              <a:extLst>
                <a:ext uri="{28A0092B-C50C-407E-A947-70E740481C1C}">
                  <a14:useLocalDpi xmlns:a14="http://schemas.microsoft.com/office/drawing/2010/main" val="0"/>
                </a:ext>
              </a:extLst>
            </a:blip>
            <a:srcRect l="58" r="58"/>
            <a:stretch>
              <a:fillRect/>
            </a:stretch>
          </p:blipFill>
          <p:spPr bwMode="gray">
            <a:xfrm>
              <a:off x="1409897" y="2015854"/>
              <a:ext cx="1084419" cy="1085841"/>
            </a:xfrm>
            <a:prstGeom prst="rect">
              <a:avLst/>
            </a:prstGeom>
            <a:noFill/>
          </p:spPr>
        </p:pic>
      </p:grpSp>
      <p:pic>
        <p:nvPicPr>
          <p:cNvPr id="22" name="Picture Placeholder 8">
            <a:extLst>
              <a:ext uri="{FF2B5EF4-FFF2-40B4-BE49-F238E27FC236}">
                <a16:creationId xmlns:a16="http://schemas.microsoft.com/office/drawing/2014/main" id="{4833B236-409C-DD4C-BB4D-CF6DA08FD83F}"/>
              </a:ext>
            </a:extLst>
          </p:cNvPr>
          <p:cNvPicPr>
            <a:picLocks noChangeAspect="1"/>
          </p:cNvPicPr>
          <p:nvPr/>
        </p:nvPicPr>
        <p:blipFill>
          <a:blip r:embed="rId5">
            <a:extLst>
              <a:ext uri="{28A0092B-C50C-407E-A947-70E740481C1C}">
                <a14:useLocalDpi xmlns:a14="http://schemas.microsoft.com/office/drawing/2010/main" val="0"/>
              </a:ext>
            </a:extLst>
          </a:blip>
          <a:srcRect l="58" r="58"/>
          <a:stretch>
            <a:fillRect/>
          </a:stretch>
        </p:blipFill>
        <p:spPr>
          <a:xfrm>
            <a:off x="4861555" y="1729409"/>
            <a:ext cx="1088696" cy="1090124"/>
          </a:xfrm>
          <a:prstGeom prst="rect">
            <a:avLst/>
          </a:prstGeom>
        </p:spPr>
      </p:pic>
      <p:pic>
        <p:nvPicPr>
          <p:cNvPr id="23" name="Picture Placeholder 3">
            <a:extLst>
              <a:ext uri="{FF2B5EF4-FFF2-40B4-BE49-F238E27FC236}">
                <a16:creationId xmlns:a16="http://schemas.microsoft.com/office/drawing/2014/main" id="{BAE6E352-153C-5042-9584-B13709D8F219}"/>
              </a:ext>
            </a:extLst>
          </p:cNvPr>
          <p:cNvPicPr>
            <a:picLocks noChangeAspect="1"/>
          </p:cNvPicPr>
          <p:nvPr/>
        </p:nvPicPr>
        <p:blipFill>
          <a:blip r:embed="rId6">
            <a:extLst>
              <a:ext uri="{28A0092B-C50C-407E-A947-70E740481C1C}">
                <a14:useLocalDpi xmlns:a14="http://schemas.microsoft.com/office/drawing/2010/main" val="0"/>
              </a:ext>
            </a:extLst>
          </a:blip>
          <a:srcRect l="58" r="58"/>
          <a:stretch>
            <a:fillRect/>
          </a:stretch>
        </p:blipFill>
        <p:spPr>
          <a:xfrm>
            <a:off x="4835503" y="2819533"/>
            <a:ext cx="1170356" cy="1171891"/>
          </a:xfrm>
          <a:prstGeom prst="rect">
            <a:avLst/>
          </a:prstGeom>
        </p:spPr>
      </p:pic>
      <p:pic>
        <p:nvPicPr>
          <p:cNvPr id="24" name="Picture Placeholder 9">
            <a:extLst>
              <a:ext uri="{FF2B5EF4-FFF2-40B4-BE49-F238E27FC236}">
                <a16:creationId xmlns:a16="http://schemas.microsoft.com/office/drawing/2014/main" id="{F3DFF21D-A4D6-D54D-9F03-A62BCCADFB11}"/>
              </a:ext>
            </a:extLst>
          </p:cNvPr>
          <p:cNvPicPr>
            <a:picLocks noChangeAspect="1"/>
          </p:cNvPicPr>
          <p:nvPr/>
        </p:nvPicPr>
        <p:blipFill>
          <a:blip r:embed="rId7">
            <a:extLst>
              <a:ext uri="{28A0092B-C50C-407E-A947-70E740481C1C}">
                <a14:useLocalDpi xmlns:a14="http://schemas.microsoft.com/office/drawing/2010/main" val="0"/>
              </a:ext>
            </a:extLst>
          </a:blip>
          <a:srcRect l="58" r="58"/>
          <a:stretch>
            <a:fillRect/>
          </a:stretch>
        </p:blipFill>
        <p:spPr>
          <a:xfrm>
            <a:off x="4750574" y="3742549"/>
            <a:ext cx="1475936" cy="1477871"/>
          </a:xfrm>
          <a:prstGeom prst="rect">
            <a:avLst/>
          </a:prstGeom>
        </p:spPr>
      </p:pic>
      <p:pic>
        <p:nvPicPr>
          <p:cNvPr id="26" name="Picture Placeholder 9">
            <a:extLst>
              <a:ext uri="{FF2B5EF4-FFF2-40B4-BE49-F238E27FC236}">
                <a16:creationId xmlns:a16="http://schemas.microsoft.com/office/drawing/2014/main" id="{B8FA84BB-2F2D-1447-A35F-CA795B73EDAE}"/>
              </a:ext>
            </a:extLst>
          </p:cNvPr>
          <p:cNvPicPr>
            <a:picLocks noChangeAspect="1"/>
          </p:cNvPicPr>
          <p:nvPr/>
        </p:nvPicPr>
        <p:blipFill>
          <a:blip r:embed="rId8">
            <a:extLst>
              <a:ext uri="{28A0092B-C50C-407E-A947-70E740481C1C}">
                <a14:useLocalDpi xmlns:a14="http://schemas.microsoft.com/office/drawing/2010/main" val="0"/>
              </a:ext>
            </a:extLst>
          </a:blip>
          <a:srcRect l="58" r="58"/>
          <a:stretch>
            <a:fillRect/>
          </a:stretch>
        </p:blipFill>
        <p:spPr>
          <a:xfrm>
            <a:off x="4917767" y="4914440"/>
            <a:ext cx="1141549" cy="1143046"/>
          </a:xfrm>
          <a:prstGeom prst="rect">
            <a:avLst/>
          </a:prstGeom>
        </p:spPr>
      </p:pic>
      <p:cxnSp>
        <p:nvCxnSpPr>
          <p:cNvPr id="38" name="Straight Arrow Connector 37">
            <a:extLst>
              <a:ext uri="{FF2B5EF4-FFF2-40B4-BE49-F238E27FC236}">
                <a16:creationId xmlns:a16="http://schemas.microsoft.com/office/drawing/2014/main" id="{CA9694A3-D4BE-3743-99B2-2B7310C17942}"/>
              </a:ext>
            </a:extLst>
          </p:cNvPr>
          <p:cNvCxnSpPr>
            <a:cxnSpLocks/>
            <a:endCxn id="22" idx="1"/>
          </p:cNvCxnSpPr>
          <p:nvPr/>
        </p:nvCxnSpPr>
        <p:spPr>
          <a:xfrm flipV="1">
            <a:off x="4094922" y="2274471"/>
            <a:ext cx="766633" cy="1552504"/>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6A47AAF-E740-2247-832A-556D00F15AC1}"/>
              </a:ext>
            </a:extLst>
          </p:cNvPr>
          <p:cNvCxnSpPr>
            <a:cxnSpLocks/>
            <a:endCxn id="23" idx="1"/>
          </p:cNvCxnSpPr>
          <p:nvPr/>
        </p:nvCxnSpPr>
        <p:spPr>
          <a:xfrm flipV="1">
            <a:off x="4118497" y="3405479"/>
            <a:ext cx="717006" cy="522484"/>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701D0C-2CD3-E946-8900-E594434DBE1E}"/>
              </a:ext>
            </a:extLst>
          </p:cNvPr>
          <p:cNvCxnSpPr>
            <a:cxnSpLocks/>
          </p:cNvCxnSpPr>
          <p:nvPr/>
        </p:nvCxnSpPr>
        <p:spPr>
          <a:xfrm>
            <a:off x="4118497" y="3976180"/>
            <a:ext cx="743058" cy="47655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FC46293-E371-4A4F-9BB7-F367E9237AC3}"/>
              </a:ext>
            </a:extLst>
          </p:cNvPr>
          <p:cNvCxnSpPr>
            <a:cxnSpLocks/>
            <a:endCxn id="26" idx="1"/>
          </p:cNvCxnSpPr>
          <p:nvPr/>
        </p:nvCxnSpPr>
        <p:spPr>
          <a:xfrm>
            <a:off x="4118497" y="4101737"/>
            <a:ext cx="799270" cy="1384226"/>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913ADA3-B73A-CC40-9DDA-F64C33591D8D}"/>
              </a:ext>
            </a:extLst>
          </p:cNvPr>
          <p:cNvSpPr txBox="1"/>
          <p:nvPr/>
        </p:nvSpPr>
        <p:spPr>
          <a:xfrm>
            <a:off x="603383" y="4763693"/>
            <a:ext cx="1386681" cy="498271"/>
          </a:xfrm>
          <a:prstGeom prst="rect">
            <a:avLst/>
          </a:prstGeom>
          <a:noFill/>
        </p:spPr>
        <p:txBody>
          <a:bodyPr wrap="square" lIns="0" tIns="0" rIns="0" bIns="0" rtlCol="0">
            <a:noAutofit/>
          </a:bodyPr>
          <a:lstStyle/>
          <a:p>
            <a:pPr algn="ctr">
              <a:lnSpc>
                <a:spcPct val="90000"/>
              </a:lnSpc>
            </a:pPr>
            <a:r>
              <a:rPr lang="en-US" sz="1400" dirty="0">
                <a:solidFill>
                  <a:schemeClr val="bg1"/>
                </a:solidFill>
                <a:latin typeface="Oracle Sans" panose="020B0503020204020204" pitchFamily="34" charset="0"/>
                <a:cs typeface="Oracle Sans" panose="020B0503020204020204" pitchFamily="34" charset="0"/>
              </a:rPr>
              <a:t>Secured Production Environment</a:t>
            </a:r>
          </a:p>
        </p:txBody>
      </p:sp>
      <p:sp>
        <p:nvSpPr>
          <p:cNvPr id="59" name="TextBox 58">
            <a:extLst>
              <a:ext uri="{FF2B5EF4-FFF2-40B4-BE49-F238E27FC236}">
                <a16:creationId xmlns:a16="http://schemas.microsoft.com/office/drawing/2014/main" id="{F9C21642-9E07-694C-BD9C-039CD3A632CF}"/>
              </a:ext>
            </a:extLst>
          </p:cNvPr>
          <p:cNvSpPr txBox="1"/>
          <p:nvPr/>
        </p:nvSpPr>
        <p:spPr>
          <a:xfrm>
            <a:off x="2842939" y="4549308"/>
            <a:ext cx="1619798" cy="498271"/>
          </a:xfrm>
          <a:prstGeom prst="rect">
            <a:avLst/>
          </a:prstGeom>
          <a:noFill/>
        </p:spPr>
        <p:txBody>
          <a:bodyPr wrap="square" lIns="0" tIns="0" rIns="0" bIns="0" rtlCol="0">
            <a:noAutofit/>
          </a:bodyPr>
          <a:lstStyle/>
          <a:p>
            <a:pPr algn="ctr">
              <a:lnSpc>
                <a:spcPct val="90000"/>
              </a:lnSpc>
            </a:pPr>
            <a:r>
              <a:rPr lang="en-US" sz="1400" dirty="0">
                <a:solidFill>
                  <a:schemeClr val="bg1"/>
                </a:solidFill>
                <a:latin typeface="Oracle Sans" panose="020B0503020204020204" pitchFamily="34" charset="0"/>
                <a:cs typeface="Oracle Sans" panose="020B0503020204020204" pitchFamily="34" charset="0"/>
              </a:rPr>
              <a:t>Subsetted</a:t>
            </a:r>
          </a:p>
          <a:p>
            <a:pPr algn="ctr">
              <a:lnSpc>
                <a:spcPct val="90000"/>
              </a:lnSpc>
            </a:pPr>
            <a:r>
              <a:rPr lang="en-US" sz="1400" dirty="0">
                <a:solidFill>
                  <a:schemeClr val="bg1"/>
                </a:solidFill>
                <a:latin typeface="Oracle Sans" panose="020B0503020204020204" pitchFamily="34" charset="0"/>
                <a:cs typeface="Oracle Sans" panose="020B0503020204020204" pitchFamily="34" charset="0"/>
              </a:rPr>
              <a:t>Data</a:t>
            </a:r>
          </a:p>
        </p:txBody>
      </p:sp>
      <p:sp>
        <p:nvSpPr>
          <p:cNvPr id="60" name="TextBox 59">
            <a:extLst>
              <a:ext uri="{FF2B5EF4-FFF2-40B4-BE49-F238E27FC236}">
                <a16:creationId xmlns:a16="http://schemas.microsoft.com/office/drawing/2014/main" id="{09A38657-D51F-8B4B-9B66-2B7431A2B555}"/>
              </a:ext>
            </a:extLst>
          </p:cNvPr>
          <p:cNvSpPr txBox="1"/>
          <p:nvPr/>
        </p:nvSpPr>
        <p:spPr>
          <a:xfrm>
            <a:off x="4596004" y="6049530"/>
            <a:ext cx="1619798" cy="498271"/>
          </a:xfrm>
          <a:prstGeom prst="rect">
            <a:avLst/>
          </a:prstGeom>
          <a:noFill/>
        </p:spPr>
        <p:txBody>
          <a:bodyPr wrap="square" lIns="0" tIns="0" rIns="0" bIns="0" rtlCol="0">
            <a:noAutofit/>
          </a:bodyPr>
          <a:lstStyle/>
          <a:p>
            <a:pPr algn="ctr">
              <a:lnSpc>
                <a:spcPct val="90000"/>
              </a:lnSpc>
            </a:pPr>
            <a:r>
              <a:rPr lang="en-US" sz="1400" dirty="0">
                <a:solidFill>
                  <a:schemeClr val="bg1"/>
                </a:solidFill>
                <a:latin typeface="Oracle Sans" panose="020B0503020204020204" pitchFamily="34" charset="0"/>
                <a:cs typeface="Oracle Sans" panose="020B0503020204020204" pitchFamily="34" charset="0"/>
              </a:rPr>
              <a:t>Consumers </a:t>
            </a:r>
          </a:p>
          <a:p>
            <a:pPr algn="ctr">
              <a:lnSpc>
                <a:spcPct val="90000"/>
              </a:lnSpc>
            </a:pPr>
            <a:r>
              <a:rPr lang="en-US" sz="1400" dirty="0">
                <a:solidFill>
                  <a:schemeClr val="bg1"/>
                </a:solidFill>
                <a:latin typeface="Oracle Sans" panose="020B0503020204020204" pitchFamily="34" charset="0"/>
                <a:cs typeface="Oracle Sans" panose="020B0503020204020204" pitchFamily="34" charset="0"/>
              </a:rPr>
              <a:t>of Data</a:t>
            </a:r>
          </a:p>
        </p:txBody>
      </p:sp>
      <p:pic>
        <p:nvPicPr>
          <p:cNvPr id="30" name="Picture Placeholder 16">
            <a:extLst>
              <a:ext uri="{FF2B5EF4-FFF2-40B4-BE49-F238E27FC236}">
                <a16:creationId xmlns:a16="http://schemas.microsoft.com/office/drawing/2014/main" id="{8A7BBBF4-E7DA-42E5-8ACC-0E74F2583B03}"/>
              </a:ext>
            </a:extLst>
          </p:cNvPr>
          <p:cNvPicPr>
            <a:picLocks noChangeAspect="1"/>
          </p:cNvPicPr>
          <p:nvPr/>
        </p:nvPicPr>
        <p:blipFill>
          <a:blip r:embed="rId2">
            <a:extLst>
              <a:ext uri="{28A0092B-C50C-407E-A947-70E740481C1C}">
                <a14:useLocalDpi xmlns:a14="http://schemas.microsoft.com/office/drawing/2010/main" val="0"/>
              </a:ext>
            </a:extLst>
          </a:blip>
          <a:srcRect l="58" r="58"/>
          <a:stretch>
            <a:fillRect/>
          </a:stretch>
        </p:blipFill>
        <p:spPr>
          <a:xfrm>
            <a:off x="3314004" y="3502000"/>
            <a:ext cx="990852" cy="992151"/>
          </a:xfrm>
          <a:prstGeom prst="rect">
            <a:avLst/>
          </a:prstGeom>
        </p:spPr>
      </p:pic>
      <p:sp>
        <p:nvSpPr>
          <p:cNvPr id="16" name="Text Placeholder 5">
            <a:extLst>
              <a:ext uri="{FF2B5EF4-FFF2-40B4-BE49-F238E27FC236}">
                <a16:creationId xmlns:a16="http://schemas.microsoft.com/office/drawing/2014/main" id="{BAE92647-B28C-C24A-D129-47C668426DDA}"/>
              </a:ext>
            </a:extLst>
          </p:cNvPr>
          <p:cNvSpPr txBox="1">
            <a:spLocks/>
          </p:cNvSpPr>
          <p:nvPr/>
        </p:nvSpPr>
        <p:spPr>
          <a:xfrm>
            <a:off x="6433289" y="1880996"/>
            <a:ext cx="5433586" cy="4227704"/>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Minimize risk by </a:t>
            </a:r>
            <a:r>
              <a:rPr lang="en-US" b="1" dirty="0"/>
              <a:t>sharing only the relevant and necessary data</a:t>
            </a:r>
            <a:r>
              <a:rPr lang="en-US" dirty="0"/>
              <a:t> for non-production use</a:t>
            </a:r>
          </a:p>
          <a:p>
            <a:pPr marL="285750" indent="-285750">
              <a:buFont typeface="Arial" panose="020B0604020202020204" pitchFamily="34" charset="0"/>
              <a:buChar char="•"/>
            </a:pPr>
            <a:endParaRPr lang="en-US" sz="400" dirty="0"/>
          </a:p>
          <a:p>
            <a:pPr marL="285750" indent="-285750">
              <a:buFont typeface="Arial" panose="020B0604020202020204" pitchFamily="34" charset="0"/>
              <a:buChar char="•"/>
            </a:pPr>
            <a:r>
              <a:rPr lang="en-US" b="1" dirty="0"/>
              <a:t>Reduce the storage</a:t>
            </a:r>
            <a:r>
              <a:rPr lang="en-US" dirty="0"/>
              <a:t> and operational costs</a:t>
            </a:r>
          </a:p>
          <a:p>
            <a:pPr marL="285750" indent="-285750">
              <a:buFont typeface="Arial" panose="020B0604020202020204" pitchFamily="34" charset="0"/>
              <a:buChar char="•"/>
            </a:pPr>
            <a:endParaRPr lang="en-US" sz="400" dirty="0"/>
          </a:p>
          <a:p>
            <a:pPr marL="285750" indent="-285750">
              <a:buFont typeface="Arial" panose="020B0604020202020204" pitchFamily="34" charset="0"/>
              <a:buChar char="•"/>
            </a:pPr>
            <a:r>
              <a:rPr lang="en-US" dirty="0"/>
              <a:t>Easily process requests from government and law enforcements agencies</a:t>
            </a:r>
          </a:p>
          <a:p>
            <a:pPr marL="285750" indent="-285750">
              <a:buFont typeface="Arial" panose="020B0604020202020204" pitchFamily="34" charset="0"/>
              <a:buChar char="•"/>
            </a:pPr>
            <a:endParaRPr lang="en-US" sz="400" dirty="0"/>
          </a:p>
          <a:p>
            <a:pPr marL="285750" indent="-285750">
              <a:buFont typeface="Arial" panose="020B0604020202020204" pitchFamily="34" charset="0"/>
              <a:buChar char="•"/>
            </a:pPr>
            <a:r>
              <a:rPr lang="en-US" b="1" dirty="0"/>
              <a:t>Integrate data </a:t>
            </a:r>
            <a:r>
              <a:rPr lang="en-US" b="1" dirty="0" err="1"/>
              <a:t>subsetting</a:t>
            </a:r>
            <a:r>
              <a:rPr lang="en-US" b="1" dirty="0"/>
              <a:t> </a:t>
            </a:r>
            <a:r>
              <a:rPr lang="en-US" dirty="0"/>
              <a:t>with data masking to minimize risk and maximize value</a:t>
            </a:r>
          </a:p>
        </p:txBody>
      </p:sp>
    </p:spTree>
    <p:extLst>
      <p:ext uri="{BB962C8B-B14F-4D97-AF65-F5344CB8AC3E}">
        <p14:creationId xmlns:p14="http://schemas.microsoft.com/office/powerpoint/2010/main" val="323186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pt-template-dbw23-v6.potx" id="{36AA5B6F-252F-DF4E-B883-9711E9DB094A}" vid="{40C2D378-C016-854C-B832-9A66377C26F2}"/>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ppt-template-dbw23-v7</Template>
  <TotalTime>5140</TotalTime>
  <Words>7080</Words>
  <Application>Microsoft Office PowerPoint</Application>
  <PresentationFormat>Widescreen</PresentationFormat>
  <Paragraphs>1196</Paragraphs>
  <Slides>83</Slides>
  <Notes>36</Notes>
  <HiddenSlides>6</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83</vt:i4>
      </vt:variant>
    </vt:vector>
  </HeadingPairs>
  <TitlesOfParts>
    <vt:vector size="97" baseType="lpstr">
      <vt:lpstr>Arial</vt:lpstr>
      <vt:lpstr>Calibri</vt:lpstr>
      <vt:lpstr>Courier New</vt:lpstr>
      <vt:lpstr>Georgia</vt:lpstr>
      <vt:lpstr>Helvetica Neue</vt:lpstr>
      <vt:lpstr>Helvetica Neue Light</vt:lpstr>
      <vt:lpstr>Oracle Sans</vt:lpstr>
      <vt:lpstr>Oracle Sans Cd Light</vt:lpstr>
      <vt:lpstr>Oracle Sans Light</vt:lpstr>
      <vt:lpstr>Oracle Sans Tab</vt:lpstr>
      <vt:lpstr>Oracle Sans Tab Light</vt:lpstr>
      <vt:lpstr>System Font Regular</vt:lpstr>
      <vt:lpstr>Wingdings</vt:lpstr>
      <vt:lpstr>Parent Master Pillars</vt:lpstr>
      <vt:lpstr>Oracle Data Masking and Subsetting</vt:lpstr>
      <vt:lpstr>Three ways to tell the story</vt:lpstr>
      <vt:lpstr>PowerPoint Presentation</vt:lpstr>
      <vt:lpstr>Oracle Data Masking and Subsetting</vt:lpstr>
      <vt:lpstr>PowerPoint Presentation</vt:lpstr>
      <vt:lpstr>The problem</vt:lpstr>
      <vt:lpstr>Oracle Data Masking and Subsetting</vt:lpstr>
      <vt:lpstr>Data Masking</vt:lpstr>
      <vt:lpstr>Data Subsetting</vt:lpstr>
      <vt:lpstr>Data Masking and Subsetting</vt:lpstr>
      <vt:lpstr>Data Masking and Subsetting</vt:lpstr>
      <vt:lpstr>PowerPoint Presentation</vt:lpstr>
      <vt:lpstr>Conceptual Overview</vt:lpstr>
      <vt:lpstr>The problem</vt:lpstr>
      <vt:lpstr>The challenges</vt:lpstr>
      <vt:lpstr>A world of regulation</vt:lpstr>
      <vt:lpstr>The constraints</vt:lpstr>
      <vt:lpstr>Data Masking Concepts</vt:lpstr>
      <vt:lpstr>Data Masking Concepts</vt:lpstr>
      <vt:lpstr>Static Data Masking solutions</vt:lpstr>
      <vt:lpstr>Oracle Data Masking</vt:lpstr>
      <vt:lpstr>Refreshing data in non-Prod database</vt:lpstr>
      <vt:lpstr>Data Masking and Subsetting</vt:lpstr>
      <vt:lpstr>Oracle Data Masking and Subsetting</vt:lpstr>
      <vt:lpstr>Static Data Masking solutions</vt:lpstr>
      <vt:lpstr>Data Subsetting</vt:lpstr>
      <vt:lpstr>Oracle Data Masking and Subsetting</vt:lpstr>
      <vt:lpstr>Oracle Data Masking and Subsetting</vt:lpstr>
      <vt:lpstr>Oracle Data Masking and Subsetting</vt:lpstr>
      <vt:lpstr>Oracle Data Masking and Subsetting</vt:lpstr>
      <vt:lpstr>Oracle Data Masking and Subsetting</vt:lpstr>
      <vt:lpstr>Oracle Data Masking and Subsetting</vt:lpstr>
      <vt:lpstr>Oracle Data Masking and Subsetting</vt:lpstr>
      <vt:lpstr>Oracle Data Masking and Subsetting</vt:lpstr>
      <vt:lpstr>How does it work?</vt:lpstr>
      <vt:lpstr>Static Data Masking solutions</vt:lpstr>
      <vt:lpstr>Oracle Data Masking and Subsetting</vt:lpstr>
      <vt:lpstr>Oracle Data Masking and Subsetting</vt:lpstr>
      <vt:lpstr>Oracle DMS Demo Tips</vt:lpstr>
      <vt:lpstr>Oracle Data Masking and Subsetting</vt:lpstr>
      <vt:lpstr>Oracle Data Masking and Subsetting</vt:lpstr>
      <vt:lpstr>PowerPoint Presentation</vt:lpstr>
      <vt:lpstr>Oracle Data Masking and Subsetting</vt:lpstr>
      <vt:lpstr>Oracle Data Masking and Subsetting</vt:lpstr>
      <vt:lpstr>Oracle Data Masking and Subsetting</vt:lpstr>
      <vt:lpstr>Oracle Data Masking and Subsetting</vt:lpstr>
      <vt:lpstr>Advanced Features</vt:lpstr>
      <vt:lpstr>Oracle Data Masking and Subsetting</vt:lpstr>
      <vt:lpstr>Oracle Data Masking and Subsetting</vt:lpstr>
      <vt:lpstr>Oracle Data Masking and Subsetting</vt:lpstr>
      <vt:lpstr>Oracle Data Masking and Subsetting</vt:lpstr>
      <vt:lpstr>Oracle Data Masking and Subsetting</vt:lpstr>
      <vt:lpstr>PowerPoint Presentation</vt:lpstr>
      <vt:lpstr>Oracle Data Masking and Subsetting</vt:lpstr>
      <vt:lpstr>Oracle DMS Demo Tips</vt:lpstr>
      <vt:lpstr>Oracle DMS Demo Tips</vt:lpstr>
      <vt:lpstr>Oracle Data Masking and Subsetting</vt:lpstr>
      <vt:lpstr>Static Data Masking solutions</vt:lpstr>
      <vt:lpstr>Oracle Data Safe</vt:lpstr>
      <vt:lpstr>Oracle Data Safe</vt:lpstr>
      <vt:lpstr>Oracle Data Masking and Subsetting (DMS) vs Data Safe</vt:lpstr>
      <vt:lpstr>Licensing</vt:lpstr>
      <vt:lpstr>Oracle Data Masking and Subsetting</vt:lpstr>
      <vt:lpstr>Oracle Data Masking and Subsetting</vt:lpstr>
      <vt:lpstr>Oracle Data Masking and Subsetting</vt:lpstr>
      <vt:lpstr>Positioning, competition and objections</vt:lpstr>
      <vt:lpstr>Data Masking</vt:lpstr>
      <vt:lpstr>Oracle Data Masking and Subsetting</vt:lpstr>
      <vt:lpstr>Oracle Data Masking and Subsetting</vt:lpstr>
      <vt:lpstr>Oracle Data Masking and Subsetting</vt:lpstr>
      <vt:lpstr>Oracle Data Masking and Subsetting</vt:lpstr>
      <vt:lpstr>Oracle Data Masking and Subsetting</vt:lpstr>
      <vt:lpstr>Oracle Data Masking and Subsetting</vt:lpstr>
      <vt:lpstr>Doing A Successful  Proof of Concept</vt:lpstr>
      <vt:lpstr>Oracle Data Masking and Subsetting</vt:lpstr>
      <vt:lpstr>Oracle Data Masking and Subsetting</vt:lpstr>
      <vt:lpstr>Oracle Data Masking and Subsetting</vt:lpstr>
      <vt:lpstr>Go Further</vt:lpstr>
      <vt:lpstr>Updated Database Security eBook</vt:lpstr>
      <vt:lpstr>Helping you keep up</vt:lpstr>
      <vt:lpstr>Thank you</vt:lpstr>
      <vt:lpstr>PowerPoint Presentation</vt:lpstr>
      <vt:lpstr>PowerPoint Presentation</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deck: Slide functionality</dc:title>
  <dc:creator>Russ Lowenthal</dc:creator>
  <cp:lastModifiedBy>Hakim Loumi</cp:lastModifiedBy>
  <cp:revision>160</cp:revision>
  <dcterms:created xsi:type="dcterms:W3CDTF">2023-08-12T11:56:47Z</dcterms:created>
  <dcterms:modified xsi:type="dcterms:W3CDTF">2023-12-15T09:53:19Z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